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6" r:id="rId2"/>
    <p:sldId id="257" r:id="rId3"/>
    <p:sldId id="271" r:id="rId4"/>
    <p:sldId id="270" r:id="rId5"/>
    <p:sldId id="278" r:id="rId6"/>
    <p:sldId id="266" r:id="rId7"/>
    <p:sldId id="277" r:id="rId8"/>
    <p:sldId id="267" r:id="rId9"/>
    <p:sldId id="268" r:id="rId10"/>
    <p:sldId id="272" r:id="rId11"/>
    <p:sldId id="273" r:id="rId12"/>
    <p:sldId id="269" r:id="rId13"/>
    <p:sldId id="274" r:id="rId14"/>
    <p:sldId id="275" r:id="rId15"/>
    <p:sldId id="276" r:id="rId16"/>
    <p:sldId id="280" r:id="rId17"/>
    <p:sldId id="27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6433" autoAdjust="0"/>
  </p:normalViewPr>
  <p:slideViewPr>
    <p:cSldViewPr snapToGrid="0" snapToObjects="1">
      <p:cViewPr varScale="1">
        <p:scale>
          <a:sx n="110" d="100"/>
          <a:sy n="110"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9948E2-545B-824E-892C-7E584C25D461}" type="datetimeFigureOut">
              <a:rPr lang="en-US" smtClean="0"/>
              <a:t>2/12/2021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F65F80-DA6D-C94F-8E3A-91FFEE95A5F1}" type="slidenum">
              <a:rPr lang="en-US" smtClean="0"/>
              <a:t>‹#›</a:t>
            </a:fld>
            <a:endParaRPr lang="en-US"/>
          </a:p>
        </p:txBody>
      </p:sp>
    </p:spTree>
    <p:extLst>
      <p:ext uri="{BB962C8B-B14F-4D97-AF65-F5344CB8AC3E}">
        <p14:creationId xmlns:p14="http://schemas.microsoft.com/office/powerpoint/2010/main" val="1432027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KIm</a:t>
            </a:r>
            <a:endParaRPr lang="en-US" dirty="0"/>
          </a:p>
        </p:txBody>
      </p:sp>
      <p:sp>
        <p:nvSpPr>
          <p:cNvPr id="4" name="Slide Number Placeholder 3"/>
          <p:cNvSpPr>
            <a:spLocks noGrp="1"/>
          </p:cNvSpPr>
          <p:nvPr>
            <p:ph type="sldNum" sz="quarter" idx="5"/>
          </p:nvPr>
        </p:nvSpPr>
        <p:spPr/>
        <p:txBody>
          <a:bodyPr/>
          <a:lstStyle/>
          <a:p>
            <a:fld id="{0EF65F80-DA6D-C94F-8E3A-91FFEE95A5F1}" type="slidenum">
              <a:rPr lang="en-US" smtClean="0"/>
              <a:t>1</a:t>
            </a:fld>
            <a:endParaRPr lang="en-US"/>
          </a:p>
        </p:txBody>
      </p:sp>
    </p:spTree>
    <p:extLst>
      <p:ext uri="{BB962C8B-B14F-4D97-AF65-F5344CB8AC3E}">
        <p14:creationId xmlns:p14="http://schemas.microsoft.com/office/powerpoint/2010/main" val="1115261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F65F80-DA6D-C94F-8E3A-91FFEE95A5F1}" type="slidenum">
              <a:rPr lang="en-US" smtClean="0"/>
              <a:t>2</a:t>
            </a:fld>
            <a:endParaRPr lang="en-US"/>
          </a:p>
        </p:txBody>
      </p:sp>
    </p:spTree>
    <p:extLst>
      <p:ext uri="{BB962C8B-B14F-4D97-AF65-F5344CB8AC3E}">
        <p14:creationId xmlns:p14="http://schemas.microsoft.com/office/powerpoint/2010/main" val="2649940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F65F80-DA6D-C94F-8E3A-91FFEE95A5F1}" type="slidenum">
              <a:rPr lang="en-US" smtClean="0"/>
              <a:t>3</a:t>
            </a:fld>
            <a:endParaRPr lang="en-US"/>
          </a:p>
        </p:txBody>
      </p:sp>
    </p:spTree>
    <p:extLst>
      <p:ext uri="{BB962C8B-B14F-4D97-AF65-F5344CB8AC3E}">
        <p14:creationId xmlns:p14="http://schemas.microsoft.com/office/powerpoint/2010/main" val="15160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F65F80-DA6D-C94F-8E3A-91FFEE95A5F1}" type="slidenum">
              <a:rPr lang="en-US" smtClean="0"/>
              <a:t>6</a:t>
            </a:fld>
            <a:endParaRPr lang="en-US"/>
          </a:p>
        </p:txBody>
      </p:sp>
    </p:spTree>
    <p:extLst>
      <p:ext uri="{BB962C8B-B14F-4D97-AF65-F5344CB8AC3E}">
        <p14:creationId xmlns:p14="http://schemas.microsoft.com/office/powerpoint/2010/main" val="503844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F65F80-DA6D-C94F-8E3A-91FFEE95A5F1}" type="slidenum">
              <a:rPr lang="en-US" smtClean="0"/>
              <a:t>8</a:t>
            </a:fld>
            <a:endParaRPr lang="en-US"/>
          </a:p>
        </p:txBody>
      </p:sp>
    </p:spTree>
    <p:extLst>
      <p:ext uri="{BB962C8B-B14F-4D97-AF65-F5344CB8AC3E}">
        <p14:creationId xmlns:p14="http://schemas.microsoft.com/office/powerpoint/2010/main" val="1820835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F65F80-DA6D-C94F-8E3A-91FFEE95A5F1}" type="slidenum">
              <a:rPr lang="en-US" smtClean="0"/>
              <a:t>9</a:t>
            </a:fld>
            <a:endParaRPr lang="en-US"/>
          </a:p>
        </p:txBody>
      </p:sp>
    </p:spTree>
    <p:extLst>
      <p:ext uri="{BB962C8B-B14F-4D97-AF65-F5344CB8AC3E}">
        <p14:creationId xmlns:p14="http://schemas.microsoft.com/office/powerpoint/2010/main" val="3550295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F65F80-DA6D-C94F-8E3A-91FFEE95A5F1}" type="slidenum">
              <a:rPr lang="en-US" smtClean="0"/>
              <a:t>10</a:t>
            </a:fld>
            <a:endParaRPr lang="en-US"/>
          </a:p>
        </p:txBody>
      </p:sp>
    </p:spTree>
    <p:extLst>
      <p:ext uri="{BB962C8B-B14F-4D97-AF65-F5344CB8AC3E}">
        <p14:creationId xmlns:p14="http://schemas.microsoft.com/office/powerpoint/2010/main" val="367740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F65F80-DA6D-C94F-8E3A-91FFEE95A5F1}" type="slidenum">
              <a:rPr lang="en-US" smtClean="0"/>
              <a:t>13</a:t>
            </a:fld>
            <a:endParaRPr lang="en-US"/>
          </a:p>
        </p:txBody>
      </p:sp>
    </p:spTree>
    <p:extLst>
      <p:ext uri="{BB962C8B-B14F-4D97-AF65-F5344CB8AC3E}">
        <p14:creationId xmlns:p14="http://schemas.microsoft.com/office/powerpoint/2010/main" val="20970427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A close up of a tiled wall&#10;&#10;Description automatically generated">
            <a:extLst>
              <a:ext uri="{FF2B5EF4-FFF2-40B4-BE49-F238E27FC236}">
                <a16:creationId xmlns:a16="http://schemas.microsoft.com/office/drawing/2014/main" id="{D4CD9AC7-1528-402C-AF72-C6751E2C44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28"/>
            <a:ext cx="12192000" cy="6832143"/>
          </a:xfrm>
          <a:prstGeom prst="rect">
            <a:avLst/>
          </a:prstGeom>
        </p:spPr>
      </p:pic>
      <p:sp>
        <p:nvSpPr>
          <p:cNvPr id="15" name="Rectangle 14">
            <a:extLst>
              <a:ext uri="{FF2B5EF4-FFF2-40B4-BE49-F238E27FC236}">
                <a16:creationId xmlns:a16="http://schemas.microsoft.com/office/drawing/2014/main" id="{7A13081F-F84A-4FDE-8A73-BC8D66B2A374}"/>
              </a:ext>
            </a:extLst>
          </p:cNvPr>
          <p:cNvSpPr/>
          <p:nvPr/>
        </p:nvSpPr>
        <p:spPr>
          <a:xfrm>
            <a:off x="1" y="9939"/>
            <a:ext cx="12192000" cy="6858000"/>
          </a:xfrm>
          <a:prstGeom prst="rect">
            <a:avLst/>
          </a:prstGeom>
          <a:gradFill flip="none" rotWithShape="1">
            <a:gsLst>
              <a:gs pos="0">
                <a:srgbClr val="FFFFFF"/>
              </a:gs>
              <a:gs pos="31000">
                <a:srgbClr val="FFFFFF">
                  <a:alpha val="88000"/>
                </a:srgbClr>
              </a:gs>
              <a:gs pos="70000">
                <a:srgbClr val="FFFFFF">
                  <a:alpha val="60000"/>
                </a:srgbClr>
              </a:gs>
              <a:gs pos="100000">
                <a:srgbClr val="FFFFFF">
                  <a:alpha val="2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Rectangle 7">
            <a:extLst>
              <a:ext uri="{FF2B5EF4-FFF2-40B4-BE49-F238E27FC236}">
                <a16:creationId xmlns:a16="http://schemas.microsoft.com/office/drawing/2014/main" id="{2C3A4B2B-23D6-4DB3-BD27-0E8969E70DFF}"/>
              </a:ext>
            </a:extLst>
          </p:cNvPr>
          <p:cNvSpPr/>
          <p:nvPr/>
        </p:nvSpPr>
        <p:spPr>
          <a:xfrm>
            <a:off x="1135912" y="676658"/>
            <a:ext cx="9920176" cy="4752753"/>
          </a:xfrm>
          <a:prstGeom prst="rect">
            <a:avLst/>
          </a:prstGeom>
          <a:solidFill>
            <a:srgbClr val="199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95A2"/>
              </a:solidFill>
            </a:endParaRPr>
          </a:p>
        </p:txBody>
      </p:sp>
      <p:sp>
        <p:nvSpPr>
          <p:cNvPr id="3" name="Subtitle 2">
            <a:extLst>
              <a:ext uri="{FF2B5EF4-FFF2-40B4-BE49-F238E27FC236}">
                <a16:creationId xmlns:a16="http://schemas.microsoft.com/office/drawing/2014/main" id="{309C8958-ECBD-40B0-82B6-C7467B899E0D}"/>
              </a:ext>
            </a:extLst>
          </p:cNvPr>
          <p:cNvSpPr>
            <a:spLocks noGrp="1"/>
          </p:cNvSpPr>
          <p:nvPr>
            <p:ph type="subTitle" idx="1"/>
          </p:nvPr>
        </p:nvSpPr>
        <p:spPr>
          <a:xfrm>
            <a:off x="1524000" y="2397324"/>
            <a:ext cx="9144000" cy="1311422"/>
          </a:xfrm>
        </p:spPr>
        <p:txBody>
          <a:bodyPr anchor="b">
            <a:normAutofit/>
          </a:bodyPr>
          <a:lstStyle>
            <a:lvl1pPr marL="0" indent="0" algn="ctr">
              <a:buNone/>
              <a:defRPr sz="4000" b="1">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2" name="Picture 11" descr="Text&#10;&#10;Description automatically generated">
            <a:extLst>
              <a:ext uri="{FF2B5EF4-FFF2-40B4-BE49-F238E27FC236}">
                <a16:creationId xmlns:a16="http://schemas.microsoft.com/office/drawing/2014/main" id="{8573F9AD-D813-47E4-863F-F134E3AAF1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847" y="5854025"/>
            <a:ext cx="2860158" cy="1035272"/>
          </a:xfrm>
          <a:prstGeom prst="rect">
            <a:avLst/>
          </a:prstGeom>
        </p:spPr>
      </p:pic>
      <p:sp>
        <p:nvSpPr>
          <p:cNvPr id="2" name="Title 1">
            <a:extLst>
              <a:ext uri="{FF2B5EF4-FFF2-40B4-BE49-F238E27FC236}">
                <a16:creationId xmlns:a16="http://schemas.microsoft.com/office/drawing/2014/main" id="{E5C9DE0B-24BC-479F-9208-2E32C8BA5A1D}"/>
              </a:ext>
            </a:extLst>
          </p:cNvPr>
          <p:cNvSpPr>
            <a:spLocks noGrp="1"/>
          </p:cNvSpPr>
          <p:nvPr>
            <p:ph type="ctrTitle"/>
          </p:nvPr>
        </p:nvSpPr>
        <p:spPr>
          <a:xfrm>
            <a:off x="1524000" y="1587224"/>
            <a:ext cx="9144000" cy="1076028"/>
          </a:xfrm>
        </p:spPr>
        <p:txBody>
          <a:bodyPr anchor="b"/>
          <a:lstStyle>
            <a:lvl1pPr algn="ctr">
              <a:defRPr sz="6000">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4190344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A14B9-1E91-412A-8409-9E31F07B13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38221A-E97C-4B33-8C40-76B44F4DAE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95237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CB346-D47F-4071-AC68-EB3DF90F13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E88DE4-1CEB-429C-9058-FB3F0FC373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5315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67191-A228-4860-A86F-84862781CF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86C609-76E6-4162-9A8C-423ED7CFF4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1AB60F-B272-47B4-9166-DD0D2E4D56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6495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376D0-4250-468A-BD77-9303B7B6DF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8D504F-694C-47D0-9498-175D784E26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5EF7AF-83A4-46AE-AFE5-CE31265378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508576-2C8B-486C-BA9D-9B4642565B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A9331E-5093-450E-86DD-278EF6EEB4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3497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0E166-C10B-4250-A723-78D55E37D61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8748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250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774CD-1064-44AF-A25F-C554E1EB5F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B78DD5-05BE-4F59-B93D-804CEC1506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A2D66C-15F5-48D1-8247-668CF948E8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32115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67219-62EB-4425-A09C-547F61063F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90497C-E8C4-4462-9587-D47B310AE7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E16A6B9-603A-499E-9D45-AFF65E1F69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29765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3" name="Picture 22" descr="A close up of a tiled wall&#10;&#10;Description automatically generated">
            <a:extLst>
              <a:ext uri="{FF2B5EF4-FFF2-40B4-BE49-F238E27FC236}">
                <a16:creationId xmlns:a16="http://schemas.microsoft.com/office/drawing/2014/main" id="{CC073689-17FD-4AB6-A33A-DEEED7B00B6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12928"/>
            <a:ext cx="12192000" cy="6832143"/>
          </a:xfrm>
          <a:prstGeom prst="rect">
            <a:avLst/>
          </a:prstGeom>
        </p:spPr>
      </p:pic>
      <p:sp>
        <p:nvSpPr>
          <p:cNvPr id="13" name="Rectangle 12">
            <a:extLst>
              <a:ext uri="{FF2B5EF4-FFF2-40B4-BE49-F238E27FC236}">
                <a16:creationId xmlns:a16="http://schemas.microsoft.com/office/drawing/2014/main" id="{56598F56-D403-41FE-9B8C-88052CEEBC04}"/>
              </a:ext>
            </a:extLst>
          </p:cNvPr>
          <p:cNvSpPr/>
          <p:nvPr/>
        </p:nvSpPr>
        <p:spPr>
          <a:xfrm>
            <a:off x="1" y="9939"/>
            <a:ext cx="12192000" cy="6858000"/>
          </a:xfrm>
          <a:prstGeom prst="rect">
            <a:avLst/>
          </a:prstGeom>
          <a:gradFill flip="none" rotWithShape="1">
            <a:gsLst>
              <a:gs pos="0">
                <a:srgbClr val="FFFFFF"/>
              </a:gs>
              <a:gs pos="61000">
                <a:srgbClr val="FFFFFF">
                  <a:alpha val="88000"/>
                </a:srgbClr>
              </a:gs>
              <a:gs pos="83000">
                <a:srgbClr val="FFFFFF">
                  <a:alpha val="60000"/>
                </a:srgbClr>
              </a:gs>
              <a:gs pos="100000">
                <a:srgbClr val="FFFFFF">
                  <a:alpha val="2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Placeholder 1">
            <a:extLst>
              <a:ext uri="{FF2B5EF4-FFF2-40B4-BE49-F238E27FC236}">
                <a16:creationId xmlns:a16="http://schemas.microsoft.com/office/drawing/2014/main" id="{8464D945-7484-44B4-879C-6DA7DFC10651}"/>
              </a:ext>
            </a:extLst>
          </p:cNvPr>
          <p:cNvSpPr>
            <a:spLocks noGrp="1"/>
          </p:cNvSpPr>
          <p:nvPr>
            <p:ph type="title"/>
          </p:nvPr>
        </p:nvSpPr>
        <p:spPr>
          <a:xfrm>
            <a:off x="370367" y="227181"/>
            <a:ext cx="10836348"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95621C-4396-4C2C-A7DE-3CEA32709F9A}"/>
              </a:ext>
            </a:extLst>
          </p:cNvPr>
          <p:cNvSpPr>
            <a:spLocks noGrp="1"/>
          </p:cNvSpPr>
          <p:nvPr>
            <p:ph type="body" idx="1"/>
          </p:nvPr>
        </p:nvSpPr>
        <p:spPr>
          <a:xfrm>
            <a:off x="370366" y="1694732"/>
            <a:ext cx="10836349" cy="438966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a:extLst>
              <a:ext uri="{FF2B5EF4-FFF2-40B4-BE49-F238E27FC236}">
                <a16:creationId xmlns:a16="http://schemas.microsoft.com/office/drawing/2014/main" id="{260ACD3A-F5EE-4DBF-ADB4-A83E36CA1462}"/>
              </a:ext>
            </a:extLst>
          </p:cNvPr>
          <p:cNvSpPr/>
          <p:nvPr/>
        </p:nvSpPr>
        <p:spPr>
          <a:xfrm>
            <a:off x="11579723" y="0"/>
            <a:ext cx="612278" cy="6867938"/>
          </a:xfrm>
          <a:prstGeom prst="rect">
            <a:avLst/>
          </a:prstGeom>
          <a:solidFill>
            <a:srgbClr val="199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Text&#10;&#10;Description automatically generated">
            <a:extLst>
              <a:ext uri="{FF2B5EF4-FFF2-40B4-BE49-F238E27FC236}">
                <a16:creationId xmlns:a16="http://schemas.microsoft.com/office/drawing/2014/main" id="{E5606E98-C241-44FD-B649-A82C4F74967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0367" y="6109864"/>
            <a:ext cx="1960802" cy="709738"/>
          </a:xfrm>
          <a:prstGeom prst="rect">
            <a:avLst/>
          </a:prstGeom>
        </p:spPr>
      </p:pic>
      <p:sp>
        <p:nvSpPr>
          <p:cNvPr id="27" name="TextBox 26">
            <a:extLst>
              <a:ext uri="{FF2B5EF4-FFF2-40B4-BE49-F238E27FC236}">
                <a16:creationId xmlns:a16="http://schemas.microsoft.com/office/drawing/2014/main" id="{23A8F903-FFEE-47EE-BF9E-B614011D1D42}"/>
              </a:ext>
            </a:extLst>
          </p:cNvPr>
          <p:cNvSpPr txBox="1"/>
          <p:nvPr/>
        </p:nvSpPr>
        <p:spPr>
          <a:xfrm>
            <a:off x="9653036" y="6326233"/>
            <a:ext cx="1692643" cy="276999"/>
          </a:xfrm>
          <a:prstGeom prst="rect">
            <a:avLst/>
          </a:prstGeom>
          <a:noFill/>
        </p:spPr>
        <p:txBody>
          <a:bodyPr wrap="none" rtlCol="0">
            <a:spAutoFit/>
          </a:bodyPr>
          <a:lstStyle/>
          <a:p>
            <a:r>
              <a:rPr lang="en-US" sz="1200" b="1" dirty="0">
                <a:solidFill>
                  <a:srgbClr val="113143"/>
                </a:solidFill>
              </a:rPr>
              <a:t>www.ABHINetwork.org</a:t>
            </a:r>
          </a:p>
        </p:txBody>
      </p:sp>
    </p:spTree>
    <p:extLst>
      <p:ext uri="{BB962C8B-B14F-4D97-AF65-F5344CB8AC3E}">
        <p14:creationId xmlns:p14="http://schemas.microsoft.com/office/powerpoint/2010/main" val="9197922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11314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1314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11314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1314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1314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ci.health.wa.gov.au/Resources/For-Clinicians" TargetMode="External"/><Relationship Id="rId2" Type="http://schemas.openxmlformats.org/officeDocument/2006/relationships/hyperlink" Target="https://abhinetwork.org/resources-2/" TargetMode="External"/><Relationship Id="rId1" Type="http://schemas.openxmlformats.org/officeDocument/2006/relationships/slideLayout" Target="../slideLayouts/slideLayout2.xml"/><Relationship Id="rId4" Type="http://schemas.openxmlformats.org/officeDocument/2006/relationships/hyperlink" Target="https://www.therapistaid.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cxjohnson@practice-plus.com" TargetMode="External"/><Relationship Id="rId2" Type="http://schemas.openxmlformats.org/officeDocument/2006/relationships/hyperlink" Target="mailto:sxgargus@practice-plus.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64F1249-9C11-0141-A1BD-62F2AC7893C9}"/>
              </a:ext>
            </a:extLst>
          </p:cNvPr>
          <p:cNvSpPr>
            <a:spLocks noGrp="1"/>
          </p:cNvSpPr>
          <p:nvPr>
            <p:ph type="subTitle" idx="1"/>
          </p:nvPr>
        </p:nvSpPr>
        <p:spPr>
          <a:xfrm>
            <a:off x="1400680" y="3053035"/>
            <a:ext cx="9144000" cy="1311422"/>
          </a:xfrm>
        </p:spPr>
        <p:txBody>
          <a:bodyPr>
            <a:normAutofit lnSpcReduction="10000"/>
          </a:bodyPr>
          <a:lstStyle/>
          <a:p>
            <a:r>
              <a:rPr lang="en-US" dirty="0"/>
              <a:t>Samantha </a:t>
            </a:r>
            <a:r>
              <a:rPr lang="en-US" dirty="0" err="1"/>
              <a:t>Gargus</a:t>
            </a:r>
            <a:r>
              <a:rPr lang="en-US" dirty="0"/>
              <a:t>, RN</a:t>
            </a:r>
          </a:p>
          <a:p>
            <a:r>
              <a:rPr lang="en-US" dirty="0"/>
              <a:t>Caitlyn Johnson, LMSW</a:t>
            </a:r>
          </a:p>
        </p:txBody>
      </p:sp>
      <p:sp>
        <p:nvSpPr>
          <p:cNvPr id="2" name="Title 1">
            <a:extLst>
              <a:ext uri="{FF2B5EF4-FFF2-40B4-BE49-F238E27FC236}">
                <a16:creationId xmlns:a16="http://schemas.microsoft.com/office/drawing/2014/main" id="{CC82532C-53B7-5C45-A1FE-F8108DE73AEB}"/>
              </a:ext>
            </a:extLst>
          </p:cNvPr>
          <p:cNvSpPr>
            <a:spLocks noGrp="1"/>
          </p:cNvSpPr>
          <p:nvPr>
            <p:ph type="ctrTitle"/>
          </p:nvPr>
        </p:nvSpPr>
        <p:spPr/>
        <p:txBody>
          <a:bodyPr>
            <a:normAutofit fontScale="90000"/>
          </a:bodyPr>
          <a:lstStyle/>
          <a:p>
            <a:r>
              <a:rPr lang="en-US" dirty="0"/>
              <a:t>Care Coordination and Behavioral Health Integration</a:t>
            </a:r>
          </a:p>
        </p:txBody>
      </p:sp>
    </p:spTree>
    <p:extLst>
      <p:ext uri="{BB962C8B-B14F-4D97-AF65-F5344CB8AC3E}">
        <p14:creationId xmlns:p14="http://schemas.microsoft.com/office/powerpoint/2010/main" val="3994572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28849-2AA6-B442-AA0C-767D1C359027}"/>
              </a:ext>
            </a:extLst>
          </p:cNvPr>
          <p:cNvSpPr>
            <a:spLocks noGrp="1"/>
          </p:cNvSpPr>
          <p:nvPr>
            <p:ph type="title"/>
          </p:nvPr>
        </p:nvSpPr>
        <p:spPr/>
        <p:txBody>
          <a:bodyPr/>
          <a:lstStyle/>
          <a:p>
            <a:r>
              <a:rPr lang="en-US" dirty="0"/>
              <a:t>Behavioral Health Consultant Duties</a:t>
            </a:r>
          </a:p>
        </p:txBody>
      </p:sp>
      <p:sp>
        <p:nvSpPr>
          <p:cNvPr id="3" name="Content Placeholder 2">
            <a:extLst>
              <a:ext uri="{FF2B5EF4-FFF2-40B4-BE49-F238E27FC236}">
                <a16:creationId xmlns:a16="http://schemas.microsoft.com/office/drawing/2014/main" id="{D11F977D-9901-BE41-9765-CE2508CDDD1A}"/>
              </a:ext>
            </a:extLst>
          </p:cNvPr>
          <p:cNvSpPr>
            <a:spLocks noGrp="1"/>
          </p:cNvSpPr>
          <p:nvPr>
            <p:ph idx="1"/>
          </p:nvPr>
        </p:nvSpPr>
        <p:spPr/>
        <p:txBody>
          <a:bodyPr/>
          <a:lstStyle/>
          <a:p>
            <a:r>
              <a:rPr lang="en-US" dirty="0"/>
              <a:t>Consultations (Warm hand offs)</a:t>
            </a:r>
          </a:p>
          <a:p>
            <a:r>
              <a:rPr lang="en-US" dirty="0"/>
              <a:t>Scheduled appointments for brief interventions</a:t>
            </a:r>
          </a:p>
          <a:p>
            <a:pPr lvl="1"/>
            <a:r>
              <a:rPr lang="en-US" dirty="0"/>
              <a:t>Depression,</a:t>
            </a:r>
          </a:p>
          <a:p>
            <a:pPr lvl="1"/>
            <a:r>
              <a:rPr lang="en-US" dirty="0"/>
              <a:t>Anxiety 	</a:t>
            </a:r>
          </a:p>
          <a:p>
            <a:pPr lvl="1"/>
            <a:r>
              <a:rPr lang="en-US" dirty="0"/>
              <a:t>Insomnia </a:t>
            </a:r>
          </a:p>
          <a:p>
            <a:pPr lvl="1"/>
            <a:r>
              <a:rPr lang="en-US" dirty="0"/>
              <a:t>Grief</a:t>
            </a:r>
          </a:p>
          <a:p>
            <a:pPr lvl="1"/>
            <a:r>
              <a:rPr lang="en-US" dirty="0"/>
              <a:t>Health Behaviors</a:t>
            </a:r>
          </a:p>
          <a:p>
            <a:r>
              <a:rPr lang="en-US" dirty="0"/>
              <a:t>Psychoeducation of staff and patients</a:t>
            </a:r>
          </a:p>
          <a:p>
            <a:r>
              <a:rPr lang="en-US" dirty="0"/>
              <a:t>Care management</a:t>
            </a:r>
          </a:p>
          <a:p>
            <a:r>
              <a:rPr lang="en-US" dirty="0"/>
              <a:t>Crisis Intervention </a:t>
            </a:r>
          </a:p>
        </p:txBody>
      </p:sp>
    </p:spTree>
    <p:extLst>
      <p:ext uri="{BB962C8B-B14F-4D97-AF65-F5344CB8AC3E}">
        <p14:creationId xmlns:p14="http://schemas.microsoft.com/office/powerpoint/2010/main" val="3603362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D72B4-5E9F-3649-8700-2A636059D87D}"/>
              </a:ext>
            </a:extLst>
          </p:cNvPr>
          <p:cNvSpPr>
            <a:spLocks noGrp="1"/>
          </p:cNvSpPr>
          <p:nvPr>
            <p:ph type="title"/>
          </p:nvPr>
        </p:nvSpPr>
        <p:spPr/>
        <p:txBody>
          <a:bodyPr/>
          <a:lstStyle/>
          <a:p>
            <a:r>
              <a:rPr lang="en-US" dirty="0"/>
              <a:t>Patient Example</a:t>
            </a:r>
          </a:p>
        </p:txBody>
      </p:sp>
      <p:sp>
        <p:nvSpPr>
          <p:cNvPr id="3" name="Content Placeholder 2">
            <a:extLst>
              <a:ext uri="{FF2B5EF4-FFF2-40B4-BE49-F238E27FC236}">
                <a16:creationId xmlns:a16="http://schemas.microsoft.com/office/drawing/2014/main" id="{8C829812-69A1-2A4D-B7E8-7C1AAAEA0F2C}"/>
              </a:ext>
            </a:extLst>
          </p:cNvPr>
          <p:cNvSpPr>
            <a:spLocks noGrp="1"/>
          </p:cNvSpPr>
          <p:nvPr>
            <p:ph idx="1"/>
          </p:nvPr>
        </p:nvSpPr>
        <p:spPr>
          <a:xfrm>
            <a:off x="370366" y="1694732"/>
            <a:ext cx="10836349" cy="4816427"/>
          </a:xfrm>
        </p:spPr>
        <p:txBody>
          <a:bodyPr>
            <a:normAutofit fontScale="92500" lnSpcReduction="10000"/>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33 year old AA female presents to PCP with undiagnosed Bipolar disorder and uncontrolled Diabetes Type II. She is employed full time with three young children at home. Patient is insured through Medicaid and does experience SDOH needs.</a:t>
            </a:r>
          </a:p>
          <a:p>
            <a:pPr marL="800100" lvl="1" indent="-342900">
              <a:lnSpc>
                <a:spcPct val="107000"/>
              </a:lnSpc>
              <a:spcBef>
                <a:spcPts val="0"/>
              </a:spcBef>
              <a:spcAft>
                <a:spcPts val="800"/>
              </a:spcAft>
              <a:tabLst>
                <a:tab pos="457200" algn="l"/>
                <a:tab pos="11430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Met with BHC for education on Bipolar diagnosis </a:t>
            </a:r>
          </a:p>
          <a:p>
            <a:pPr marL="800100" lvl="1" indent="-342900">
              <a:lnSpc>
                <a:spcPct val="107000"/>
              </a:lnSpc>
              <a:spcBef>
                <a:spcPts val="0"/>
              </a:spcBef>
              <a:spcAft>
                <a:spcPts val="800"/>
              </a:spcAft>
              <a:tabLst>
                <a:tab pos="457200" algn="l"/>
                <a:tab pos="11430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BHC collaborated with CC RN for education on diabetes </a:t>
            </a:r>
          </a:p>
          <a:p>
            <a:pPr marL="800100" lvl="1" indent="-342900">
              <a:lnSpc>
                <a:spcPct val="107000"/>
              </a:lnSpc>
              <a:spcBef>
                <a:spcPts val="0"/>
              </a:spcBef>
              <a:spcAft>
                <a:spcPts val="800"/>
              </a:spcAft>
              <a:tabLst>
                <a:tab pos="457200" algn="l"/>
                <a:tab pos="11430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Switched patient to appropriate mood stabilizer and affordable diabetes medication in collaboration with PCP</a:t>
            </a:r>
          </a:p>
          <a:p>
            <a:pPr marL="800100" lvl="1" indent="-342900">
              <a:lnSpc>
                <a:spcPct val="107000"/>
              </a:lnSpc>
              <a:spcBef>
                <a:spcPts val="0"/>
              </a:spcBef>
              <a:spcAft>
                <a:spcPts val="800"/>
              </a:spcAft>
              <a:tabLst>
                <a:tab pos="457200" algn="l"/>
                <a:tab pos="11430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Maintained regular meetings with BHC and CC RN</a:t>
            </a:r>
          </a:p>
          <a:p>
            <a:pPr marL="0" marR="0" indent="0" algn="ctr">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Results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March 2020:</a:t>
            </a:r>
          </a:p>
          <a:p>
            <a:pPr marL="800100" lvl="1" indent="-342900">
              <a:lnSpc>
                <a:spcPct val="107000"/>
              </a:lnSpc>
              <a:spcBef>
                <a:spcPts val="0"/>
              </a:spcBef>
              <a:spcAft>
                <a:spcPts val="800"/>
              </a:spcAft>
              <a:tabLst>
                <a:tab pos="4572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 	A1c 8.6</a:t>
            </a:r>
          </a:p>
          <a:p>
            <a:pPr marL="800100" lvl="1" indent="-342900">
              <a:lnSpc>
                <a:spcPct val="107000"/>
              </a:lnSpc>
              <a:spcBef>
                <a:spcPts val="0"/>
              </a:spcBef>
              <a:spcAft>
                <a:spcPts val="800"/>
              </a:spcAft>
              <a:tabLst>
                <a:tab pos="4572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Average BSL of 250</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January 2021:</a:t>
            </a:r>
          </a:p>
          <a:p>
            <a:pPr marL="800100" lvl="1" indent="-342900">
              <a:lnSpc>
                <a:spcPct val="107000"/>
              </a:lnSpc>
              <a:spcBef>
                <a:spcPts val="0"/>
              </a:spcBef>
              <a:spcAft>
                <a:spcPts val="800"/>
              </a:spcAft>
              <a:tabLst>
                <a:tab pos="4572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 A1c 7.1</a:t>
            </a:r>
          </a:p>
          <a:p>
            <a:pPr marL="800100" lvl="1" indent="-342900">
              <a:lnSpc>
                <a:spcPct val="107000"/>
              </a:lnSpc>
              <a:spcBef>
                <a:spcPts val="0"/>
              </a:spcBef>
              <a:spcAft>
                <a:spcPts val="800"/>
              </a:spcAft>
              <a:tabLst>
                <a:tab pos="4572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Average BSL 120-150</a:t>
            </a:r>
          </a:p>
          <a:p>
            <a:pPr marL="0" marR="0" indent="0">
              <a:lnSpc>
                <a:spcPct val="107000"/>
              </a:lnSpc>
              <a:spcBef>
                <a:spcPts val="0"/>
              </a:spcBef>
              <a:spcAft>
                <a:spcPts val="800"/>
              </a:spcAft>
              <a:buNone/>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“I have had diabetes for years and you all are the first to tell me how it works and what it does to my body.”</a:t>
            </a:r>
          </a:p>
          <a:p>
            <a:endParaRPr lang="en-US" dirty="0"/>
          </a:p>
          <a:p>
            <a:pPr marL="0" indent="0" algn="ctr">
              <a:buNone/>
            </a:pPr>
            <a:endParaRPr lang="en-US" b="1" dirty="0"/>
          </a:p>
        </p:txBody>
      </p:sp>
    </p:spTree>
    <p:extLst>
      <p:ext uri="{BB962C8B-B14F-4D97-AF65-F5344CB8AC3E}">
        <p14:creationId xmlns:p14="http://schemas.microsoft.com/office/powerpoint/2010/main" val="566940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664E9-669F-BA4D-8327-A7CBC30C92AC}"/>
              </a:ext>
            </a:extLst>
          </p:cNvPr>
          <p:cNvSpPr>
            <a:spLocks noGrp="1"/>
          </p:cNvSpPr>
          <p:nvPr>
            <p:ph type="title"/>
          </p:nvPr>
        </p:nvSpPr>
        <p:spPr/>
        <p:txBody>
          <a:bodyPr/>
          <a:lstStyle/>
          <a:p>
            <a:r>
              <a:rPr lang="en-US" dirty="0"/>
              <a:t>Continued </a:t>
            </a:r>
          </a:p>
        </p:txBody>
      </p:sp>
      <p:sp>
        <p:nvSpPr>
          <p:cNvPr id="3" name="Content Placeholder 2">
            <a:extLst>
              <a:ext uri="{FF2B5EF4-FFF2-40B4-BE49-F238E27FC236}">
                <a16:creationId xmlns:a16="http://schemas.microsoft.com/office/drawing/2014/main" id="{6661B355-F22C-9A4B-AFBC-9354B85133E1}"/>
              </a:ext>
            </a:extLst>
          </p:cNvPr>
          <p:cNvSpPr>
            <a:spLocks noGrp="1"/>
          </p:cNvSpPr>
          <p:nvPr>
            <p:ph idx="1"/>
          </p:nvPr>
        </p:nvSpPr>
        <p:spPr/>
        <p:txBody>
          <a:bodyPr/>
          <a:lstStyle/>
          <a:p>
            <a:r>
              <a:rPr lang="en-US" dirty="0"/>
              <a:t>77 year old Caucasian female presents with significant anxiety over the coronavirus</a:t>
            </a:r>
          </a:p>
          <a:p>
            <a:pPr lvl="1"/>
            <a:r>
              <a:rPr lang="en-US" dirty="0"/>
              <a:t>Generalized Anxiety Disorder scale: 17</a:t>
            </a:r>
          </a:p>
          <a:p>
            <a:pPr lvl="1"/>
            <a:r>
              <a:rPr lang="en-US" dirty="0"/>
              <a:t>Met with BHC who discussed anxiety tips and exercises</a:t>
            </a:r>
          </a:p>
          <a:p>
            <a:pPr lvl="1"/>
            <a:r>
              <a:rPr lang="en-US" dirty="0"/>
              <a:t>Consulted RN Care Coordinator for education on disease</a:t>
            </a:r>
          </a:p>
          <a:p>
            <a:pPr lvl="2"/>
            <a:r>
              <a:rPr lang="en-US" dirty="0"/>
              <a:t>Educated on proper hand washing techniques, disinfecting her home,</a:t>
            </a:r>
          </a:p>
          <a:p>
            <a:pPr marL="457200" lvl="1" indent="0">
              <a:buNone/>
            </a:pPr>
            <a:r>
              <a:rPr lang="en-US" dirty="0"/>
              <a:t>       		and how to stay safe </a:t>
            </a:r>
          </a:p>
          <a:p>
            <a:pPr marL="457200" lvl="1" indent="0">
              <a:buNone/>
            </a:pPr>
            <a:endParaRPr lang="en-US" dirty="0"/>
          </a:p>
          <a:p>
            <a:pPr marL="457200" lvl="1" indent="0" algn="ctr">
              <a:buNone/>
            </a:pPr>
            <a:r>
              <a:rPr lang="en-US" b="1" dirty="0"/>
              <a:t>Results</a:t>
            </a:r>
          </a:p>
          <a:p>
            <a:pPr marL="457200" lvl="1" indent="0">
              <a:buNone/>
            </a:pPr>
            <a:endParaRPr lang="en-US" dirty="0"/>
          </a:p>
          <a:p>
            <a:pPr lvl="1"/>
            <a:r>
              <a:rPr lang="en-US" dirty="0"/>
              <a:t>Returned to clinic one month later with GAD7 score of 8: Decrease of 52%</a:t>
            </a:r>
          </a:p>
          <a:p>
            <a:pPr lvl="1"/>
            <a:r>
              <a:rPr lang="en-US" dirty="0"/>
              <a:t>Stayed engaged and willing to come in to see provider despite of pandemic </a:t>
            </a:r>
          </a:p>
          <a:p>
            <a:endParaRPr lang="en-US" dirty="0"/>
          </a:p>
        </p:txBody>
      </p:sp>
    </p:spTree>
    <p:extLst>
      <p:ext uri="{BB962C8B-B14F-4D97-AF65-F5344CB8AC3E}">
        <p14:creationId xmlns:p14="http://schemas.microsoft.com/office/powerpoint/2010/main" val="755998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AAB1-C654-AD4F-9760-E662420BB814}"/>
              </a:ext>
            </a:extLst>
          </p:cNvPr>
          <p:cNvSpPr>
            <a:spLocks noGrp="1"/>
          </p:cNvSpPr>
          <p:nvPr>
            <p:ph type="title"/>
          </p:nvPr>
        </p:nvSpPr>
        <p:spPr/>
        <p:txBody>
          <a:bodyPr/>
          <a:lstStyle/>
          <a:p>
            <a:r>
              <a:rPr lang="en-US" dirty="0"/>
              <a:t>Continued</a:t>
            </a:r>
          </a:p>
        </p:txBody>
      </p:sp>
      <p:sp>
        <p:nvSpPr>
          <p:cNvPr id="3" name="Content Placeholder 2">
            <a:extLst>
              <a:ext uri="{FF2B5EF4-FFF2-40B4-BE49-F238E27FC236}">
                <a16:creationId xmlns:a16="http://schemas.microsoft.com/office/drawing/2014/main" id="{DFE37860-3A1E-5649-8026-5F1AC7C68B56}"/>
              </a:ext>
            </a:extLst>
          </p:cNvPr>
          <p:cNvSpPr>
            <a:spLocks noGrp="1"/>
          </p:cNvSpPr>
          <p:nvPr>
            <p:ph idx="1"/>
          </p:nvPr>
        </p:nvSpPr>
        <p:spPr/>
        <p:txBody>
          <a:bodyPr/>
          <a:lstStyle/>
          <a:p>
            <a:r>
              <a:rPr lang="en-US" dirty="0"/>
              <a:t>55 year old Caucasian man presented with grief following the death of his daughter and uncontrolled diabetes.</a:t>
            </a:r>
          </a:p>
          <a:p>
            <a:pPr lvl="1"/>
            <a:r>
              <a:rPr lang="en-US" dirty="0"/>
              <a:t>Originally met with CC RN to discuss DM treatment plan  </a:t>
            </a:r>
          </a:p>
          <a:p>
            <a:pPr lvl="1"/>
            <a:r>
              <a:rPr lang="en-US" dirty="0"/>
              <a:t>Discussed mood and difficulty remembering to check BSL</a:t>
            </a:r>
          </a:p>
          <a:p>
            <a:pPr lvl="1"/>
            <a:r>
              <a:rPr lang="en-US" dirty="0"/>
              <a:t>Consulted BHC due to grief who provided education and information on a support group</a:t>
            </a:r>
          </a:p>
          <a:p>
            <a:pPr lvl="1"/>
            <a:endParaRPr lang="en-US" dirty="0"/>
          </a:p>
          <a:p>
            <a:pPr marL="457200" lvl="1" indent="0" algn="ctr">
              <a:buNone/>
            </a:pPr>
            <a:r>
              <a:rPr lang="en-US" b="1" dirty="0"/>
              <a:t>Results</a:t>
            </a:r>
          </a:p>
          <a:p>
            <a:pPr lvl="1"/>
            <a:r>
              <a:rPr lang="en-US" dirty="0"/>
              <a:t>February 2020</a:t>
            </a:r>
          </a:p>
          <a:p>
            <a:pPr lvl="2"/>
            <a:r>
              <a:rPr lang="en-US" dirty="0"/>
              <a:t>A1c of 9.7</a:t>
            </a:r>
          </a:p>
          <a:p>
            <a:pPr lvl="2"/>
            <a:r>
              <a:rPr lang="en-US" dirty="0"/>
              <a:t>Average BSL of 250-300</a:t>
            </a:r>
          </a:p>
          <a:p>
            <a:pPr lvl="1"/>
            <a:r>
              <a:rPr lang="en-US" dirty="0"/>
              <a:t>May 2020</a:t>
            </a:r>
          </a:p>
          <a:p>
            <a:pPr lvl="2"/>
            <a:r>
              <a:rPr lang="en-US" dirty="0"/>
              <a:t>A1c of 6.9</a:t>
            </a:r>
          </a:p>
          <a:p>
            <a:pPr lvl="2"/>
            <a:r>
              <a:rPr lang="en-US" dirty="0"/>
              <a:t>Average BSL of 100-150</a:t>
            </a:r>
          </a:p>
        </p:txBody>
      </p:sp>
    </p:spTree>
    <p:extLst>
      <p:ext uri="{BB962C8B-B14F-4D97-AF65-F5344CB8AC3E}">
        <p14:creationId xmlns:p14="http://schemas.microsoft.com/office/powerpoint/2010/main" val="1504570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A76EA-F1BA-44EE-B0D7-65AA46C4EA58}"/>
              </a:ext>
            </a:extLst>
          </p:cNvPr>
          <p:cNvSpPr>
            <a:spLocks noGrp="1"/>
          </p:cNvSpPr>
          <p:nvPr>
            <p:ph type="title"/>
          </p:nvPr>
        </p:nvSpPr>
        <p:spPr/>
        <p:txBody>
          <a:bodyPr/>
          <a:lstStyle/>
          <a:p>
            <a:r>
              <a:rPr lang="en-US" dirty="0"/>
              <a:t>Key Take Away: Care Coordination</a:t>
            </a:r>
          </a:p>
        </p:txBody>
      </p:sp>
      <p:sp>
        <p:nvSpPr>
          <p:cNvPr id="3" name="Content Placeholder 2">
            <a:extLst>
              <a:ext uri="{FF2B5EF4-FFF2-40B4-BE49-F238E27FC236}">
                <a16:creationId xmlns:a16="http://schemas.microsoft.com/office/drawing/2014/main" id="{BCCB3137-5D70-41BF-85AC-BB07F2867321}"/>
              </a:ext>
            </a:extLst>
          </p:cNvPr>
          <p:cNvSpPr>
            <a:spLocks noGrp="1"/>
          </p:cNvSpPr>
          <p:nvPr>
            <p:ph idx="1"/>
          </p:nvPr>
        </p:nvSpPr>
        <p:spPr/>
        <p:txBody>
          <a:bodyPr/>
          <a:lstStyle/>
          <a:p>
            <a:pPr marL="0" indent="0" algn="ctr">
              <a:buNone/>
            </a:pPr>
            <a:r>
              <a:rPr lang="en-US" b="1" i="1" dirty="0"/>
              <a:t>What do you do if your clinic does not have a behavioral health consultant?</a:t>
            </a:r>
          </a:p>
          <a:p>
            <a:endParaRPr lang="en-US" dirty="0"/>
          </a:p>
          <a:p>
            <a:pPr lvl="1"/>
            <a:r>
              <a:rPr lang="en-US" dirty="0"/>
              <a:t>Trainings available</a:t>
            </a:r>
          </a:p>
          <a:p>
            <a:pPr lvl="2"/>
            <a:r>
              <a:rPr lang="en-US" dirty="0">
                <a:hlinkClick r:id="rId2"/>
              </a:rPr>
              <a:t>Webinars &amp; Videos – Arkansas Behavioral Health Integration Network (abhinetwork.org)</a:t>
            </a:r>
            <a:endParaRPr lang="en-US" dirty="0"/>
          </a:p>
          <a:p>
            <a:pPr lvl="1"/>
            <a:r>
              <a:rPr lang="en-US" dirty="0"/>
              <a:t>Develop relationship with local mental health clinics</a:t>
            </a:r>
          </a:p>
          <a:p>
            <a:pPr lvl="2"/>
            <a:r>
              <a:rPr lang="en-US" dirty="0"/>
              <a:t>Care Compacts</a:t>
            </a:r>
          </a:p>
          <a:p>
            <a:pPr lvl="1"/>
            <a:r>
              <a:rPr lang="en-US" dirty="0"/>
              <a:t>Educational handouts readily available for patients </a:t>
            </a:r>
          </a:p>
          <a:p>
            <a:pPr lvl="2"/>
            <a:r>
              <a:rPr lang="en-US" dirty="0">
                <a:hlinkClick r:id="rId3"/>
              </a:rPr>
              <a:t>https://www.cci.health.wa.gov.au/Resources/For-Clinicians</a:t>
            </a:r>
            <a:endParaRPr lang="en-US" dirty="0"/>
          </a:p>
          <a:p>
            <a:pPr lvl="2"/>
            <a:r>
              <a:rPr lang="en-US" dirty="0">
                <a:hlinkClick r:id="rId4"/>
              </a:rPr>
              <a:t>https://www.therapistaid.com/</a:t>
            </a:r>
            <a:endParaRPr lang="en-US" dirty="0"/>
          </a:p>
          <a:p>
            <a:pPr lvl="1"/>
            <a:r>
              <a:rPr lang="en-US" dirty="0"/>
              <a:t>Advocate for a level of integration </a:t>
            </a:r>
          </a:p>
          <a:p>
            <a:endParaRPr lang="en-US" dirty="0"/>
          </a:p>
        </p:txBody>
      </p:sp>
    </p:spTree>
    <p:extLst>
      <p:ext uri="{BB962C8B-B14F-4D97-AF65-F5344CB8AC3E}">
        <p14:creationId xmlns:p14="http://schemas.microsoft.com/office/powerpoint/2010/main" val="3155561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ADC3D-FEF2-44BB-AD13-C3BA696C0252}"/>
              </a:ext>
            </a:extLst>
          </p:cNvPr>
          <p:cNvSpPr>
            <a:spLocks noGrp="1"/>
          </p:cNvSpPr>
          <p:nvPr>
            <p:ph type="title"/>
          </p:nvPr>
        </p:nvSpPr>
        <p:spPr/>
        <p:txBody>
          <a:bodyPr/>
          <a:lstStyle/>
          <a:p>
            <a:r>
              <a:rPr lang="en-US" dirty="0"/>
              <a:t>Key Takeaways for BHCs</a:t>
            </a:r>
          </a:p>
        </p:txBody>
      </p:sp>
      <p:sp>
        <p:nvSpPr>
          <p:cNvPr id="3" name="Content Placeholder 2">
            <a:extLst>
              <a:ext uri="{FF2B5EF4-FFF2-40B4-BE49-F238E27FC236}">
                <a16:creationId xmlns:a16="http://schemas.microsoft.com/office/drawing/2014/main" id="{7C9928CC-CA9F-4DF9-B2EE-059C40786309}"/>
              </a:ext>
            </a:extLst>
          </p:cNvPr>
          <p:cNvSpPr>
            <a:spLocks noGrp="1"/>
          </p:cNvSpPr>
          <p:nvPr>
            <p:ph idx="1"/>
          </p:nvPr>
        </p:nvSpPr>
        <p:spPr/>
        <p:txBody>
          <a:bodyPr/>
          <a:lstStyle/>
          <a:p>
            <a:r>
              <a:rPr lang="en-US" dirty="0"/>
              <a:t>Look for opportunities to engage and collaborate with CC</a:t>
            </a:r>
          </a:p>
          <a:p>
            <a:r>
              <a:rPr lang="en-US" dirty="0"/>
              <a:t>Attend routine clinic meetings</a:t>
            </a:r>
          </a:p>
          <a:p>
            <a:pPr lvl="1"/>
            <a:r>
              <a:rPr lang="en-US" dirty="0"/>
              <a:t>High risk</a:t>
            </a:r>
          </a:p>
          <a:p>
            <a:pPr lvl="1"/>
            <a:r>
              <a:rPr lang="en-US" dirty="0"/>
              <a:t>Care coordination meetings</a:t>
            </a:r>
          </a:p>
          <a:p>
            <a:r>
              <a:rPr lang="en-US" dirty="0"/>
              <a:t>Program Metrics</a:t>
            </a:r>
          </a:p>
          <a:p>
            <a:pPr lvl="1"/>
            <a:r>
              <a:rPr lang="en-US" dirty="0"/>
              <a:t>Learn about your program’s metrics and discuss with CC on how you can help reach each goal</a:t>
            </a:r>
          </a:p>
          <a:p>
            <a:pPr marL="457200" lvl="1" indent="0">
              <a:buNone/>
            </a:pPr>
            <a:endParaRPr lang="en-US" dirty="0"/>
          </a:p>
        </p:txBody>
      </p:sp>
    </p:spTree>
    <p:extLst>
      <p:ext uri="{BB962C8B-B14F-4D97-AF65-F5344CB8AC3E}">
        <p14:creationId xmlns:p14="http://schemas.microsoft.com/office/powerpoint/2010/main" val="2001894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References</a:t>
            </a:r>
          </a:p>
        </p:txBody>
      </p:sp>
      <p:sp>
        <p:nvSpPr>
          <p:cNvPr id="5" name="Content Placeholder 4"/>
          <p:cNvSpPr>
            <a:spLocks noGrp="1"/>
          </p:cNvSpPr>
          <p:nvPr>
            <p:ph idx="1"/>
          </p:nvPr>
        </p:nvSpPr>
        <p:spPr/>
        <p:txBody>
          <a:bodyPr>
            <a:normAutofit/>
          </a:bodyPr>
          <a:lstStyle/>
          <a:p>
            <a:pPr marL="0" indent="0">
              <a:buNone/>
            </a:pPr>
            <a:r>
              <a:rPr lang="en-US" sz="2000" dirty="0"/>
              <a:t>ACTS Supports the Quadruple Aim. (</a:t>
            </a:r>
            <a:r>
              <a:rPr lang="en-US" sz="2000" dirty="0" err="1"/>
              <a:t>n.d.</a:t>
            </a:r>
            <a:r>
              <a:rPr lang="en-US" sz="2000" dirty="0"/>
              <a:t>). Retrieved from https://digital.ahrq.gov/acts/quadruple-aim</a:t>
            </a:r>
          </a:p>
          <a:p>
            <a:pPr marL="0" indent="0">
              <a:buNone/>
            </a:pPr>
            <a:r>
              <a:rPr lang="en-US" sz="2000" dirty="0"/>
              <a:t>Christian, E., Krall, V., </a:t>
            </a:r>
            <a:r>
              <a:rPr lang="en-US" sz="2000" dirty="0" err="1"/>
              <a:t>Hulkower</a:t>
            </a:r>
            <a:r>
              <a:rPr lang="en-US" sz="2000" dirty="0"/>
              <a:t>, S., &amp; </a:t>
            </a:r>
            <a:r>
              <a:rPr lang="en-US" sz="2000" dirty="0" err="1"/>
              <a:t>Stigleman</a:t>
            </a:r>
            <a:r>
              <a:rPr lang="en-US" sz="2000" dirty="0"/>
              <a:t>, S. (2018). Primary Care Behavioral Health Integration. North Carolina Medical Journal, 79(4), 250-255. doi:10.18043/ncm.79.4.250</a:t>
            </a:r>
          </a:p>
          <a:p>
            <a:pPr marL="0" indent="0">
              <a:buNone/>
            </a:pPr>
            <a:r>
              <a:rPr lang="en-US" sz="2000" dirty="0"/>
              <a:t>Closing the Quality Gap: A Critical Analysis of Quality Improvement Strategies Volume 1-Series Overview and Methodology. Technical Review, Number 9. (2004). </a:t>
            </a:r>
            <a:r>
              <a:rPr lang="en-US" sz="2000" dirty="0" err="1"/>
              <a:t>PsycEXTRA</a:t>
            </a:r>
            <a:r>
              <a:rPr lang="en-US" sz="2000" dirty="0"/>
              <a:t> Dataset. doi:10.1037/e439892005-001</a:t>
            </a:r>
          </a:p>
          <a:p>
            <a:pPr marL="0" indent="0">
              <a:buNone/>
            </a:pPr>
            <a:r>
              <a:rPr lang="en-US" sz="2000" dirty="0"/>
              <a:t>Impact of complex care management on spending and utilization for high-need, high-cost Medicaid patients. (2020). The American Journal of Managed Care, 26(2). doi:10.37765/ajmc.2020.42402</a:t>
            </a:r>
          </a:p>
        </p:txBody>
      </p:sp>
    </p:spTree>
    <p:extLst>
      <p:ext uri="{BB962C8B-B14F-4D97-AF65-F5344CB8AC3E}">
        <p14:creationId xmlns:p14="http://schemas.microsoft.com/office/powerpoint/2010/main" val="3523802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Contact</a:t>
            </a:r>
          </a:p>
        </p:txBody>
      </p:sp>
      <p:sp>
        <p:nvSpPr>
          <p:cNvPr id="5" name="Content Placeholder 4"/>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dirty="0"/>
              <a:t>Samantha Gargus, RN</a:t>
            </a:r>
          </a:p>
          <a:p>
            <a:pPr marL="0" indent="0" algn="ctr">
              <a:buNone/>
            </a:pPr>
            <a:r>
              <a:rPr lang="en-US" dirty="0">
                <a:hlinkClick r:id="rId2"/>
              </a:rPr>
              <a:t>sxgargus@practice-plus.com</a:t>
            </a:r>
            <a:endParaRPr lang="en-US" dirty="0"/>
          </a:p>
          <a:p>
            <a:pPr marL="0" indent="0" algn="ctr">
              <a:buNone/>
            </a:pPr>
            <a:r>
              <a:rPr lang="en-US" dirty="0"/>
              <a:t>Caitlyn Johnson, LMSW</a:t>
            </a:r>
          </a:p>
          <a:p>
            <a:pPr marL="0" indent="0" algn="ctr">
              <a:buNone/>
            </a:pPr>
            <a:r>
              <a:rPr lang="en-US" dirty="0">
                <a:hlinkClick r:id="rId3"/>
              </a:rPr>
              <a:t>cxjohnson@practice-plus.com</a:t>
            </a:r>
            <a:endParaRPr lang="en-US" dirty="0"/>
          </a:p>
          <a:p>
            <a:pPr marL="0" indent="0" algn="ctr">
              <a:buNone/>
            </a:pPr>
            <a:endParaRPr lang="en-US" dirty="0"/>
          </a:p>
        </p:txBody>
      </p:sp>
    </p:spTree>
    <p:extLst>
      <p:ext uri="{BB962C8B-B14F-4D97-AF65-F5344CB8AC3E}">
        <p14:creationId xmlns:p14="http://schemas.microsoft.com/office/powerpoint/2010/main" val="839207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550BD-1EC4-2643-954A-3A8D759FE3CC}"/>
              </a:ext>
            </a:extLst>
          </p:cNvPr>
          <p:cNvSpPr>
            <a:spLocks noGrp="1"/>
          </p:cNvSpPr>
          <p:nvPr>
            <p:ph type="title"/>
          </p:nvPr>
        </p:nvSpPr>
        <p:spPr/>
        <p:txBody>
          <a:bodyPr/>
          <a:lstStyle/>
          <a:p>
            <a:r>
              <a:rPr lang="en-US" dirty="0"/>
              <a:t>What is Care Coordination?</a:t>
            </a:r>
          </a:p>
        </p:txBody>
      </p:sp>
      <p:sp>
        <p:nvSpPr>
          <p:cNvPr id="3" name="Content Placeholder 2">
            <a:extLst>
              <a:ext uri="{FF2B5EF4-FFF2-40B4-BE49-F238E27FC236}">
                <a16:creationId xmlns:a16="http://schemas.microsoft.com/office/drawing/2014/main" id="{C672DF23-6D13-CB40-8538-22CFB923747E}"/>
              </a:ext>
            </a:extLst>
          </p:cNvPr>
          <p:cNvSpPr>
            <a:spLocks noGrp="1"/>
          </p:cNvSpPr>
          <p:nvPr>
            <p:ph idx="1"/>
          </p:nvPr>
        </p:nvSpPr>
        <p:spPr/>
        <p:txBody>
          <a:bodyPr>
            <a:normAutofit/>
          </a:bodyPr>
          <a:lstStyle/>
          <a:p>
            <a:r>
              <a:rPr lang="en-US" dirty="0"/>
              <a:t>Quality Improvement strategy</a:t>
            </a:r>
          </a:p>
          <a:p>
            <a:r>
              <a:rPr lang="en-US" dirty="0"/>
              <a:t>Collaboration and teamwork to improve the continuity of care during the disease management process through care/case management operating in a chronic care model</a:t>
            </a:r>
          </a:p>
          <a:p>
            <a:r>
              <a:rPr lang="en-US" dirty="0"/>
              <a:t>“Matching the patient's needs with the appropriate level and type of medical, health, and social services” </a:t>
            </a:r>
            <a:r>
              <a:rPr lang="en-US" sz="1200" dirty="0"/>
              <a:t>(McDonald et al.,2007)</a:t>
            </a:r>
          </a:p>
          <a:p>
            <a:r>
              <a:rPr lang="en-US" dirty="0"/>
              <a:t>More proactive medicine, rather than reactive</a:t>
            </a:r>
          </a:p>
        </p:txBody>
      </p:sp>
    </p:spTree>
    <p:extLst>
      <p:ext uri="{BB962C8B-B14F-4D97-AF65-F5344CB8AC3E}">
        <p14:creationId xmlns:p14="http://schemas.microsoft.com/office/powerpoint/2010/main" val="3311993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B7F9-A110-1A47-B58A-A63FABA2D089}"/>
              </a:ext>
            </a:extLst>
          </p:cNvPr>
          <p:cNvSpPr>
            <a:spLocks noGrp="1"/>
          </p:cNvSpPr>
          <p:nvPr>
            <p:ph type="title"/>
          </p:nvPr>
        </p:nvSpPr>
        <p:spPr/>
        <p:txBody>
          <a:bodyPr>
            <a:normAutofit/>
          </a:bodyPr>
          <a:lstStyle/>
          <a:p>
            <a:r>
              <a:rPr lang="en-US" dirty="0"/>
              <a:t>Efficiency of Care Coordination</a:t>
            </a:r>
          </a:p>
        </p:txBody>
      </p:sp>
      <p:sp>
        <p:nvSpPr>
          <p:cNvPr id="3" name="Content Placeholder 2">
            <a:extLst>
              <a:ext uri="{FF2B5EF4-FFF2-40B4-BE49-F238E27FC236}">
                <a16:creationId xmlns:a16="http://schemas.microsoft.com/office/drawing/2014/main" id="{369588BD-AE08-A94E-B472-419828E4DC8B}"/>
              </a:ext>
            </a:extLst>
          </p:cNvPr>
          <p:cNvSpPr>
            <a:spLocks noGrp="1"/>
          </p:cNvSpPr>
          <p:nvPr>
            <p:ph idx="1"/>
          </p:nvPr>
        </p:nvSpPr>
        <p:spPr/>
        <p:txBody>
          <a:bodyPr>
            <a:normAutofit/>
          </a:bodyPr>
          <a:lstStyle/>
          <a:p>
            <a:r>
              <a:rPr lang="en-US" dirty="0"/>
              <a:t>Study done by the American Journal of Care Management </a:t>
            </a:r>
            <a:r>
              <a:rPr lang="en-US" sz="1200" dirty="0"/>
              <a:t>(2020) </a:t>
            </a:r>
            <a:r>
              <a:rPr lang="en-US" dirty="0"/>
              <a:t>reports one system’s care coordination efforts reduced spending and inpatient utilization among their Medicaid patients</a:t>
            </a:r>
          </a:p>
          <a:p>
            <a:r>
              <a:rPr lang="en-US" dirty="0"/>
              <a:t>A targeted approach resulted in a 37% decrease in total medical expenses which totaled average $7700 per patient. Reduction was most noted in inpatient utilization with bed days reduced buy 59% and overall admissions by 44%.</a:t>
            </a:r>
          </a:p>
          <a:p>
            <a:r>
              <a:rPr lang="en-US" dirty="0"/>
              <a:t>Care coordination also led to a small decrease in specialist visits by enhancing primary care engagement and providing an overall more robust care team. Reduction of specialist utilization can have the downstream effects of increased engagement with PCP, better management overall of chronic condition, and improved communication between PCP and specialists.</a:t>
            </a:r>
          </a:p>
          <a:p>
            <a:endParaRPr lang="en-US" dirty="0"/>
          </a:p>
        </p:txBody>
      </p:sp>
    </p:spTree>
    <p:extLst>
      <p:ext uri="{BB962C8B-B14F-4D97-AF65-F5344CB8AC3E}">
        <p14:creationId xmlns:p14="http://schemas.microsoft.com/office/powerpoint/2010/main" val="1740874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DA962-C272-AB4B-86D7-8920E14A3B38}"/>
              </a:ext>
            </a:extLst>
          </p:cNvPr>
          <p:cNvSpPr>
            <a:spLocks noGrp="1"/>
          </p:cNvSpPr>
          <p:nvPr>
            <p:ph type="title"/>
          </p:nvPr>
        </p:nvSpPr>
        <p:spPr/>
        <p:txBody>
          <a:bodyPr>
            <a:normAutofit/>
          </a:bodyPr>
          <a:lstStyle/>
          <a:p>
            <a:r>
              <a:rPr lang="en-US" dirty="0"/>
              <a:t>Care Coordination Duties</a:t>
            </a:r>
          </a:p>
        </p:txBody>
      </p:sp>
      <p:sp>
        <p:nvSpPr>
          <p:cNvPr id="3" name="Content Placeholder 2">
            <a:extLst>
              <a:ext uri="{FF2B5EF4-FFF2-40B4-BE49-F238E27FC236}">
                <a16:creationId xmlns:a16="http://schemas.microsoft.com/office/drawing/2014/main" id="{C9D85324-63E2-4048-BA10-7823B9FF5CC6}"/>
              </a:ext>
            </a:extLst>
          </p:cNvPr>
          <p:cNvSpPr>
            <a:spLocks noGrp="1"/>
          </p:cNvSpPr>
          <p:nvPr>
            <p:ph idx="1"/>
          </p:nvPr>
        </p:nvSpPr>
        <p:spPr/>
        <p:txBody>
          <a:bodyPr>
            <a:normAutofit lnSpcReduction="10000"/>
          </a:bodyPr>
          <a:lstStyle/>
          <a:p>
            <a:pPr lvl="3"/>
            <a:endParaRPr lang="en-US" dirty="0"/>
          </a:p>
          <a:p>
            <a:r>
              <a:rPr lang="en-US" dirty="0"/>
              <a:t>Leads clinic in federal programs and reports efforts towards meeting metrics</a:t>
            </a:r>
          </a:p>
          <a:p>
            <a:r>
              <a:rPr lang="en-US" dirty="0"/>
              <a:t>Provides educational information in conjunction with direct care providers related to treatments, procedures, medications, and continuing care requirements.</a:t>
            </a:r>
          </a:p>
          <a:p>
            <a:r>
              <a:rPr lang="en-US" dirty="0"/>
              <a:t>Develops interdisciplinary care plan and other case management tools by participating in meetings; coordinating information and care requirements with other care providers</a:t>
            </a:r>
          </a:p>
          <a:p>
            <a:r>
              <a:rPr lang="en-US" dirty="0"/>
              <a:t>Evaluates outcomes of care with the interdisciplinary team by measuring intervention effectiveness with the team; implementing team recommendations.</a:t>
            </a:r>
          </a:p>
          <a:p>
            <a:r>
              <a:rPr lang="en-US" dirty="0"/>
              <a:t>Maintains professional and technical knowledge by attending educational workshops; reviewing professional publications; establishing personal networks; benchmarking state-of-the-art practices; participating in professional societies.</a:t>
            </a:r>
          </a:p>
          <a:p>
            <a:pPr marL="1371600" lvl="3" indent="0">
              <a:buNone/>
            </a:pPr>
            <a:endParaRPr lang="en-US" dirty="0"/>
          </a:p>
          <a:p>
            <a:pPr lvl="3"/>
            <a:endParaRPr lang="en-US" dirty="0"/>
          </a:p>
          <a:p>
            <a:pPr lvl="3"/>
            <a:endParaRPr lang="en-US" dirty="0"/>
          </a:p>
        </p:txBody>
      </p:sp>
      <p:sp>
        <p:nvSpPr>
          <p:cNvPr id="4" name="Title 1">
            <a:extLst>
              <a:ext uri="{FF2B5EF4-FFF2-40B4-BE49-F238E27FC236}">
                <a16:creationId xmlns:a16="http://schemas.microsoft.com/office/drawing/2014/main" id="{F42B838C-2F87-0C43-A8F5-8D5306C9FFB2}"/>
              </a:ext>
            </a:extLst>
          </p:cNvPr>
          <p:cNvSpPr txBox="1">
            <a:spLocks/>
          </p:cNvSpPr>
          <p:nvPr/>
        </p:nvSpPr>
        <p:spPr>
          <a:xfrm>
            <a:off x="838200" y="283479"/>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a:lstStyle>
          <a:p>
            <a:pPr algn="ctr">
              <a:lnSpc>
                <a:spcPct val="85000"/>
              </a:lnSpc>
            </a:pPr>
            <a:endParaRPr lang="en-US" dirty="0">
              <a:solidFill>
                <a:srgbClr val="002060"/>
              </a:solidFill>
            </a:endParaRPr>
          </a:p>
        </p:txBody>
      </p:sp>
      <p:sp>
        <p:nvSpPr>
          <p:cNvPr id="6" name="Slide Number Placeholder 3">
            <a:extLst>
              <a:ext uri="{FF2B5EF4-FFF2-40B4-BE49-F238E27FC236}">
                <a16:creationId xmlns:a16="http://schemas.microsoft.com/office/drawing/2014/main" id="{C3968ADA-2D1D-B247-A7AF-3ECBD97A0265}"/>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000153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5F8A9-2374-4DCF-9E8B-AE08DC87ABEF}"/>
              </a:ext>
            </a:extLst>
          </p:cNvPr>
          <p:cNvSpPr>
            <a:spLocks noGrp="1"/>
          </p:cNvSpPr>
          <p:nvPr>
            <p:ph type="title"/>
          </p:nvPr>
        </p:nvSpPr>
        <p:spPr/>
        <p:txBody>
          <a:bodyPr/>
          <a:lstStyle/>
          <a:p>
            <a:r>
              <a:rPr lang="en-US" dirty="0"/>
              <a:t>Daily Care Coordination</a:t>
            </a:r>
          </a:p>
        </p:txBody>
      </p:sp>
      <p:sp>
        <p:nvSpPr>
          <p:cNvPr id="3" name="Content Placeholder 2">
            <a:extLst>
              <a:ext uri="{FF2B5EF4-FFF2-40B4-BE49-F238E27FC236}">
                <a16:creationId xmlns:a16="http://schemas.microsoft.com/office/drawing/2014/main" id="{1F7B8CA9-64B3-43A2-83DA-9147F3891501}"/>
              </a:ext>
            </a:extLst>
          </p:cNvPr>
          <p:cNvSpPr>
            <a:spLocks noGrp="1"/>
          </p:cNvSpPr>
          <p:nvPr>
            <p:ph idx="1"/>
          </p:nvPr>
        </p:nvSpPr>
        <p:spPr/>
        <p:txBody>
          <a:bodyPr/>
          <a:lstStyle/>
          <a:p>
            <a:r>
              <a:rPr lang="en-US" dirty="0"/>
              <a:t>Hospital/ED follow ups</a:t>
            </a:r>
          </a:p>
          <a:p>
            <a:r>
              <a:rPr lang="en-US" dirty="0"/>
              <a:t>Chronic Condition Education</a:t>
            </a:r>
          </a:p>
          <a:p>
            <a:r>
              <a:rPr lang="en-US" dirty="0"/>
              <a:t>Record Retrieval/Chart Update for Health Maintenance</a:t>
            </a:r>
          </a:p>
          <a:p>
            <a:r>
              <a:rPr lang="en-US" dirty="0"/>
              <a:t>Running quality metric reports, and working those reports</a:t>
            </a:r>
          </a:p>
          <a:p>
            <a:r>
              <a:rPr lang="en-US" dirty="0"/>
              <a:t>CPC+/PCMH reporting</a:t>
            </a:r>
          </a:p>
          <a:p>
            <a:r>
              <a:rPr lang="en-US" dirty="0"/>
              <a:t>Provider Meetings/Education for Providers regarding program</a:t>
            </a:r>
          </a:p>
          <a:p>
            <a:r>
              <a:rPr lang="en-US" dirty="0"/>
              <a:t>Pre-charting for providers for HM</a:t>
            </a:r>
          </a:p>
          <a:p>
            <a:r>
              <a:rPr lang="en-US" dirty="0"/>
              <a:t>Other clinical nursing needs</a:t>
            </a:r>
          </a:p>
        </p:txBody>
      </p:sp>
    </p:spTree>
    <p:extLst>
      <p:ext uri="{BB962C8B-B14F-4D97-AF65-F5344CB8AC3E}">
        <p14:creationId xmlns:p14="http://schemas.microsoft.com/office/powerpoint/2010/main" val="15740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A2E44-A7DD-D74F-8407-EC99FA89D286}"/>
              </a:ext>
            </a:extLst>
          </p:cNvPr>
          <p:cNvSpPr>
            <a:spLocks noGrp="1"/>
          </p:cNvSpPr>
          <p:nvPr>
            <p:ph type="title"/>
          </p:nvPr>
        </p:nvSpPr>
        <p:spPr/>
        <p:txBody>
          <a:bodyPr/>
          <a:lstStyle/>
          <a:p>
            <a:r>
              <a:rPr lang="en-US" dirty="0"/>
              <a:t>Levels of Behavioral Health Integration</a:t>
            </a:r>
          </a:p>
        </p:txBody>
      </p:sp>
      <p:sp>
        <p:nvSpPr>
          <p:cNvPr id="3" name="Content Placeholder 2">
            <a:extLst>
              <a:ext uri="{FF2B5EF4-FFF2-40B4-BE49-F238E27FC236}">
                <a16:creationId xmlns:a16="http://schemas.microsoft.com/office/drawing/2014/main" id="{3225CEF4-A409-0541-8A17-8A7A91237C68}"/>
              </a:ext>
            </a:extLst>
          </p:cNvPr>
          <p:cNvSpPr>
            <a:spLocks noGrp="1"/>
          </p:cNvSpPr>
          <p:nvPr>
            <p:ph idx="1"/>
          </p:nvPr>
        </p:nvSpPr>
        <p:spPr/>
        <p:txBody>
          <a:bodyPr/>
          <a:lstStyle/>
          <a:p>
            <a:r>
              <a:rPr lang="en-US" b="0" i="0" dirty="0">
                <a:solidFill>
                  <a:srgbClr val="333333"/>
                </a:solidFill>
                <a:effectLst/>
                <a:latin typeface="Georgia" panose="02040502050405020303" pitchFamily="18" charset="0"/>
              </a:rPr>
              <a:t>Coordinated behavioral health care</a:t>
            </a:r>
          </a:p>
          <a:p>
            <a:r>
              <a:rPr lang="en-US" dirty="0">
                <a:solidFill>
                  <a:srgbClr val="333333"/>
                </a:solidFill>
                <a:latin typeface="Georgia" panose="02040502050405020303" pitchFamily="18" charset="0"/>
              </a:rPr>
              <a:t>C</a:t>
            </a:r>
            <a:r>
              <a:rPr lang="en-US" b="0" i="0" dirty="0">
                <a:solidFill>
                  <a:srgbClr val="333333"/>
                </a:solidFill>
                <a:effectLst/>
                <a:latin typeface="Georgia" panose="02040502050405020303" pitchFamily="18" charset="0"/>
              </a:rPr>
              <a:t>o-located behavioral health care</a:t>
            </a:r>
          </a:p>
          <a:p>
            <a:r>
              <a:rPr lang="en-US" dirty="0">
                <a:solidFill>
                  <a:srgbClr val="333333"/>
                </a:solidFill>
                <a:latin typeface="Georgia" panose="02040502050405020303" pitchFamily="18" charset="0"/>
              </a:rPr>
              <a:t>F</a:t>
            </a:r>
            <a:r>
              <a:rPr lang="en-US" b="0" i="0" dirty="0">
                <a:solidFill>
                  <a:srgbClr val="333333"/>
                </a:solidFill>
                <a:effectLst/>
                <a:latin typeface="Georgia" panose="02040502050405020303" pitchFamily="18" charset="0"/>
              </a:rPr>
              <a:t>ull integration</a:t>
            </a:r>
            <a:endParaRPr lang="en-US" dirty="0"/>
          </a:p>
          <a:p>
            <a:endParaRPr lang="en-US" dirty="0"/>
          </a:p>
        </p:txBody>
      </p:sp>
    </p:spTree>
    <p:extLst>
      <p:ext uri="{BB962C8B-B14F-4D97-AF65-F5344CB8AC3E}">
        <p14:creationId xmlns:p14="http://schemas.microsoft.com/office/powerpoint/2010/main" val="3717740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37A78-3D23-4D10-AFB8-A3DD23A0F339}"/>
              </a:ext>
            </a:extLst>
          </p:cNvPr>
          <p:cNvSpPr>
            <a:spLocks noGrp="1"/>
          </p:cNvSpPr>
          <p:nvPr>
            <p:ph type="title"/>
          </p:nvPr>
        </p:nvSpPr>
        <p:spPr/>
        <p:txBody>
          <a:bodyPr/>
          <a:lstStyle/>
          <a:p>
            <a:r>
              <a:rPr lang="en-US" dirty="0"/>
              <a:t>Care Models</a:t>
            </a:r>
          </a:p>
        </p:txBody>
      </p:sp>
      <p:pic>
        <p:nvPicPr>
          <p:cNvPr id="5" name="Content Placeholder 4" descr="Table&#10;&#10;Description automatically generated">
            <a:extLst>
              <a:ext uri="{FF2B5EF4-FFF2-40B4-BE49-F238E27FC236}">
                <a16:creationId xmlns:a16="http://schemas.microsoft.com/office/drawing/2014/main" id="{FD24DA47-108B-409A-9374-A9DDA63E9B93}"/>
              </a:ext>
            </a:extLst>
          </p:cNvPr>
          <p:cNvPicPr>
            <a:picLocks noGrp="1" noChangeAspect="1"/>
          </p:cNvPicPr>
          <p:nvPr>
            <p:ph idx="1"/>
          </p:nvPr>
        </p:nvPicPr>
        <p:blipFill>
          <a:blip r:embed="rId2"/>
          <a:stretch>
            <a:fillRect/>
          </a:stretch>
        </p:blipFill>
        <p:spPr>
          <a:xfrm>
            <a:off x="992221" y="1445740"/>
            <a:ext cx="8990186" cy="4267930"/>
          </a:xfrm>
        </p:spPr>
      </p:pic>
    </p:spTree>
    <p:extLst>
      <p:ext uri="{BB962C8B-B14F-4D97-AF65-F5344CB8AC3E}">
        <p14:creationId xmlns:p14="http://schemas.microsoft.com/office/powerpoint/2010/main" val="3316218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348C1-C361-5642-A763-59AB0498411E}"/>
              </a:ext>
            </a:extLst>
          </p:cNvPr>
          <p:cNvSpPr>
            <a:spLocks noGrp="1"/>
          </p:cNvSpPr>
          <p:nvPr>
            <p:ph type="title"/>
          </p:nvPr>
        </p:nvSpPr>
        <p:spPr>
          <a:xfrm>
            <a:off x="370367" y="227181"/>
            <a:ext cx="10836348" cy="1325563"/>
          </a:xfrm>
        </p:spPr>
        <p:txBody>
          <a:bodyPr anchor="b">
            <a:normAutofit/>
          </a:bodyPr>
          <a:lstStyle/>
          <a:p>
            <a:r>
              <a:rPr lang="en-US" dirty="0"/>
              <a:t>Goal of Behavioral Health Integration</a:t>
            </a:r>
          </a:p>
        </p:txBody>
      </p:sp>
      <p:sp>
        <p:nvSpPr>
          <p:cNvPr id="3" name="Content Placeholder 2">
            <a:extLst>
              <a:ext uri="{FF2B5EF4-FFF2-40B4-BE49-F238E27FC236}">
                <a16:creationId xmlns:a16="http://schemas.microsoft.com/office/drawing/2014/main" id="{06833CBD-D126-0343-ADF5-F675C26659C5}"/>
              </a:ext>
            </a:extLst>
          </p:cNvPr>
          <p:cNvSpPr>
            <a:spLocks noGrp="1"/>
          </p:cNvSpPr>
          <p:nvPr>
            <p:ph sz="half" idx="1"/>
          </p:nvPr>
        </p:nvSpPr>
        <p:spPr>
          <a:xfrm>
            <a:off x="838200" y="1825625"/>
            <a:ext cx="5181600" cy="4351338"/>
          </a:xfrm>
        </p:spPr>
        <p:txBody>
          <a:bodyPr>
            <a:normAutofit lnSpcReduction="10000"/>
          </a:bodyPr>
          <a:lstStyle/>
          <a:p>
            <a:pPr marL="0" indent="0" algn="ctr">
              <a:buNone/>
            </a:pPr>
            <a:r>
              <a:rPr lang="en-US" b="1" u="sng" dirty="0"/>
              <a:t>Quadruple Aim </a:t>
            </a:r>
            <a:endParaRPr lang="en-US" dirty="0"/>
          </a:p>
          <a:p>
            <a:pPr lvl="0"/>
            <a:r>
              <a:rPr lang="en-US" dirty="0"/>
              <a:t>Decrease cost of care for population of patients</a:t>
            </a:r>
          </a:p>
          <a:p>
            <a:pPr lvl="0"/>
            <a:r>
              <a:rPr lang="en-US" dirty="0"/>
              <a:t>Improve patient satisfaction</a:t>
            </a:r>
          </a:p>
          <a:p>
            <a:pPr lvl="0"/>
            <a:r>
              <a:rPr lang="en-US" dirty="0"/>
              <a:t>Increase satisfaction of physicians &amp; staff</a:t>
            </a:r>
          </a:p>
          <a:p>
            <a:pPr lvl="0"/>
            <a:r>
              <a:rPr lang="en-US" dirty="0"/>
              <a:t>Improve overall health</a:t>
            </a:r>
          </a:p>
          <a:p>
            <a:pPr marL="0" indent="0">
              <a:buNone/>
            </a:pPr>
            <a:endParaRPr lang="en-US" dirty="0"/>
          </a:p>
          <a:p>
            <a:pPr marL="0" indent="0">
              <a:buNone/>
            </a:pPr>
            <a:endParaRPr lang="en-US" dirty="0"/>
          </a:p>
          <a:p>
            <a:pPr marL="0" indent="0">
              <a:buNone/>
            </a:pPr>
            <a:endParaRPr lang="en-US" sz="1400" dirty="0"/>
          </a:p>
          <a:p>
            <a:pPr marL="0" indent="0">
              <a:buNone/>
            </a:pPr>
            <a:r>
              <a:rPr lang="en-US" sz="1400" dirty="0"/>
              <a:t>(Agency for Healthcare Research and Quality,2020)</a:t>
            </a:r>
          </a:p>
        </p:txBody>
      </p:sp>
      <p:pic>
        <p:nvPicPr>
          <p:cNvPr id="1026" name="Picture 2" descr="Image result for quadruple aim">
            <a:extLst>
              <a:ext uri="{FF2B5EF4-FFF2-40B4-BE49-F238E27FC236}">
                <a16:creationId xmlns:a16="http://schemas.microsoft.com/office/drawing/2014/main" id="{F9AC55E3-EFDC-4668-802F-4873A7940EA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56902" y="1552744"/>
            <a:ext cx="4412195" cy="4351338"/>
          </a:xfrm>
          <a:prstGeom prst="rect">
            <a:avLst/>
          </a:prstGeom>
          <a:solidFill>
            <a:srgbClr val="FFFFFF"/>
          </a:solidFill>
        </p:spPr>
      </p:pic>
    </p:spTree>
    <p:extLst>
      <p:ext uri="{BB962C8B-B14F-4D97-AF65-F5344CB8AC3E}">
        <p14:creationId xmlns:p14="http://schemas.microsoft.com/office/powerpoint/2010/main" val="3928509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39FFC-F169-E94F-9C75-EAB21BC53B70}"/>
              </a:ext>
            </a:extLst>
          </p:cNvPr>
          <p:cNvSpPr>
            <a:spLocks noGrp="1"/>
          </p:cNvSpPr>
          <p:nvPr>
            <p:ph type="title"/>
          </p:nvPr>
        </p:nvSpPr>
        <p:spPr>
          <a:xfrm>
            <a:off x="370367" y="369169"/>
            <a:ext cx="10836348" cy="1325563"/>
          </a:xfrm>
        </p:spPr>
        <p:txBody>
          <a:bodyPr/>
          <a:lstStyle/>
          <a:p>
            <a:r>
              <a:rPr lang="en-US" dirty="0"/>
              <a:t>Evidence Based Integration</a:t>
            </a:r>
          </a:p>
        </p:txBody>
      </p:sp>
      <p:sp>
        <p:nvSpPr>
          <p:cNvPr id="3" name="Content Placeholder 2">
            <a:extLst>
              <a:ext uri="{FF2B5EF4-FFF2-40B4-BE49-F238E27FC236}">
                <a16:creationId xmlns:a16="http://schemas.microsoft.com/office/drawing/2014/main" id="{C45DB889-C9FB-5043-8772-A88C745DF36B}"/>
              </a:ext>
            </a:extLst>
          </p:cNvPr>
          <p:cNvSpPr>
            <a:spLocks noGrp="1"/>
          </p:cNvSpPr>
          <p:nvPr>
            <p:ph idx="1"/>
          </p:nvPr>
        </p:nvSpPr>
        <p:spPr/>
        <p:txBody>
          <a:bodyPr>
            <a:normAutofit lnSpcReduction="10000"/>
          </a:bodyPr>
          <a:lstStyle/>
          <a:p>
            <a:r>
              <a:rPr lang="en-US" dirty="0"/>
              <a:t>Due to the prevalence of fragmented care in our country, general medical costs for people with not only chronic medical conditions but mental health conditions as well have shown to be 3 times higher than those just addressing physical health conditions.</a:t>
            </a:r>
          </a:p>
          <a:p>
            <a:r>
              <a:rPr lang="en-US" dirty="0"/>
              <a:t>When study was conducted in 2012, those with comorbidities incurred an estimated $293 billion which is around $338 billion today.</a:t>
            </a:r>
          </a:p>
          <a:p>
            <a:r>
              <a:rPr lang="en-US" dirty="0"/>
              <a:t>When patients’ mental illnesses are effectively addressed, they are better able to fully participate in programs to manage their chronic medical illnesses, decreasing their risk for continual and new medical problems. </a:t>
            </a:r>
          </a:p>
          <a:p>
            <a:pPr lvl="1"/>
            <a:r>
              <a:rPr lang="en-US" i="1" dirty="0"/>
              <a:t> 5.7% of entire study population—high-cost patients with both conditions—accounted for 44% of all healthcare spending.</a:t>
            </a:r>
            <a:endParaRPr lang="en-US" dirty="0"/>
          </a:p>
          <a:p>
            <a:pPr lvl="1"/>
            <a:r>
              <a:rPr lang="en-US" i="1" dirty="0"/>
              <a:t>50% of all patients with behavioral conditions had less than $68 of total annual spending for behavioral treatment. </a:t>
            </a:r>
            <a:r>
              <a:rPr lang="en-US" sz="1400" i="1" dirty="0"/>
              <a:t>(</a:t>
            </a:r>
            <a:r>
              <a:rPr lang="en-US" sz="1400" dirty="0"/>
              <a:t>Davenport et al,.2020)</a:t>
            </a:r>
            <a:endParaRPr lang="en-US" sz="1400" i="1" dirty="0"/>
          </a:p>
          <a:p>
            <a:endParaRPr lang="en-US" i="1" dirty="0"/>
          </a:p>
          <a:p>
            <a:endParaRPr lang="en-US" i="1" dirty="0"/>
          </a:p>
          <a:p>
            <a:endParaRPr lang="en-US" i="1" dirty="0"/>
          </a:p>
          <a:p>
            <a:endParaRPr lang="en-US" dirty="0"/>
          </a:p>
          <a:p>
            <a:endParaRPr lang="en-US" dirty="0"/>
          </a:p>
          <a:p>
            <a:endParaRPr lang="en-US" dirty="0"/>
          </a:p>
        </p:txBody>
      </p:sp>
    </p:spTree>
    <p:extLst>
      <p:ext uri="{BB962C8B-B14F-4D97-AF65-F5344CB8AC3E}">
        <p14:creationId xmlns:p14="http://schemas.microsoft.com/office/powerpoint/2010/main" val="3605715521"/>
      </p:ext>
    </p:extLst>
  </p:cSld>
  <p:clrMapOvr>
    <a:masterClrMapping/>
  </p:clrMapOvr>
</p:sld>
</file>

<file path=ppt/theme/theme1.xml><?xml version="1.0" encoding="utf-8"?>
<a:theme xmlns:a="http://schemas.openxmlformats.org/drawingml/2006/main" name="ABHIN PP template">
  <a:themeElements>
    <a:clrScheme name="ABHIN Colors">
      <a:dk1>
        <a:srgbClr val="000000"/>
      </a:dk1>
      <a:lt1>
        <a:srgbClr val="E7E6E6"/>
      </a:lt1>
      <a:dk2>
        <a:srgbClr val="1995A2"/>
      </a:dk2>
      <a:lt2>
        <a:srgbClr val="E7E6E6"/>
      </a:lt2>
      <a:accent1>
        <a:srgbClr val="F4B232"/>
      </a:accent1>
      <a:accent2>
        <a:srgbClr val="46B271"/>
      </a:accent2>
      <a:accent3>
        <a:srgbClr val="1995A2"/>
      </a:accent3>
      <a:accent4>
        <a:srgbClr val="ED553C"/>
      </a:accent4>
      <a:accent5>
        <a:srgbClr val="46B271"/>
      </a:accent5>
      <a:accent6>
        <a:srgbClr val="F4B232"/>
      </a:accent6>
      <a:hlink>
        <a:srgbClr val="1995A2"/>
      </a:hlink>
      <a:folHlink>
        <a:srgbClr val="1995A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HIN PP template" id="{2F133BEF-E0B4-4EFE-8B14-7DC198F4398F}" vid="{4E75F5AA-D2D8-4B63-9551-C854B63613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896</TotalTime>
  <Words>1180</Words>
  <Application>Microsoft Office PowerPoint</Application>
  <PresentationFormat>Widescreen</PresentationFormat>
  <Paragraphs>143</Paragraphs>
  <Slides>17</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Georgia</vt:lpstr>
      <vt:lpstr>ABHIN PP template</vt:lpstr>
      <vt:lpstr>Care Coordination and Behavioral Health Integration</vt:lpstr>
      <vt:lpstr>What is Care Coordination?</vt:lpstr>
      <vt:lpstr>Efficiency of Care Coordination</vt:lpstr>
      <vt:lpstr>Care Coordination Duties</vt:lpstr>
      <vt:lpstr>Daily Care Coordination</vt:lpstr>
      <vt:lpstr>Levels of Behavioral Health Integration</vt:lpstr>
      <vt:lpstr>Care Models</vt:lpstr>
      <vt:lpstr>Goal of Behavioral Health Integration</vt:lpstr>
      <vt:lpstr>Evidence Based Integration</vt:lpstr>
      <vt:lpstr>Behavioral Health Consultant Duties</vt:lpstr>
      <vt:lpstr>Patient Example</vt:lpstr>
      <vt:lpstr>Continued </vt:lpstr>
      <vt:lpstr>Continued</vt:lpstr>
      <vt:lpstr>Key Take Away: Care Coordination</vt:lpstr>
      <vt:lpstr>Key Takeaways for BHCs</vt:lpstr>
      <vt:lpstr>References</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ALiNC Consortium</dc:title>
  <dc:creator>Linda</dc:creator>
  <cp:lastModifiedBy>Raoul Rolfes</cp:lastModifiedBy>
  <cp:revision>56</cp:revision>
  <dcterms:created xsi:type="dcterms:W3CDTF">2020-10-06T03:07:51Z</dcterms:created>
  <dcterms:modified xsi:type="dcterms:W3CDTF">2021-02-12T19:03:08Z</dcterms:modified>
</cp:coreProperties>
</file>