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533" r:id="rId2"/>
    <p:sldId id="541" r:id="rId3"/>
    <p:sldId id="535" r:id="rId4"/>
    <p:sldId id="547" r:id="rId5"/>
    <p:sldId id="558" r:id="rId6"/>
    <p:sldId id="559" r:id="rId7"/>
    <p:sldId id="544" r:id="rId8"/>
    <p:sldId id="545" r:id="rId9"/>
    <p:sldId id="54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eresa Welch" initials="TW" lastIdx="2" clrIdx="0"/>
  <p:cmAuthor id="2" name="Elizabeth Peters" initials="EP" lastIdx="5" clrIdx="1">
    <p:extLst>
      <p:ext uri="{19B8F6BF-5375-455C-9EA6-DF929625EA0E}">
        <p15:presenceInfo xmlns:p15="http://schemas.microsoft.com/office/powerpoint/2012/main" userId="Elizabeth Peter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2"/>
    <a:srgbClr val="0096D3"/>
    <a:srgbClr val="0194D3"/>
    <a:srgbClr val="0046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513" autoAdjust="0"/>
    <p:restoredTop sz="67459" autoAdjust="0"/>
  </p:normalViewPr>
  <p:slideViewPr>
    <p:cSldViewPr snapToGrid="0" snapToObjects="1">
      <p:cViewPr varScale="1">
        <p:scale>
          <a:sx n="103" d="100"/>
          <a:sy n="103" d="100"/>
        </p:scale>
        <p:origin x="114" y="348"/>
      </p:cViewPr>
      <p:guideLst/>
    </p:cSldViewPr>
  </p:slideViewPr>
  <p:notesTextViewPr>
    <p:cViewPr>
      <p:scale>
        <a:sx n="1" d="1"/>
        <a:sy n="1" d="1"/>
      </p:scale>
      <p:origin x="0" y="0"/>
    </p:cViewPr>
  </p:notesTextViewPr>
  <p:sorterViewPr>
    <p:cViewPr varScale="1">
      <p:scale>
        <a:sx n="1" d="1"/>
        <a:sy n="1" d="1"/>
      </p:scale>
      <p:origin x="0" y="-66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FED53C-89C7-D048-A8B3-41CE69E2DAB1}"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9B73F7-48C1-6846-9B3F-8D3BA533F650}" type="slidenum">
              <a:rPr lang="en-US" smtClean="0"/>
              <a:t>‹#›</a:t>
            </a:fld>
            <a:endParaRPr lang="en-US"/>
          </a:p>
        </p:txBody>
      </p:sp>
    </p:spTree>
    <p:extLst>
      <p:ext uri="{BB962C8B-B14F-4D97-AF65-F5344CB8AC3E}">
        <p14:creationId xmlns:p14="http://schemas.microsoft.com/office/powerpoint/2010/main" val="38081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73721" y="2131620"/>
            <a:ext cx="6109680" cy="1983624"/>
          </a:xfrm>
          <a:prstGeom prst="rect">
            <a:avLst/>
          </a:prstGeo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773721" y="4459463"/>
            <a:ext cx="6109680" cy="1131740"/>
          </a:xfrm>
        </p:spPr>
        <p:txBody>
          <a:bodyPr>
            <a:normAutofit/>
          </a:bodyPr>
          <a:lstStyle>
            <a:lvl1pPr marL="0" indent="0" algn="l">
              <a:buNone/>
              <a:defRPr sz="20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73721" y="5784059"/>
            <a:ext cx="2743200" cy="365125"/>
          </a:xfrm>
          <a:prstGeom prst="rect">
            <a:avLst/>
          </a:prstGeom>
        </p:spPr>
        <p:txBody>
          <a:bodyPr/>
          <a:lstStyle>
            <a:lvl1pPr>
              <a:defRPr sz="1200" i="1">
                <a:solidFill>
                  <a:schemeClr val="bg1"/>
                </a:solidFill>
              </a:defRPr>
            </a:lvl1pPr>
          </a:lstStyle>
          <a:p>
            <a:endParaRPr lang="en-US" dirty="0"/>
          </a:p>
        </p:txBody>
      </p:sp>
      <p:cxnSp>
        <p:nvCxnSpPr>
          <p:cNvPr id="9" name="Straight Connector 8">
            <a:extLst>
              <a:ext uri="{FF2B5EF4-FFF2-40B4-BE49-F238E27FC236}">
                <a16:creationId xmlns:a16="http://schemas.microsoft.com/office/drawing/2014/main" id="{447B3BEB-1174-1B42-B9AC-4E46D655D84B}"/>
              </a:ext>
            </a:extLst>
          </p:cNvPr>
          <p:cNvCxnSpPr>
            <a:cxnSpLocks/>
          </p:cNvCxnSpPr>
          <p:nvPr userDrawn="1"/>
        </p:nvCxnSpPr>
        <p:spPr>
          <a:xfrm>
            <a:off x="805274" y="4255558"/>
            <a:ext cx="3641576" cy="0"/>
          </a:xfrm>
          <a:prstGeom prst="line">
            <a:avLst/>
          </a:prstGeom>
          <a:ln w="44450">
            <a:solidFill>
              <a:srgbClr val="0194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4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48294"/>
            <a:ext cx="10515600" cy="1051256"/>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838200" y="1839383"/>
            <a:ext cx="10515600" cy="393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CD12D91-5F71-FE4F-A594-B9667DC21877}" type="slidenum">
              <a:rPr lang="en-US" smtClean="0"/>
              <a:t>‹#›</a:t>
            </a:fld>
            <a:endParaRPr lang="en-US"/>
          </a:p>
        </p:txBody>
      </p:sp>
    </p:spTree>
    <p:extLst>
      <p:ext uri="{BB962C8B-B14F-4D97-AF65-F5344CB8AC3E}">
        <p14:creationId xmlns:p14="http://schemas.microsoft.com/office/powerpoint/2010/main" val="9920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3101930"/>
            <a:ext cx="7843227" cy="1702191"/>
          </a:xfrm>
          <a:prstGeom prst="rect">
            <a:avLst/>
          </a:prstGeom>
        </p:spPr>
        <p:txBody>
          <a:bodyPr anchor="t">
            <a:normAutofit/>
          </a:bodyPr>
          <a:lstStyle>
            <a:lvl1pPr>
              <a:defRPr sz="4000">
                <a:solidFill>
                  <a:schemeClr val="bg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ACD12D91-5F71-FE4F-A594-B9667DC21877}" type="slidenum">
              <a:rPr lang="en-US" smtClean="0"/>
              <a:t>‹#›</a:t>
            </a:fld>
            <a:endParaRPr lang="en-US"/>
          </a:p>
        </p:txBody>
      </p:sp>
      <p:sp>
        <p:nvSpPr>
          <p:cNvPr id="8" name="Subtitle 2">
            <a:extLst>
              <a:ext uri="{FF2B5EF4-FFF2-40B4-BE49-F238E27FC236}">
                <a16:creationId xmlns:a16="http://schemas.microsoft.com/office/drawing/2014/main" id="{156CE847-A648-614F-9D37-EE8537F393F0}"/>
              </a:ext>
            </a:extLst>
          </p:cNvPr>
          <p:cNvSpPr>
            <a:spLocks noGrp="1"/>
          </p:cNvSpPr>
          <p:nvPr>
            <p:ph type="subTitle" idx="1"/>
          </p:nvPr>
        </p:nvSpPr>
        <p:spPr>
          <a:xfrm>
            <a:off x="831851" y="2539222"/>
            <a:ext cx="7843227" cy="499403"/>
          </a:xfrm>
        </p:spPr>
        <p:txBody>
          <a:bodyPr anchor="b">
            <a:normAutofit/>
          </a:bodyPr>
          <a:lstStyle>
            <a:lvl1pPr marL="0" indent="0" algn="l">
              <a:buNone/>
              <a:defRPr sz="20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18713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48277"/>
            <a:ext cx="10515600" cy="1053408"/>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838200" y="1837819"/>
            <a:ext cx="5181600" cy="39291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37819"/>
            <a:ext cx="5181600" cy="39291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CD12D91-5F71-FE4F-A594-B9667DC21877}" type="slidenum">
              <a:rPr lang="en-US" smtClean="0"/>
              <a:t>‹#›</a:t>
            </a:fld>
            <a:endParaRPr lang="en-US"/>
          </a:p>
        </p:txBody>
      </p:sp>
    </p:spTree>
    <p:extLst>
      <p:ext uri="{BB962C8B-B14F-4D97-AF65-F5344CB8AC3E}">
        <p14:creationId xmlns:p14="http://schemas.microsoft.com/office/powerpoint/2010/main" val="216946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826452"/>
            <a:ext cx="5157787" cy="5767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9" y="2466606"/>
            <a:ext cx="5157787" cy="31851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826452"/>
            <a:ext cx="5183188" cy="5767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1" y="2466606"/>
            <a:ext cx="5183188" cy="31851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CD12D91-5F71-FE4F-A594-B9667DC21877}" type="slidenum">
              <a:rPr lang="en-US" smtClean="0"/>
              <a:t>‹#›</a:t>
            </a:fld>
            <a:endParaRPr lang="en-US"/>
          </a:p>
        </p:txBody>
      </p:sp>
      <p:sp>
        <p:nvSpPr>
          <p:cNvPr id="11" name="Title 1">
            <a:extLst>
              <a:ext uri="{FF2B5EF4-FFF2-40B4-BE49-F238E27FC236}">
                <a16:creationId xmlns:a16="http://schemas.microsoft.com/office/drawing/2014/main" id="{355BCD1B-3815-C342-9679-E1E92B1E76FD}"/>
              </a:ext>
            </a:extLst>
          </p:cNvPr>
          <p:cNvSpPr>
            <a:spLocks noGrp="1"/>
          </p:cNvSpPr>
          <p:nvPr>
            <p:ph type="title"/>
          </p:nvPr>
        </p:nvSpPr>
        <p:spPr>
          <a:xfrm>
            <a:off x="839788" y="648676"/>
            <a:ext cx="10515600" cy="1049949"/>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296838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40719"/>
            <a:ext cx="10515600" cy="1055076"/>
          </a:xfrm>
          <a:prstGeom prst="rect">
            <a:avLst/>
          </a:prstGeom>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ACD12D91-5F71-FE4F-A594-B9667DC21877}" type="slidenum">
              <a:rPr lang="en-US" smtClean="0"/>
              <a:t>‹#›</a:t>
            </a:fld>
            <a:endParaRPr lang="en-US"/>
          </a:p>
        </p:txBody>
      </p:sp>
    </p:spTree>
    <p:extLst>
      <p:ext uri="{BB962C8B-B14F-4D97-AF65-F5344CB8AC3E}">
        <p14:creationId xmlns:p14="http://schemas.microsoft.com/office/powerpoint/2010/main" val="162446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D12D91-5F71-FE4F-A594-B9667DC21877}" type="slidenum">
              <a:rPr lang="en-US" smtClean="0"/>
              <a:t>‹#›</a:t>
            </a:fld>
            <a:endParaRPr lang="en-US"/>
          </a:p>
        </p:txBody>
      </p:sp>
    </p:spTree>
    <p:extLst>
      <p:ext uri="{BB962C8B-B14F-4D97-AF65-F5344CB8AC3E}">
        <p14:creationId xmlns:p14="http://schemas.microsoft.com/office/powerpoint/2010/main" val="378938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41867" y="228600"/>
            <a:ext cx="10972800" cy="582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575733" y="6229350"/>
            <a:ext cx="2540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4165600" y="6229350"/>
            <a:ext cx="38608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8974667" y="6229350"/>
            <a:ext cx="2540000" cy="457200"/>
          </a:xfrm>
        </p:spPr>
        <p:txBody>
          <a:bodyPr/>
          <a:lstStyle>
            <a:lvl1pPr>
              <a:defRPr/>
            </a:lvl1pPr>
          </a:lstStyle>
          <a:p>
            <a:fld id="{2AD73A3A-091C-45F5-8071-DA1796E0761E}" type="slidenum">
              <a:rPr lang="en-US"/>
              <a:pPr/>
              <a:t>‹#›</a:t>
            </a:fld>
            <a:endParaRPr lang="en-US"/>
          </a:p>
        </p:txBody>
      </p:sp>
    </p:spTree>
    <p:extLst>
      <p:ext uri="{BB962C8B-B14F-4D97-AF65-F5344CB8AC3E}">
        <p14:creationId xmlns:p14="http://schemas.microsoft.com/office/powerpoint/2010/main" val="350436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41156"/>
            <a:ext cx="10515600" cy="39322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724400" y="6356351"/>
            <a:ext cx="2743200" cy="365125"/>
          </a:xfrm>
          <a:prstGeom prst="rect">
            <a:avLst/>
          </a:prstGeom>
        </p:spPr>
        <p:txBody>
          <a:bodyPr vert="horz" lIns="91440" tIns="45720" rIns="91440" bIns="45720" rtlCol="0" anchor="ctr"/>
          <a:lstStyle>
            <a:lvl1pPr algn="ctr">
              <a:defRPr sz="1000" b="1">
                <a:solidFill>
                  <a:srgbClr val="00467F"/>
                </a:solidFill>
              </a:defRPr>
            </a:lvl1pPr>
          </a:lstStyle>
          <a:p>
            <a:fld id="{ACD12D91-5F71-FE4F-A594-B9667DC21877}" type="slidenum">
              <a:rPr lang="en-US" smtClean="0"/>
              <a:pPr/>
              <a:t>‹#›</a:t>
            </a:fld>
            <a:endParaRPr lang="en-US" dirty="0"/>
          </a:p>
        </p:txBody>
      </p:sp>
      <p:sp>
        <p:nvSpPr>
          <p:cNvPr id="4" name="Title Placeholder 3">
            <a:extLst>
              <a:ext uri="{FF2B5EF4-FFF2-40B4-BE49-F238E27FC236}">
                <a16:creationId xmlns:a16="http://schemas.microsoft.com/office/drawing/2014/main" id="{92133D9A-FEDB-CB44-B97D-B34F9A51FEA9}"/>
              </a:ext>
            </a:extLst>
          </p:cNvPr>
          <p:cNvSpPr>
            <a:spLocks noGrp="1"/>
          </p:cNvSpPr>
          <p:nvPr>
            <p:ph type="title"/>
          </p:nvPr>
        </p:nvSpPr>
        <p:spPr>
          <a:xfrm>
            <a:off x="838200" y="647938"/>
            <a:ext cx="10515600" cy="1047512"/>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70929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lnSpc>
          <a:spcPct val="90000"/>
        </a:lnSpc>
        <a:spcBef>
          <a:spcPct val="0"/>
        </a:spcBef>
        <a:buNone/>
        <a:defRPr sz="3500" b="1" kern="1200">
          <a:solidFill>
            <a:srgbClr val="00467F"/>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194D3"/>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Clr>
          <a:srgbClr val="0194D3"/>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Clr>
          <a:srgbClr val="0194D3"/>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Clr>
          <a:srgbClr val="0194D3"/>
        </a:buClr>
        <a:buFont typeface="Arial" panose="020B0604020202020204" pitchFamily="34" charset="0"/>
        <a:buChar char="•"/>
        <a:defRPr sz="14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Clr>
          <a:srgbClr val="0194D3"/>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862138" y="914400"/>
            <a:ext cx="7772400" cy="2209800"/>
          </a:xfrm>
        </p:spPr>
        <p:txBody>
          <a:bodyPr>
            <a:noAutofit/>
          </a:bodyPr>
          <a:lstStyle/>
          <a:p>
            <a:r>
              <a:rPr lang="en-US" dirty="0"/>
              <a:t>Psychiatry in Integrated Care: </a:t>
            </a:r>
            <a:br>
              <a:rPr lang="en-US" dirty="0"/>
            </a:br>
            <a:r>
              <a:rPr lang="en-US" dirty="0"/>
              <a:t>Does anyone need us?</a:t>
            </a:r>
            <a:endParaRPr lang="en-US" sz="3200" dirty="0"/>
          </a:p>
        </p:txBody>
      </p:sp>
      <p:sp>
        <p:nvSpPr>
          <p:cNvPr id="5123" name="Subtitle 2"/>
          <p:cNvSpPr>
            <a:spLocks noGrp="1"/>
          </p:cNvSpPr>
          <p:nvPr>
            <p:ph type="subTitle" idx="1"/>
          </p:nvPr>
        </p:nvSpPr>
        <p:spPr>
          <a:xfrm>
            <a:off x="2228850" y="3429000"/>
            <a:ext cx="7753350" cy="1601788"/>
          </a:xfrm>
        </p:spPr>
        <p:txBody>
          <a:bodyPr>
            <a:normAutofit fontScale="77500" lnSpcReduction="20000"/>
          </a:bodyPr>
          <a:lstStyle/>
          <a:p>
            <a:r>
              <a:rPr lang="en-US" sz="2400" b="1" i="0" dirty="0"/>
              <a:t>Andrew S. Pomerantz, MD</a:t>
            </a:r>
          </a:p>
          <a:p>
            <a:endParaRPr lang="en-US" b="1" dirty="0"/>
          </a:p>
          <a:p>
            <a:r>
              <a:rPr lang="en-US"/>
              <a:t>Director</a:t>
            </a:r>
            <a:r>
              <a:rPr lang="en-US" dirty="0"/>
              <a:t>. Integrated Services, Office of Mental Health and Suicide Prevention, Veterans Health Administration</a:t>
            </a:r>
          </a:p>
          <a:p>
            <a:br>
              <a:rPr lang="en-US" dirty="0"/>
            </a:br>
            <a:r>
              <a:rPr lang="en-US" dirty="0"/>
              <a:t>Associate Professor of Psychiatry, Geisel School of Medicine at Dartmouth</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First a word about the psychiatrist shortage:  Statement of the Problem</a:t>
            </a:r>
          </a:p>
        </p:txBody>
      </p:sp>
      <p:sp>
        <p:nvSpPr>
          <p:cNvPr id="4" name="Content Placeholder 3"/>
          <p:cNvSpPr>
            <a:spLocks noGrp="1"/>
          </p:cNvSpPr>
          <p:nvPr>
            <p:ph idx="1"/>
          </p:nvPr>
        </p:nvSpPr>
        <p:spPr/>
        <p:txBody>
          <a:bodyPr/>
          <a:lstStyle/>
          <a:p>
            <a:pPr>
              <a:buNone/>
            </a:pPr>
            <a:r>
              <a:rPr lang="en-US" dirty="0"/>
              <a:t>Which one of these statements is the problem?</a:t>
            </a:r>
          </a:p>
          <a:p>
            <a:pPr lvl="1"/>
            <a:r>
              <a:rPr lang="en-US" dirty="0"/>
              <a:t>There will not be enough psychiatrists to match the growing demand for treatment of mental disorders</a:t>
            </a:r>
          </a:p>
          <a:p>
            <a:pPr lvl="1"/>
            <a:r>
              <a:rPr lang="en-US" dirty="0"/>
              <a:t>There will not be enough access to assessment and treatment to meet the growing demand for treatment of mental disorders</a:t>
            </a:r>
          </a:p>
          <a:p>
            <a:pPr lv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p:nvPr>
        </p:nvSpPr>
        <p:spPr/>
        <p:txBody>
          <a:bodyPr/>
          <a:lstStyle/>
          <a:p>
            <a:pPr>
              <a:buNone/>
            </a:pPr>
            <a:endParaRPr lang="en-US" b="1" dirty="0"/>
          </a:p>
          <a:p>
            <a:endParaRPr lang="en-US" sz="2400" dirty="0"/>
          </a:p>
          <a:p>
            <a:pPr>
              <a:buNone/>
            </a:pPr>
            <a:r>
              <a:rPr lang="en-US" sz="2400" dirty="0"/>
              <a:t>“…the profession may soon be facing the prospect of an oversupply of psychiatrists. Given the present rate of producing psychiatrists, shifts in demands for psychiatric services, changing payment and access patterns regarding specialty medical care, increasing numbers of </a:t>
            </a:r>
            <a:r>
              <a:rPr lang="en-US" sz="2400" dirty="0" err="1"/>
              <a:t>nonpsychiatrist</a:t>
            </a:r>
            <a:r>
              <a:rPr lang="en-US" sz="2400" dirty="0"/>
              <a:t> mental health professionals, and a probable surfeit of primary care physicians, underemployment of psychiatrists may become commonplace. Future psychiatrists will likely be used more as consultants, and the profession will need fewer, but better trained, graduates.”</a:t>
            </a:r>
          </a:p>
          <a:p>
            <a:pPr>
              <a:buNone/>
            </a:pPr>
            <a:endParaRPr lang="en-US" sz="1400" b="1" dirty="0"/>
          </a:p>
          <a:p>
            <a:pPr>
              <a:buNone/>
            </a:pPr>
            <a:endParaRPr lang="en-US" sz="1400" b="1" dirty="0"/>
          </a:p>
          <a:p>
            <a:pPr>
              <a:buNone/>
            </a:pPr>
            <a:r>
              <a:rPr lang="en-US" sz="1400" b="1" dirty="0" err="1"/>
              <a:t>Yager</a:t>
            </a:r>
            <a:r>
              <a:rPr lang="en-US" sz="1400" b="1" dirty="0"/>
              <a:t> J, </a:t>
            </a:r>
            <a:r>
              <a:rPr lang="en-US" sz="1400" b="1" dirty="0" err="1"/>
              <a:t>Borus</a:t>
            </a:r>
            <a:r>
              <a:rPr lang="en-US" sz="1400" b="1" dirty="0"/>
              <a:t> JF   Are we training too many psychiatrists? </a:t>
            </a:r>
            <a:r>
              <a:rPr lang="en-US" sz="1400" dirty="0"/>
              <a:t>American Journal of Psychiatry 1987 Aug;144(8):1042-8.</a:t>
            </a:r>
          </a:p>
          <a:p>
            <a:endParaRPr lang="en-US" sz="1800" b="1"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Dissecting that prediction</a:t>
            </a:r>
            <a:br>
              <a:rPr lang="en-US" dirty="0"/>
            </a:br>
            <a:r>
              <a:rPr lang="en-US" dirty="0"/>
              <a:t>26 years later</a:t>
            </a:r>
          </a:p>
        </p:txBody>
      </p:sp>
      <p:sp>
        <p:nvSpPr>
          <p:cNvPr id="3" name="Content Placeholder 2"/>
          <p:cNvSpPr>
            <a:spLocks noGrp="1"/>
          </p:cNvSpPr>
          <p:nvPr>
            <p:ph idx="1"/>
          </p:nvPr>
        </p:nvSpPr>
        <p:spPr/>
        <p:txBody>
          <a:bodyPr>
            <a:normAutofit fontScale="92500" lnSpcReduction="20000"/>
          </a:bodyPr>
          <a:lstStyle/>
          <a:p>
            <a:endParaRPr lang="en-US" dirty="0"/>
          </a:p>
          <a:p>
            <a:pPr marL="457200" indent="-457200">
              <a:buFont typeface="+mj-lt"/>
              <a:buAutoNum type="arabicPeriod"/>
            </a:pPr>
            <a:r>
              <a:rPr lang="en-US" sz="2400" dirty="0"/>
              <a:t>Present rate of producing psychiatrists:  declined and magnified by those leaving/reducing</a:t>
            </a:r>
          </a:p>
          <a:p>
            <a:pPr marL="457200" indent="-457200">
              <a:buFont typeface="+mj-lt"/>
              <a:buAutoNum type="arabicPeriod"/>
            </a:pPr>
            <a:r>
              <a:rPr lang="en-US" sz="2400" dirty="0"/>
              <a:t>Shifts in demands for psychiatric services: increasing recognition of prevalence, parity legislation</a:t>
            </a:r>
          </a:p>
          <a:p>
            <a:pPr marL="457200" indent="-457200">
              <a:buFont typeface="+mj-lt"/>
              <a:buAutoNum type="arabicPeriod"/>
            </a:pPr>
            <a:r>
              <a:rPr lang="en-US" sz="2400" dirty="0"/>
              <a:t>Changing payment and access patterns regarding specialty medical care: managed care, parity</a:t>
            </a:r>
          </a:p>
          <a:p>
            <a:pPr marL="457200" indent="-457200">
              <a:buFont typeface="+mj-lt"/>
              <a:buAutoNum type="arabicPeriod"/>
            </a:pPr>
            <a:r>
              <a:rPr lang="en-US" sz="2400" dirty="0"/>
              <a:t>Increasing numbers of </a:t>
            </a:r>
            <a:r>
              <a:rPr lang="en-US" sz="2400" dirty="0" err="1"/>
              <a:t>nonpsychiatrist</a:t>
            </a:r>
            <a:r>
              <a:rPr lang="en-US" sz="2400" dirty="0"/>
              <a:t> mental health professionals: midlevel providers in many disciplines</a:t>
            </a:r>
          </a:p>
          <a:p>
            <a:pPr marL="457200" indent="-457200">
              <a:buFont typeface="+mj-lt"/>
              <a:buAutoNum type="arabicPeriod"/>
            </a:pPr>
            <a:r>
              <a:rPr lang="en-US" sz="2400" dirty="0"/>
              <a:t>Growth of integrated care and the </a:t>
            </a:r>
            <a:r>
              <a:rPr lang="en-US" sz="2400" dirty="0" err="1"/>
              <a:t>CoCM</a:t>
            </a:r>
            <a:endParaRPr lang="en-US" sz="2400" dirty="0"/>
          </a:p>
          <a:p>
            <a:pPr marL="457200" indent="-457200">
              <a:buFont typeface="+mj-lt"/>
              <a:buAutoNum type="arabicPeriod"/>
            </a:pPr>
            <a:r>
              <a:rPr lang="en-US" sz="2400" dirty="0"/>
              <a:t>Probable surfeit of primary care physicians:  didn’t happen  but supportive clinical services did (3:1 ratio)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Value Proposition</a:t>
            </a:r>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endParaRPr lang="en-US" dirty="0"/>
          </a:p>
          <a:p>
            <a:pPr>
              <a:buNone/>
            </a:pPr>
            <a:r>
              <a:rPr lang="en-US" dirty="0"/>
              <a:t>		VALUE  =  </a:t>
            </a:r>
            <a:r>
              <a:rPr lang="en-US" u="sng" dirty="0"/>
              <a:t>OUTCOME</a:t>
            </a:r>
          </a:p>
          <a:p>
            <a:pPr>
              <a:buNone/>
            </a:pPr>
            <a:r>
              <a:rPr lang="en-US" dirty="0"/>
              <a:t>			COST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DREAM OF ACA</a:t>
            </a:r>
          </a:p>
        </p:txBody>
      </p:sp>
      <p:sp>
        <p:nvSpPr>
          <p:cNvPr id="3" name="Content Placeholder 2"/>
          <p:cNvSpPr>
            <a:spLocks noGrp="1"/>
          </p:cNvSpPr>
          <p:nvPr>
            <p:ph idx="1"/>
          </p:nvPr>
        </p:nvSpPr>
        <p:spPr/>
        <p:txBody>
          <a:bodyPr/>
          <a:lstStyle/>
          <a:p>
            <a:endParaRPr lang="en-US" dirty="0"/>
          </a:p>
          <a:p>
            <a:endParaRPr lang="en-US" dirty="0"/>
          </a:p>
          <a:p>
            <a:pPr>
              <a:buNone/>
            </a:pPr>
            <a:r>
              <a:rPr lang="en-US" dirty="0"/>
              <a:t>REWARD VALUE, NOT SERVICES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Money</a:t>
            </a:r>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r>
              <a:rPr lang="en-US" dirty="0"/>
              <a:t>Will there ever be enough money to pay for all the things we do and want to do in healthcare?</a:t>
            </a:r>
          </a:p>
          <a:p>
            <a:pPr>
              <a:buNone/>
            </a:pPr>
            <a:r>
              <a:rPr lang="en-US" dirty="0"/>
              <a:t>(not just us)?</a:t>
            </a:r>
          </a:p>
          <a:p>
            <a:pPr>
              <a:buNone/>
            </a:pPr>
            <a:endParaRPr lang="en-US" dirty="0"/>
          </a:p>
          <a:p>
            <a:pPr>
              <a:buNone/>
            </a:pPr>
            <a:r>
              <a:rPr lang="en-US" dirty="0"/>
              <a:t>Do we need to produce more psychiatrists or leverage the ones we have now?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Psychiatrists do (1)?</a:t>
            </a:r>
          </a:p>
        </p:txBody>
      </p:sp>
      <p:sp>
        <p:nvSpPr>
          <p:cNvPr id="3" name="Content Placeholder 2"/>
          <p:cNvSpPr>
            <a:spLocks noGrp="1"/>
          </p:cNvSpPr>
          <p:nvPr>
            <p:ph idx="1"/>
          </p:nvPr>
        </p:nvSpPr>
        <p:spPr/>
        <p:txBody>
          <a:bodyPr>
            <a:normAutofit fontScale="92500"/>
          </a:bodyPr>
          <a:lstStyle/>
          <a:p>
            <a:r>
              <a:rPr lang="en-US" sz="2400" dirty="0"/>
              <a:t>Assessment – add and integrate the biological dimension to the psychosocial/spiritual</a:t>
            </a:r>
          </a:p>
          <a:p>
            <a:r>
              <a:rPr lang="en-US" sz="2400" dirty="0"/>
              <a:t>Psychopharmacology/biological interventions (ECT, etc)</a:t>
            </a:r>
          </a:p>
          <a:p>
            <a:r>
              <a:rPr lang="en-US" sz="2400" dirty="0"/>
              <a:t>Act as “the doctor”</a:t>
            </a:r>
          </a:p>
          <a:p>
            <a:r>
              <a:rPr lang="en-US" sz="2400" dirty="0"/>
              <a:t>Address non psychiatric issues (some of us even leave some psychiatric issues to others)</a:t>
            </a:r>
          </a:p>
          <a:p>
            <a:r>
              <a:rPr lang="en-US" sz="2400" dirty="0"/>
              <a:t>Psychotherapy</a:t>
            </a:r>
          </a:p>
          <a:p>
            <a:r>
              <a:rPr lang="en-US" sz="2400" dirty="0"/>
              <a:t>Educate and supervise other providers: e.g. </a:t>
            </a:r>
            <a:r>
              <a:rPr lang="en-US" sz="2400" dirty="0" err="1"/>
              <a:t>CoCM</a:t>
            </a:r>
            <a:endParaRPr lang="en-US" sz="2400" dirty="0"/>
          </a:p>
          <a:p>
            <a:r>
              <a:rPr lang="en-US" sz="2400" dirty="0"/>
              <a:t>Often believed to enhance credibility with other healthcare providers (but is that still true?)</a:t>
            </a:r>
          </a:p>
          <a:p>
            <a:r>
              <a:rPr lang="en-US" sz="2400" dirty="0"/>
              <a:t>What else?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psychiatrists do (2)…</a:t>
            </a:r>
            <a:br>
              <a:rPr lang="en-US" dirty="0"/>
            </a:br>
            <a:endParaRPr lang="en-US" dirty="0"/>
          </a:p>
        </p:txBody>
      </p:sp>
      <p:sp>
        <p:nvSpPr>
          <p:cNvPr id="3" name="Content Placeholder 2"/>
          <p:cNvSpPr>
            <a:spLocks noGrp="1"/>
          </p:cNvSpPr>
          <p:nvPr>
            <p:ph idx="1"/>
          </p:nvPr>
        </p:nvSpPr>
        <p:spPr/>
        <p:txBody>
          <a:bodyPr/>
          <a:lstStyle/>
          <a:p>
            <a:endParaRPr lang="en-US" dirty="0"/>
          </a:p>
          <a:p>
            <a:endParaRPr lang="en-US" dirty="0"/>
          </a:p>
          <a:p>
            <a:pPr>
              <a:buNone/>
            </a:pPr>
            <a:r>
              <a:rPr lang="en-US" dirty="0"/>
              <a:t>       …that a team of clinical social workers, nurses, psychologists, advanced practice nurses, physician’s assistants, clinical pharmacists </a:t>
            </a:r>
            <a:r>
              <a:rPr lang="en-US"/>
              <a:t>cannot do?</a:t>
            </a:r>
            <a:endParaRPr lang="en-US" dirty="0"/>
          </a:p>
          <a:p>
            <a:pPr>
              <a:buNone/>
            </a:pPr>
            <a:endParaRPr lang="en-US" dirty="0"/>
          </a:p>
          <a:p>
            <a:pPr>
              <a:buNone/>
            </a:pPr>
            <a:r>
              <a:rPr lang="en-US" dirty="0"/>
              <a:t>  </a:t>
            </a:r>
          </a:p>
          <a:p>
            <a:pPr>
              <a:buNone/>
            </a:pPr>
            <a:r>
              <a:rPr lang="en-US" dirty="0"/>
              <a:t>		</a:t>
            </a:r>
          </a:p>
          <a:p>
            <a:pPr>
              <a:buNone/>
            </a:pPr>
            <a:r>
              <a:rPr lang="en-US" dirty="0"/>
              <a:t>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5238</TotalTime>
  <Words>484</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Psychiatry in Integrated Care:  Does anyone need us?</vt:lpstr>
      <vt:lpstr>First a word about the psychiatrist shortage:  Statement of the Problem</vt:lpstr>
      <vt:lpstr>PowerPoint Presentation</vt:lpstr>
      <vt:lpstr>Dissecting that prediction 26 years later</vt:lpstr>
      <vt:lpstr>The Value Proposition</vt:lpstr>
      <vt:lpstr>ONE DREAM OF ACA</vt:lpstr>
      <vt:lpstr>Money</vt:lpstr>
      <vt:lpstr>What do Psychiatrists do (1)?</vt:lpstr>
      <vt:lpstr>What do psychiatrists do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Greco</dc:creator>
  <cp:lastModifiedBy>Raoul Rolfes</cp:lastModifiedBy>
  <cp:revision>214</cp:revision>
  <dcterms:created xsi:type="dcterms:W3CDTF">2018-04-11T18:57:32Z</dcterms:created>
  <dcterms:modified xsi:type="dcterms:W3CDTF">2021-02-25T02:03:03Z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VersionGuid">
    <vt:lpwstr>ebdc1edd-87b5-4210-97b0-03ccdf5eb265</vt:lpwstr>
  </property>
  <property fmtid="{D5CDD505-2E9C-101B-9397-08002B2CF9AE}" pid="3" name="Offisync_ProviderInitializationData">
    <vt:lpwstr>https://www.vapulse.net</vt:lpwstr>
  </property>
  <property fmtid="{D5CDD505-2E9C-101B-9397-08002B2CF9AE}" pid="4" name="Jive_LatestUserAccountName">
    <vt:lpwstr>rachael.levine@vapulse.net</vt:lpwstr>
  </property>
  <property fmtid="{D5CDD505-2E9C-101B-9397-08002B2CF9AE}" pid="5" name="Offisync_ServerID">
    <vt:lpwstr>446f515a-9a89-47c2-a980-3adc02941f76</vt:lpwstr>
  </property>
  <property fmtid="{D5CDD505-2E9C-101B-9397-08002B2CF9AE}" pid="6" name="Offisync_UniqueId">
    <vt:lpwstr>161832</vt:lpwstr>
  </property>
  <property fmtid="{D5CDD505-2E9C-101B-9397-08002B2CF9AE}" pid="7" name="Offisync_UpdateToken">
    <vt:lpwstr>6</vt:lpwstr>
  </property>
</Properties>
</file>