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1.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5"/>
  </p:notesMasterIdLst>
  <p:sldIdLst>
    <p:sldId id="256" r:id="rId2"/>
    <p:sldId id="257" r:id="rId3"/>
    <p:sldId id="259" r:id="rId4"/>
    <p:sldId id="294" r:id="rId5"/>
    <p:sldId id="260" r:id="rId6"/>
    <p:sldId id="300" r:id="rId7"/>
    <p:sldId id="266" r:id="rId8"/>
    <p:sldId id="299" r:id="rId9"/>
    <p:sldId id="287" r:id="rId10"/>
    <p:sldId id="285" r:id="rId11"/>
    <p:sldId id="267" r:id="rId12"/>
    <p:sldId id="292" r:id="rId13"/>
    <p:sldId id="295" r:id="rId14"/>
    <p:sldId id="296" r:id="rId15"/>
    <p:sldId id="286" r:id="rId16"/>
    <p:sldId id="289" r:id="rId17"/>
    <p:sldId id="293" r:id="rId18"/>
    <p:sldId id="288" r:id="rId19"/>
    <p:sldId id="297" r:id="rId20"/>
    <p:sldId id="301" r:id="rId21"/>
    <p:sldId id="278" r:id="rId22"/>
    <p:sldId id="281" r:id="rId23"/>
    <p:sldId id="298" r:id="rId24"/>
  </p:sldIdLst>
  <p:sldSz cx="9144000" cy="5143500" type="screen16x9"/>
  <p:notesSz cx="6858000" cy="9144000"/>
  <p:embeddedFontLst>
    <p:embeddedFont>
      <p:font typeface="Calibri" panose="020F0502020204030204" pitchFamily="34" charset="0"/>
      <p:regular r:id="rId26"/>
      <p:bold r:id="rId27"/>
      <p:italic r:id="rId28"/>
      <p:boldItalic r:id="rId29"/>
    </p:embeddedFont>
    <p:embeddedFont>
      <p:font typeface="Franklin Gothic" panose="020B0603020102020204" pitchFamily="3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6" roundtripDataSignature="AMtx7mjyeKdsuuHj4dCEOfJv/yVfJvcLZ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ulia Petrini" initials="" lastIdx="3" clrIdx="0"/>
  <p:cmAuthor id="1" name="Joshua Morganstein"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3979" autoAdjust="0"/>
  </p:normalViewPr>
  <p:slideViewPr>
    <p:cSldViewPr snapToGrid="0">
      <p:cViewPr varScale="1">
        <p:scale>
          <a:sx n="142" d="100"/>
          <a:sy n="142" d="100"/>
        </p:scale>
        <p:origin x="760"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21" Type="http://schemas.openxmlformats.org/officeDocument/2006/relationships/slide" Target="slides/slide20.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46"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1-02-01T13:46:36.544" idx="3">
    <p:pos x="6000" y="0"/>
    <p:text>JM 1/26/21: Could also comment here that in many disasters, we are called upon to manage new challenges that have unique cultural and contextual factors associated with them. Using these five essential elements provides a framework for addressing problems that emerge for which contingencies have not yet been developed.</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LVD2N18"/>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3503279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t>1</a:t>
            </a:fld>
            <a:endParaRPr sz="1200" b="0" i="0" u="none" strike="noStrike" cap="none">
              <a:solidFill>
                <a:schemeClr val="dk1"/>
              </a:solidFill>
              <a:latin typeface="Times New Roman"/>
              <a:ea typeface="Times New Roman"/>
              <a:cs typeface="Times New Roman"/>
              <a:sym typeface="Times New Roman"/>
            </a:endParaRPr>
          </a:p>
        </p:txBody>
      </p:sp>
      <p:sp>
        <p:nvSpPr>
          <p:cNvPr id="87" name="Google Shape;8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8" name="Google Shape;8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JOSH</a:t>
            </a:r>
            <a:endParaRPr/>
          </a:p>
          <a:p>
            <a:pPr marL="0" lvl="0" indent="0" algn="l" rtl="0">
              <a:lnSpc>
                <a:spcPct val="100000"/>
              </a:lnSpc>
              <a:spcBef>
                <a:spcPts val="0"/>
              </a:spcBef>
              <a:spcAft>
                <a:spcPts val="0"/>
              </a:spcAft>
              <a:buSzPts val="1400"/>
              <a:buNone/>
            </a:pP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I’m Joshua Morganstein and I’m an Associate Professor and Assistant Chair in the Department of Psychiatry and Assistant Director at our Center for the Study of Traumatic Stress in the School of Medicine at the Uniformed Services University. I’ll let my colleagues, Dr. Mary Vance and Dr. James “Curt” West introduce themselves.</a:t>
            </a:r>
            <a:endParaRPr/>
          </a:p>
          <a:p>
            <a:pPr marL="0" lvl="0" indent="0" algn="l" rtl="0">
              <a:lnSpc>
                <a:spcPct val="100000"/>
              </a:lnSpc>
              <a:spcBef>
                <a:spcPts val="0"/>
              </a:spcBef>
              <a:spcAft>
                <a:spcPts val="0"/>
              </a:spcAft>
              <a:buSzPts val="1400"/>
              <a:buNone/>
            </a:pP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MARY THEN CURT INTRODUCE…</a:t>
            </a:r>
            <a:endParaRPr/>
          </a:p>
          <a:p>
            <a:pPr marL="0" lvl="0" indent="0" algn="l" rtl="0">
              <a:lnSpc>
                <a:spcPct val="100000"/>
              </a:lnSpc>
              <a:spcBef>
                <a:spcPts val="0"/>
              </a:spcBef>
              <a:spcAft>
                <a:spcPts val="0"/>
              </a:spcAft>
              <a:buSzPts val="1400"/>
              <a:buNone/>
            </a:pP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Dr. Patcho Santiago wasn’t able to join us today, but wanted to acknowledge his important contributions to this activity. Of note, Dr. Santiago recently served for 6 years as the Psychiatry Residency Program Director for the National Capital Consortium in Bethesda, Maryland.</a:t>
            </a:r>
            <a:endParaRPr/>
          </a:p>
          <a:p>
            <a:pPr marL="0" lvl="0" indent="0" algn="l" rtl="0">
              <a:lnSpc>
                <a:spcPct val="100000"/>
              </a:lnSpc>
              <a:spcBef>
                <a:spcPts val="0"/>
              </a:spcBef>
              <a:spcAft>
                <a:spcPts val="0"/>
              </a:spcAft>
              <a:buSzPts val="1400"/>
              <a:buNone/>
            </a:pP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It’s good to be with you today to talk about the challenging issues of disasters and how to prepare residents to respond to these events. We understand many of you are still dealing with COVID-19 and its impact on your healthcare systems, training programs, and communities. And, of course, beyond the pandemic, we’ve all been dealing with the collision of multiple crisis events, including wildfires and hurricanes, as well as civil unrest and an unfolding economic crisis, events that really challenge our values and pull at the fault lines of our communities.</a:t>
            </a:r>
            <a:endParaRPr/>
          </a:p>
          <a:p>
            <a:pPr marL="0" lvl="0" indent="0" algn="l" rtl="0">
              <a:lnSpc>
                <a:spcPct val="100000"/>
              </a:lnSpc>
              <a:spcBef>
                <a:spcPts val="0"/>
              </a:spcBef>
              <a:spcAft>
                <a:spcPts val="0"/>
              </a:spcAft>
              <a:buSzPts val="1400"/>
              <a:buNone/>
            </a:pP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So, we are looking forward to talking with you and thinking together about how we can best prepare our residents to effectively plan for and respond to the needs of their patients and their communities when disasters occur. During the workshop, we’ll have some interactive activities. We are really looking forward to your participation in these, so, please have your mobile device available that can scan a QR code and/or an internet window open on your computer so you can share your thoughts.</a:t>
            </a:r>
            <a:endParaRPr/>
          </a:p>
          <a:p>
            <a:pPr marL="0" lvl="0" indent="0" algn="l" rtl="0">
              <a:lnSpc>
                <a:spcPct val="100000"/>
              </a:lnSpc>
              <a:spcBef>
                <a:spcPts val="0"/>
              </a:spcBef>
              <a:spcAft>
                <a:spcPts val="0"/>
              </a:spcAft>
              <a:buSzPts val="1400"/>
              <a:buNone/>
            </a:pPr>
            <a:endParaRPr>
              <a:latin typeface="Times New Roman"/>
              <a:ea typeface="Times New Roman"/>
              <a:cs typeface="Times New Roman"/>
              <a:sym typeface="Times New Roman"/>
            </a:endParaRPr>
          </a:p>
        </p:txBody>
      </p:sp>
    </p:spTree>
    <p:extLst>
      <p:ext uri="{BB962C8B-B14F-4D97-AF65-F5344CB8AC3E}">
        <p14:creationId xmlns:p14="http://schemas.microsoft.com/office/powerpoint/2010/main" val="461045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CURT</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Psychiatry training focuses on the diagnosis and treatment of mental illness. In Disaster and Preventive Psychiatry, we emphasize a public mental health model that recognizes much of what people experience occurs along a continuum of expectable responses and is not always pathologic. Rather, individuals and the communities in which they live and work heavily influence well-being.</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The goal of Disaster and Preventive Psychiatry is not to diagnose and treat illness, it is to help individuals and communities identify reactions, determine where along the continuum they are, and promote actions that move them back toward a state of wellness and ability to adapt to the crisis.</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238" name="Google Shape;238;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a:solidFill>
                  <a:schemeClr val="dk1"/>
                </a:solidFill>
                <a:latin typeface="Times New Roman"/>
                <a:ea typeface="Times New Roman"/>
                <a:cs typeface="Times New Roman"/>
                <a:sym typeface="Times New Roman"/>
              </a:rPr>
              <a:t>11</a:t>
            </a:fld>
            <a:endParaRPr sz="1200" b="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503181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CURT</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Psychiatry training focuses on the diagnosis and treatment of mental illness. In Disaster and Preventive Psychiatry, we emphasize a public mental health model that recognizes much of what people experience occurs along a continuum of expectable responses and is not always pathologic. Rather, individuals and the communities in which they live and work heavily influence well-being.</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The goal of Disaster and Preventive Psychiatry is not to diagnose and treat illness, it is to help individuals and communities identify reactions, determine where along the continuum they are, and promote actions that move them back toward a state of wellness and ability to adapt to the crisis.</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238" name="Google Shape;238;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a:solidFill>
                  <a:schemeClr val="dk1"/>
                </a:solidFill>
                <a:latin typeface="Times New Roman"/>
                <a:ea typeface="Times New Roman"/>
                <a:cs typeface="Times New Roman"/>
                <a:sym typeface="Times New Roman"/>
              </a:rPr>
              <a:t>12</a:t>
            </a:fld>
            <a:endParaRPr sz="1200" b="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212507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8" name="Google Shape;28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MARY</a:t>
            </a:r>
            <a:endParaRPr b="0"/>
          </a:p>
          <a:p>
            <a:pPr marL="45720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Disaster and preventive psychiatry offers a simple, actionable tool to promote resilience in the face of disasters: Psychological First Aid.</a:t>
            </a:r>
            <a:endParaRPr b="0"/>
          </a:p>
          <a:p>
            <a:pPr marL="45720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Following exposure to trauma, we can reduce distress and improve functioning by enhancing a sense of safety (CLICK), calming (CLICK), self and community efficacy (CLICK), social connectedness (CLICK), and hope (CLICK). These elements form the basis of PFA, which is an evidence-informed framework for supporting resilience after disasters.</a:t>
            </a:r>
            <a:endParaRPr b="0"/>
          </a:p>
          <a:p>
            <a:pPr marL="45720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PFA is different from clinical interventions. It does not require a diagnosis to administer. It can be administered by any responder, or even a trained bystander, as a “just in time” intervention after a traumatic event or disaster.</a:t>
            </a:r>
            <a:endParaRPr b="0"/>
          </a:p>
          <a:p>
            <a:pPr marL="45720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It encourages self- and community efficacy, rather than reliance of systems of care, during times when such systems may be overwhelmed or unavailable.</a:t>
            </a:r>
            <a:endParaRPr b="0"/>
          </a:p>
          <a:p>
            <a:pPr marL="45720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It can be useful for patients and family members, for organizations and communities, and indeed for healthcare workers. In fact, within OUR institution, staff support rounds have been designed with the principles of PFA in mind.</a:t>
            </a:r>
            <a:endParaRPr b="0"/>
          </a:p>
          <a:p>
            <a:pPr marL="457200" marR="0" lvl="0" indent="-228600" algn="l" rtl="0">
              <a:lnSpc>
                <a:spcPct val="100000"/>
              </a:lnSpc>
              <a:spcBef>
                <a:spcPts val="0"/>
              </a:spcBef>
              <a:spcAft>
                <a:spcPts val="0"/>
              </a:spcAft>
              <a:buSzPts val="1400"/>
              <a:buNone/>
            </a:pPr>
            <a:br>
              <a:rPr lang="en-US"/>
            </a:br>
            <a:endParaRPr/>
          </a:p>
        </p:txBody>
      </p:sp>
      <p:sp>
        <p:nvSpPr>
          <p:cNvPr id="289" name="Google Shape;28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a:solidFill>
                  <a:schemeClr val="dk1"/>
                </a:solidFill>
                <a:latin typeface="Times New Roman"/>
                <a:ea typeface="Times New Roman"/>
                <a:cs typeface="Times New Roman"/>
                <a:sym typeface="Times New Roman"/>
              </a:rPr>
              <a:t>14</a:t>
            </a:fld>
            <a:endParaRPr sz="1200" b="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417596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JOSH</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During our time together, we’ll define disasters and briefly highlight some of the important concept regarding their impact on individuals and communities. We’ll also define disaster and preventive psychiatry and talk about how a knowledge of this field can help residents and the systems in which they work. Finally, we’ll examine how we can go about teaching disaster and preventive psychiatry and share some resources that are readily available to facilitate education and training, to help really lower the burden on programs.</a:t>
            </a:r>
            <a:endParaRPr/>
          </a:p>
          <a:p>
            <a:pPr marL="0" lvl="0" indent="0" algn="l" rtl="0">
              <a:lnSpc>
                <a:spcPct val="100000"/>
              </a:lnSpc>
              <a:spcBef>
                <a:spcPts val="0"/>
              </a:spcBef>
              <a:spcAft>
                <a:spcPts val="0"/>
              </a:spcAft>
              <a:buSzPts val="1400"/>
              <a:buNone/>
            </a:pPr>
            <a:endParaRPr/>
          </a:p>
        </p:txBody>
      </p:sp>
      <p:sp>
        <p:nvSpPr>
          <p:cNvPr id="124" name="Google Shape;12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1563636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JOSH</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During our time together, we’ll define disasters and briefly highlight some of the important concept regarding their impact on individuals and communities. We’ll also define disaster and preventive psychiatry and talk about how a knowledge of this field can help residents and the systems in which they work. Finally, we’ll examine how we can go about teaching disaster and preventive psychiatry and share some resources that are readily available to facilitate education and training, to help really lower the burden on programs.</a:t>
            </a:r>
            <a:endParaRPr/>
          </a:p>
          <a:p>
            <a:pPr marL="0" lvl="0" indent="0" algn="l" rtl="0">
              <a:lnSpc>
                <a:spcPct val="100000"/>
              </a:lnSpc>
              <a:spcBef>
                <a:spcPts val="0"/>
              </a:spcBef>
              <a:spcAft>
                <a:spcPts val="0"/>
              </a:spcAft>
              <a:buSzPts val="1400"/>
              <a:buNone/>
            </a:pPr>
            <a:endParaRPr/>
          </a:p>
        </p:txBody>
      </p:sp>
      <p:sp>
        <p:nvSpPr>
          <p:cNvPr id="124" name="Google Shape;12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extLst>
      <p:ext uri="{BB962C8B-B14F-4D97-AF65-F5344CB8AC3E}">
        <p14:creationId xmlns:p14="http://schemas.microsoft.com/office/powerpoint/2010/main" val="32099325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CURT</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Psychiatry training focuses on the diagnosis and treatment of mental illness. In Disaster and Preventive Psychiatry, we emphasize a public mental health model that recognizes much of what people experience occurs along a continuum of expectable responses and is not always pathologic. Rather, individuals and the communities in which they live and work heavily influence well-being.</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The goal of Disaster and Preventive Psychiatry is not to diagnose and treat illness, it is to help individuals and communities identify reactions, determine where along the continuum they are, and promote actions that move them back toward a state of wellness and ability to adapt to the crisis.</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238" name="Google Shape;238;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a:solidFill>
                  <a:schemeClr val="dk1"/>
                </a:solidFill>
                <a:latin typeface="Times New Roman"/>
                <a:ea typeface="Times New Roman"/>
                <a:cs typeface="Times New Roman"/>
                <a:sym typeface="Times New Roman"/>
              </a:rPr>
              <a:t>17</a:t>
            </a:fld>
            <a:endParaRPr sz="1200" b="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5252846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JOSH</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During our time together, we’ll define disasters and briefly highlight some of the important concept regarding their impact on individuals and communities. We’ll also define disaster and preventive psychiatry and talk about how a knowledge of this field can help residents and the systems in which they work. Finally, we’ll examine how we can go about teaching disaster and preventive psychiatry and share some resources that are readily available to facilitate education and training, to help really lower the burden on programs.</a:t>
            </a:r>
            <a:endParaRPr/>
          </a:p>
          <a:p>
            <a:pPr marL="0" lvl="0" indent="0" algn="l" rtl="0">
              <a:lnSpc>
                <a:spcPct val="100000"/>
              </a:lnSpc>
              <a:spcBef>
                <a:spcPts val="0"/>
              </a:spcBef>
              <a:spcAft>
                <a:spcPts val="0"/>
              </a:spcAft>
              <a:buSzPts val="1400"/>
              <a:buNone/>
            </a:pPr>
            <a:endParaRPr/>
          </a:p>
        </p:txBody>
      </p:sp>
      <p:sp>
        <p:nvSpPr>
          <p:cNvPr id="124" name="Google Shape;12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extLst>
      <p:ext uri="{BB962C8B-B14F-4D97-AF65-F5344CB8AC3E}">
        <p14:creationId xmlns:p14="http://schemas.microsoft.com/office/powerpoint/2010/main" val="1938089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JOSH</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During our time together, we’ll define disasters and briefly highlight some of the important concept regarding their impact on individuals and communities. We’ll also define disaster and preventive psychiatry and talk about how a knowledge of this field can help residents and the systems in which they work. Finally, we’ll examine how we can go about teaching disaster and preventive psychiatry and share some resources that are readily available to facilitate education and training, to help really lower the burden on programs.</a:t>
            </a:r>
            <a:endParaRPr/>
          </a:p>
          <a:p>
            <a:pPr marL="0" lvl="0" indent="0" algn="l" rtl="0">
              <a:lnSpc>
                <a:spcPct val="100000"/>
              </a:lnSpc>
              <a:spcBef>
                <a:spcPts val="0"/>
              </a:spcBef>
              <a:spcAft>
                <a:spcPts val="0"/>
              </a:spcAft>
              <a:buSzPts val="1400"/>
              <a:buNone/>
            </a:pPr>
            <a:endParaRPr/>
          </a:p>
        </p:txBody>
      </p:sp>
      <p:sp>
        <p:nvSpPr>
          <p:cNvPr id="124" name="Google Shape;12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extLst>
      <p:ext uri="{BB962C8B-B14F-4D97-AF65-F5344CB8AC3E}">
        <p14:creationId xmlns:p14="http://schemas.microsoft.com/office/powerpoint/2010/main" val="2197739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JOSH</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During our time together, we’ll define disasters and briefly highlight some of the important concept regarding their impact on individuals and communities. We’ll also define disaster and preventive psychiatry and talk about how a knowledge of this field can help residents and the systems in which they work. Finally, we’ll examine how we can go about teaching disaster and preventive psychiatry and share some resources that are readily available to facilitate education and training, to help really lower the burden on programs.</a:t>
            </a:r>
            <a:endParaRPr/>
          </a:p>
          <a:p>
            <a:pPr marL="0" lvl="0" indent="0" algn="l" rtl="0">
              <a:lnSpc>
                <a:spcPct val="100000"/>
              </a:lnSpc>
              <a:spcBef>
                <a:spcPts val="0"/>
              </a:spcBef>
              <a:spcAft>
                <a:spcPts val="0"/>
              </a:spcAft>
              <a:buSzPts val="1400"/>
              <a:buNone/>
            </a:pPr>
            <a:endParaRPr/>
          </a:p>
        </p:txBody>
      </p:sp>
      <p:sp>
        <p:nvSpPr>
          <p:cNvPr id="124" name="Google Shape;12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extLst>
      <p:ext uri="{BB962C8B-B14F-4D97-AF65-F5344CB8AC3E}">
        <p14:creationId xmlns:p14="http://schemas.microsoft.com/office/powerpoint/2010/main" val="39206140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b305d28e27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gb305d28e27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JOSH</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An important and obvious question is where would I get content to train residents? There are resources that already exist to facilitate training and education. We mentioned that Psychological First Aid is a critical aspect of knowledge and skills.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There are a variety of online trainings in the principles of Psychological First Aid, by very reputable organizations. The National Child Traumatic Stress Network has an online training in community-based Psychological First Aid to help with supporting the well-being of adults and children affected by disasters. The training module puts participants in the role of provider in a post-disaster scenario. It’s free to use and comes with continuing education included.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Another free online training in Psychological First Aid was developed by the National Association of City and County Healthcare Organizations and this is geared at people who are, or hope to be, supervisors or leaders. This was jointly developed by the Behavioral Health division at the federal Office of the Assistant Secretary for Preparedness and Response. These are the folks that play a vital role in coordinating national disaster behavioral health response efforts.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Also, the Massachusetts Medical Society recently adapted principles of Psychological First Aid to create a brief COVID-19 specific education module to promote psychological recovery from the global pandemic.</a:t>
            </a:r>
            <a:endParaRPr/>
          </a:p>
          <a:p>
            <a:pPr marL="0" lvl="0" indent="0" algn="l" rtl="0">
              <a:lnSpc>
                <a:spcPct val="100000"/>
              </a:lnSpc>
              <a:spcBef>
                <a:spcPts val="0"/>
              </a:spcBef>
              <a:spcAft>
                <a:spcPts val="0"/>
              </a:spcAft>
              <a:buSzPts val="1400"/>
              <a:buNone/>
            </a:pPr>
            <a:endParaRPr/>
          </a:p>
        </p:txBody>
      </p:sp>
      <p:sp>
        <p:nvSpPr>
          <p:cNvPr id="347" name="Google Shape;347;gb305d28e27_0_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extLst>
      <p:ext uri="{BB962C8B-B14F-4D97-AF65-F5344CB8AC3E}">
        <p14:creationId xmlns:p14="http://schemas.microsoft.com/office/powerpoint/2010/main" val="3201404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JOSH</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These are our thoughts and ideas and we have no disclosures or conflicts of interest.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extLst>
      <p:ext uri="{BB962C8B-B14F-4D97-AF65-F5344CB8AC3E}">
        <p14:creationId xmlns:p14="http://schemas.microsoft.com/office/powerpoint/2010/main" val="28867486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4" name="Google Shape;374;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JOSH</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Knowledge products and education resources, particularly those that support rapid response, can be really helpful during a disaster. The ASPR TRACIE Behavioral Health COVID page has numerous resources that address a broad range of important areas. The resources at our Center for the Study of Traumatic Stress have been developed by a multi-disciplinary team of subject-matter experts. They are brief, easy to read, and have actionable guidance on steps to take and those to avoid. Both the ASPR and CSTS resources support healthcare workers, patients and families, as well as supervisors and leaders, in helping to address the unique and evolving challenges of COVID-19. All of these resources are in the public domain and free to use and share.</a:t>
            </a:r>
            <a:endParaRPr/>
          </a:p>
          <a:p>
            <a:pPr marL="0" lvl="0" indent="0" algn="l" rtl="0">
              <a:lnSpc>
                <a:spcPct val="100000"/>
              </a:lnSpc>
              <a:spcBef>
                <a:spcPts val="0"/>
              </a:spcBef>
              <a:spcAft>
                <a:spcPts val="0"/>
              </a:spcAft>
              <a:buSzPts val="1400"/>
              <a:buNone/>
            </a:pPr>
            <a:endParaRPr/>
          </a:p>
        </p:txBody>
      </p:sp>
      <p:sp>
        <p:nvSpPr>
          <p:cNvPr id="375" name="Google Shape;375;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a:solidFill>
                  <a:schemeClr val="dk1"/>
                </a:solidFill>
                <a:latin typeface="Times New Roman"/>
                <a:ea typeface="Times New Roman"/>
                <a:cs typeface="Times New Roman"/>
                <a:sym typeface="Times New Roman"/>
              </a:rPr>
              <a:t>22</a:t>
            </a:fld>
            <a:endParaRPr sz="1200" b="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957771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JOSH</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During our time together, we’ll define disasters and briefly highlight some of the important concept regarding their impact on individuals and communities. We’ll also define disaster and preventive psychiatry and talk about how a knowledge of this field can help residents and the systems in which they work. Finally, we’ll examine how we can go about teaching disaster and preventive psychiatry and share some resources that are readily available to facilitate education and training, to help really lower the burden on programs.</a:t>
            </a:r>
            <a:endParaRPr/>
          </a:p>
          <a:p>
            <a:pPr marL="0" lvl="0" indent="0" algn="l" rtl="0">
              <a:lnSpc>
                <a:spcPct val="100000"/>
              </a:lnSpc>
              <a:spcBef>
                <a:spcPts val="0"/>
              </a:spcBef>
              <a:spcAft>
                <a:spcPts val="0"/>
              </a:spcAft>
              <a:buSzPts val="1400"/>
              <a:buNone/>
            </a:pPr>
            <a:endParaRPr/>
          </a:p>
        </p:txBody>
      </p:sp>
      <p:sp>
        <p:nvSpPr>
          <p:cNvPr id="124" name="Google Shape;12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extLst>
      <p:ext uri="{BB962C8B-B14F-4D97-AF65-F5344CB8AC3E}">
        <p14:creationId xmlns:p14="http://schemas.microsoft.com/office/powerpoint/2010/main" val="3514893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a:t>JOSH</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r>
              <a:rPr lang="en-US"/>
              <a:t>For some context, the Uniformed Services University is the federal training facility for uniformed health professionals. Our Center studies trauma in the context of disasters, including natural and climate-related, as well as human generated disasters. Over the past 34 years, the Center has been involved in nearly every major disaster the United States has faced as well as many international disasters. An important part of our work involves education and training of healthcare personnel on the psychological and behavioral effects of disasters and interventions to enhance well-being and functioning for affected communities.</a:t>
            </a:r>
            <a:endParaRPr/>
          </a:p>
          <a:p>
            <a:pPr marL="0" marR="0" lvl="0" indent="0" algn="l" rtl="0">
              <a:lnSpc>
                <a:spcPct val="100000"/>
              </a:lnSpc>
              <a:spcBef>
                <a:spcPts val="0"/>
              </a:spcBef>
              <a:spcAft>
                <a:spcPts val="0"/>
              </a:spcAft>
              <a:buClr>
                <a:srgbClr val="000000"/>
              </a:buClr>
              <a:buSzPts val="1100"/>
              <a:buFont typeface="Arial"/>
              <a:buNone/>
            </a:pPr>
            <a:endParaRPr/>
          </a:p>
        </p:txBody>
      </p:sp>
    </p:spTree>
    <p:extLst>
      <p:ext uri="{BB962C8B-B14F-4D97-AF65-F5344CB8AC3E}">
        <p14:creationId xmlns:p14="http://schemas.microsoft.com/office/powerpoint/2010/main" val="2877554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JOSH</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To help get us thinking together, let’s consider that you and your residents have likely had a wide variety of experiences, and responses to those experiences, during this pandemic… So, what one word would you use to describe your residents' experiences in the COVID era? Feel free to put in more than one single-word answer.</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We’re going to keep this slide up while you scan the QR code and we’ll put the URL in the chat window for those who’d prefer to copy and paste that into a web browser to access the poll. We’ll stay on this slide for another 5 seconds or so and then transition to the next slide so we can begin reviewing our responses…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https://www.polleverywhere.com/free_text_polls/kYzaN5g6h79fAfyKPiTlb</a:t>
            </a:r>
            <a:endParaRPr dirty="0"/>
          </a:p>
          <a:p>
            <a:pPr marL="0" lvl="0" indent="0" algn="l" rtl="0">
              <a:lnSpc>
                <a:spcPct val="100000"/>
              </a:lnSpc>
              <a:spcBef>
                <a:spcPts val="0"/>
              </a:spcBef>
              <a:spcAft>
                <a:spcPts val="0"/>
              </a:spcAft>
              <a:buSzPts val="1400"/>
              <a:buNone/>
            </a:pPr>
            <a:endParaRPr dirty="0"/>
          </a:p>
        </p:txBody>
      </p:sp>
      <p:sp>
        <p:nvSpPr>
          <p:cNvPr id="131" name="Google Shape;13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extLst>
      <p:ext uri="{BB962C8B-B14F-4D97-AF65-F5344CB8AC3E}">
        <p14:creationId xmlns:p14="http://schemas.microsoft.com/office/powerpoint/2010/main" val="1820862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COVID Reactions
https://www.polleverywhere.com/free_text_polls/permO3h518aj27ZtlmQnf</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
        <p:nvSpPr>
          <p:cNvPr id="5" name="TextBox 4"/>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304528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9" name="Google Shape;219;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000"/>
              <a:t>CURT</a:t>
            </a:r>
            <a:endParaRPr/>
          </a:p>
          <a:p>
            <a:pPr marL="0" lvl="0" indent="0" algn="l" rtl="0">
              <a:lnSpc>
                <a:spcPct val="100000"/>
              </a:lnSpc>
              <a:spcBef>
                <a:spcPts val="0"/>
              </a:spcBef>
              <a:spcAft>
                <a:spcPts val="0"/>
              </a:spcAft>
              <a:buSzPts val="1400"/>
              <a:buNone/>
            </a:pPr>
            <a:endParaRPr sz="1000"/>
          </a:p>
          <a:p>
            <a:pPr marL="0" lvl="0" indent="0" algn="l" rtl="0">
              <a:lnSpc>
                <a:spcPct val="100000"/>
              </a:lnSpc>
              <a:spcBef>
                <a:spcPts val="0"/>
              </a:spcBef>
              <a:spcAft>
                <a:spcPts val="0"/>
              </a:spcAft>
              <a:buSzPts val="1400"/>
              <a:buNone/>
            </a:pPr>
            <a:r>
              <a:rPr lang="en-US" sz="1000"/>
              <a:t>The core of disaster and preventive psychiatry is understanding the reactions of individuals and communities to extreme events. In the aftermath major storms, wildfires, mass shootings, or infectious outbreaks, there are a collection of consistently observable reactions. </a:t>
            </a:r>
            <a:endParaRPr/>
          </a:p>
          <a:p>
            <a:pPr marL="0" lvl="0" indent="0" algn="l" rtl="0">
              <a:lnSpc>
                <a:spcPct val="100000"/>
              </a:lnSpc>
              <a:spcBef>
                <a:spcPts val="0"/>
              </a:spcBef>
              <a:spcAft>
                <a:spcPts val="0"/>
              </a:spcAft>
              <a:buSzPts val="1400"/>
              <a:buNone/>
            </a:pPr>
            <a:endParaRPr sz="1000"/>
          </a:p>
          <a:p>
            <a:pPr marL="0" lvl="0" indent="0" algn="l" rtl="0">
              <a:lnSpc>
                <a:spcPct val="100000"/>
              </a:lnSpc>
              <a:spcBef>
                <a:spcPts val="0"/>
              </a:spcBef>
              <a:spcAft>
                <a:spcPts val="0"/>
              </a:spcAft>
              <a:buSzPts val="1400"/>
              <a:buNone/>
            </a:pPr>
            <a:r>
              <a:rPr lang="en-US" sz="1000"/>
              <a:t>CLICK</a:t>
            </a:r>
            <a:endParaRPr/>
          </a:p>
          <a:p>
            <a:pPr marL="0" lvl="0" indent="0" algn="l" rtl="0">
              <a:lnSpc>
                <a:spcPct val="100000"/>
              </a:lnSpc>
              <a:spcBef>
                <a:spcPts val="0"/>
              </a:spcBef>
              <a:spcAft>
                <a:spcPts val="0"/>
              </a:spcAft>
              <a:buSzPts val="1400"/>
              <a:buNone/>
            </a:pPr>
            <a:r>
              <a:rPr lang="en-US" sz="1000"/>
              <a:t>Following disaster, disorders such as PTSD, Major Depressive Disorder, and anxiety disorders are of concern. </a:t>
            </a:r>
            <a:endParaRPr/>
          </a:p>
          <a:p>
            <a:pPr marL="0" lvl="0" indent="0" algn="l" rtl="0">
              <a:lnSpc>
                <a:spcPct val="100000"/>
              </a:lnSpc>
              <a:spcBef>
                <a:spcPts val="0"/>
              </a:spcBef>
              <a:spcAft>
                <a:spcPts val="0"/>
              </a:spcAft>
              <a:buSzPts val="1400"/>
              <a:buNone/>
            </a:pPr>
            <a:endParaRPr sz="1000"/>
          </a:p>
          <a:p>
            <a:pPr marL="0" lvl="0" indent="0" algn="l" rtl="0">
              <a:lnSpc>
                <a:spcPct val="100000"/>
              </a:lnSpc>
              <a:spcBef>
                <a:spcPts val="0"/>
              </a:spcBef>
              <a:spcAft>
                <a:spcPts val="0"/>
              </a:spcAft>
              <a:buSzPts val="1400"/>
              <a:buNone/>
            </a:pPr>
            <a:r>
              <a:rPr lang="en-US" sz="1000"/>
              <a:t>CLICK, CLICK</a:t>
            </a:r>
            <a:endParaRPr/>
          </a:p>
          <a:p>
            <a:pPr marL="0" lvl="0" indent="0" algn="l" rtl="0">
              <a:lnSpc>
                <a:spcPct val="100000"/>
              </a:lnSpc>
              <a:spcBef>
                <a:spcPts val="0"/>
              </a:spcBef>
              <a:spcAft>
                <a:spcPts val="0"/>
              </a:spcAft>
              <a:buSzPts val="1400"/>
              <a:buNone/>
            </a:pPr>
            <a:r>
              <a:rPr lang="en-US" sz="1000"/>
              <a:t>But with far greater prevalence, the public experiences distress reactions and engages in health risk behaviors. Insomnia, decreased sense of safety, substance use and family conflict are common reactions to extreme events. They create significant mental health burden and adversely impact community well-being and functioning. </a:t>
            </a:r>
            <a:endParaRPr/>
          </a:p>
          <a:p>
            <a:pPr marL="0" lvl="0" indent="0" algn="l" rtl="0">
              <a:lnSpc>
                <a:spcPct val="100000"/>
              </a:lnSpc>
              <a:spcBef>
                <a:spcPts val="0"/>
              </a:spcBef>
              <a:spcAft>
                <a:spcPts val="0"/>
              </a:spcAft>
              <a:buSzPts val="1400"/>
              <a:buNone/>
            </a:pPr>
            <a:endParaRPr sz="1000"/>
          </a:p>
          <a:p>
            <a:pPr marL="0" lvl="0" indent="0" algn="l" rtl="0">
              <a:lnSpc>
                <a:spcPct val="100000"/>
              </a:lnSpc>
              <a:spcBef>
                <a:spcPts val="0"/>
              </a:spcBef>
              <a:spcAft>
                <a:spcPts val="0"/>
              </a:spcAft>
              <a:buSzPts val="1400"/>
              <a:buNone/>
            </a:pPr>
            <a:r>
              <a:rPr lang="en-US" sz="1000"/>
              <a:t>Consider alcohol use. Transient increased use of alcohol as a health risk behavior after disaster is associated with work errors, accidents, presenteeism in the workplace, as well as family conflict and violence. Decreased perception of safety may be the driver of increased use of alcohol. This illustrates how the intervention for increased alcohol use in the context of disaster may be different.</a:t>
            </a:r>
            <a:endParaRPr/>
          </a:p>
          <a:p>
            <a:pPr marL="0" lvl="0" indent="0" algn="l" rtl="0">
              <a:lnSpc>
                <a:spcPct val="100000"/>
              </a:lnSpc>
              <a:spcBef>
                <a:spcPts val="0"/>
              </a:spcBef>
              <a:spcAft>
                <a:spcPts val="0"/>
              </a:spcAft>
              <a:buSzPts val="1400"/>
              <a:buNone/>
            </a:pPr>
            <a:endParaRPr sz="1000"/>
          </a:p>
          <a:p>
            <a:pPr marL="0" lvl="0" indent="0" algn="l" rtl="0">
              <a:lnSpc>
                <a:spcPct val="100000"/>
              </a:lnSpc>
              <a:spcBef>
                <a:spcPts val="0"/>
              </a:spcBef>
              <a:spcAft>
                <a:spcPts val="0"/>
              </a:spcAft>
              <a:buSzPts val="1400"/>
              <a:buNone/>
            </a:pPr>
            <a:r>
              <a:rPr lang="en-US" sz="1000"/>
              <a:t>Distress and risk behaviors are normal and expectable reactions to disasters, like COVID-19. Intervention involves normalizing, rather than pathologizing, these often-transient reactions. It also involves encouraging the use of healthy outlets for coping, educating people on where and when to get additional help if needed, and creating a culture that encourages help-seeking. These are critical elements of supporting public mental health during this prolonged crisis, with a goal of promoting recovery and avoiding over-medicalizing experiences. </a:t>
            </a:r>
            <a:endParaRPr/>
          </a:p>
          <a:p>
            <a:pPr marL="0" lvl="0" indent="0" algn="l" rtl="0">
              <a:lnSpc>
                <a:spcPct val="100000"/>
              </a:lnSpc>
              <a:spcBef>
                <a:spcPts val="0"/>
              </a:spcBef>
              <a:spcAft>
                <a:spcPts val="0"/>
              </a:spcAft>
              <a:buSzPts val="1400"/>
              <a:buNone/>
            </a:pPr>
            <a:endParaRPr sz="1000"/>
          </a:p>
          <a:p>
            <a:pPr marL="0" lvl="0" indent="0" algn="l" rtl="0">
              <a:lnSpc>
                <a:spcPct val="100000"/>
              </a:lnSpc>
              <a:spcBef>
                <a:spcPts val="0"/>
              </a:spcBef>
              <a:spcAft>
                <a:spcPts val="0"/>
              </a:spcAft>
              <a:buSzPts val="1400"/>
              <a:buNone/>
            </a:pPr>
            <a:r>
              <a:rPr lang="en-US" sz="1000"/>
              <a:t>CLICK</a:t>
            </a:r>
            <a:endParaRPr/>
          </a:p>
          <a:p>
            <a:pPr marL="0" marR="0" lvl="0" indent="0" algn="l" rtl="0">
              <a:lnSpc>
                <a:spcPct val="100000"/>
              </a:lnSpc>
              <a:spcBef>
                <a:spcPts val="0"/>
              </a:spcBef>
              <a:spcAft>
                <a:spcPts val="0"/>
              </a:spcAft>
              <a:buClr>
                <a:schemeClr val="dk1"/>
              </a:buClr>
              <a:buSzPts val="1000"/>
              <a:buFont typeface="Arial"/>
              <a:buNone/>
            </a:pPr>
            <a:r>
              <a:rPr lang="en-US" sz="1000">
                <a:latin typeface="Arial"/>
                <a:ea typeface="Arial"/>
                <a:cs typeface="Arial"/>
                <a:sym typeface="Arial"/>
              </a:rPr>
              <a:t>I</a:t>
            </a:r>
            <a:r>
              <a:rPr lang="en-US" sz="1000"/>
              <a:t>t’s also good to remember that the vast majority of people, including those who experience difficulties during this pandemic, will ultimately do well, even without specific intervention. Many will even develop new confidence in their ability to manage future stressors. Right now, these are particularly important messages for us to share with our families and friends, our coworkers, our patients, and even ourselves.</a:t>
            </a:r>
            <a:endParaRPr/>
          </a:p>
          <a:p>
            <a:pPr marL="0" marR="0" lvl="0" indent="0" algn="l" rtl="0">
              <a:lnSpc>
                <a:spcPct val="100000"/>
              </a:lnSpc>
              <a:spcBef>
                <a:spcPts val="0"/>
              </a:spcBef>
              <a:spcAft>
                <a:spcPts val="0"/>
              </a:spcAft>
              <a:buClr>
                <a:schemeClr val="dk1"/>
              </a:buClr>
              <a:buSzPts val="1000"/>
              <a:buFont typeface="Calibri"/>
              <a:buNone/>
            </a:pPr>
            <a:endParaRPr sz="1000"/>
          </a:p>
          <a:p>
            <a:pPr marL="0" marR="0" lvl="0" indent="0" algn="l" rtl="0">
              <a:lnSpc>
                <a:spcPct val="100000"/>
              </a:lnSpc>
              <a:spcBef>
                <a:spcPts val="0"/>
              </a:spcBef>
              <a:spcAft>
                <a:spcPts val="0"/>
              </a:spcAft>
              <a:buClr>
                <a:schemeClr val="dk1"/>
              </a:buClr>
              <a:buSzPts val="1000"/>
              <a:buFont typeface="Calibri"/>
              <a:buNone/>
            </a:pPr>
            <a:endParaRPr sz="1000"/>
          </a:p>
        </p:txBody>
      </p:sp>
      <p:sp>
        <p:nvSpPr>
          <p:cNvPr id="220" name="Google Shape;220;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a:solidFill>
                  <a:schemeClr val="dk1"/>
                </a:solidFill>
                <a:latin typeface="Times New Roman"/>
                <a:ea typeface="Times New Roman"/>
                <a:cs typeface="Times New Roman"/>
                <a:sym typeface="Times New Roman"/>
              </a:rPr>
              <a:t>7</a:t>
            </a:fld>
            <a:endParaRPr sz="1200" b="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428227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JOSH</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During our time together, we’ll define disasters and briefly highlight some of the important concept regarding their impact on individuals and communities. We’ll also define disaster and preventive psychiatry and talk about how a knowledge of this field can help residents and the systems in which they work. Finally, we’ll examine how we can go about teaching disaster and preventive psychiatry and share some resources that are readily available to facilitate education and training, to help really lower the burden on programs.</a:t>
            </a:r>
            <a:endParaRPr/>
          </a:p>
          <a:p>
            <a:pPr marL="0" lvl="0" indent="0" algn="l" rtl="0">
              <a:lnSpc>
                <a:spcPct val="100000"/>
              </a:lnSpc>
              <a:spcBef>
                <a:spcPts val="0"/>
              </a:spcBef>
              <a:spcAft>
                <a:spcPts val="0"/>
              </a:spcAft>
              <a:buSzPts val="1400"/>
              <a:buNone/>
            </a:pPr>
            <a:endParaRPr/>
          </a:p>
        </p:txBody>
      </p:sp>
      <p:sp>
        <p:nvSpPr>
          <p:cNvPr id="124" name="Google Shape;12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127191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JOSH</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During our time together, we’ll define disasters and briefly highlight some of the important concept regarding their impact on individuals and communities. We’ll also define disaster and preventive psychiatry and talk about how a knowledge of this field can help residents and the systems in which they work. Finally, we’ll examine how we can go about teaching disaster and preventive psychiatry and share some resources that are readily available to facilitate education and training, to help really lower the burden on programs.</a:t>
            </a:r>
            <a:endParaRPr dirty="0"/>
          </a:p>
          <a:p>
            <a:pPr marL="0" lvl="0" indent="0" algn="l" rtl="0">
              <a:lnSpc>
                <a:spcPct val="100000"/>
              </a:lnSpc>
              <a:spcBef>
                <a:spcPts val="0"/>
              </a:spcBef>
              <a:spcAft>
                <a:spcPts val="0"/>
              </a:spcAft>
              <a:buSzPts val="1400"/>
              <a:buNone/>
            </a:pPr>
            <a:endParaRPr dirty="0"/>
          </a:p>
        </p:txBody>
      </p:sp>
      <p:sp>
        <p:nvSpPr>
          <p:cNvPr id="124" name="Google Shape;12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83485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solidFill>
          <a:srgbClr val="20245D"/>
        </a:solidFill>
        <a:effectLst/>
      </p:bgPr>
    </p:bg>
    <p:spTree>
      <p:nvGrpSpPr>
        <p:cNvPr id="1" name="Shape 16"/>
        <p:cNvGrpSpPr/>
        <p:nvPr/>
      </p:nvGrpSpPr>
      <p:grpSpPr>
        <a:xfrm>
          <a:off x="0" y="0"/>
          <a:ext cx="0" cy="0"/>
          <a:chOff x="0" y="0"/>
          <a:chExt cx="0" cy="0"/>
        </a:xfrm>
      </p:grpSpPr>
      <p:sp>
        <p:nvSpPr>
          <p:cNvPr id="17" name="Google Shape;17;p52"/>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EE599"/>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52"/>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lt1"/>
              </a:buClr>
              <a:buSzPts val="1800"/>
              <a:buChar char="•"/>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9" name="Google Shape;19;p5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5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5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2"/>
        <p:cNvGrpSpPr/>
        <p:nvPr/>
      </p:nvGrpSpPr>
      <p:grpSpPr>
        <a:xfrm>
          <a:off x="0" y="0"/>
          <a:ext cx="0" cy="0"/>
          <a:chOff x="0" y="0"/>
          <a:chExt cx="0" cy="0"/>
        </a:xfrm>
      </p:grpSpPr>
      <p:sp>
        <p:nvSpPr>
          <p:cNvPr id="23" name="Google Shape;23;p53"/>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FEE599"/>
              </a:buClr>
              <a:buSzPts val="45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53"/>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lt1"/>
              </a:buClr>
              <a:buSzPts val="1800"/>
              <a:buNone/>
              <a:defRPr sz="1800"/>
            </a:lvl1pPr>
            <a:lvl2pPr lvl="1" algn="ctr">
              <a:lnSpc>
                <a:spcPct val="90000"/>
              </a:lnSpc>
              <a:spcBef>
                <a:spcPts val="375"/>
              </a:spcBef>
              <a:spcAft>
                <a:spcPts val="0"/>
              </a:spcAft>
              <a:buClr>
                <a:schemeClr val="lt1"/>
              </a:buClr>
              <a:buSzPts val="1500"/>
              <a:buNone/>
              <a:defRPr sz="1500"/>
            </a:lvl2pPr>
            <a:lvl3pPr lvl="2" algn="ctr">
              <a:lnSpc>
                <a:spcPct val="90000"/>
              </a:lnSpc>
              <a:spcBef>
                <a:spcPts val="375"/>
              </a:spcBef>
              <a:spcAft>
                <a:spcPts val="0"/>
              </a:spcAft>
              <a:buClr>
                <a:schemeClr val="lt1"/>
              </a:buClr>
              <a:buSzPts val="1350"/>
              <a:buNone/>
              <a:defRPr sz="1350"/>
            </a:lvl3pPr>
            <a:lvl4pPr lvl="3" algn="ctr">
              <a:lnSpc>
                <a:spcPct val="90000"/>
              </a:lnSpc>
              <a:spcBef>
                <a:spcPts val="375"/>
              </a:spcBef>
              <a:spcAft>
                <a:spcPts val="0"/>
              </a:spcAft>
              <a:buClr>
                <a:schemeClr val="lt1"/>
              </a:buClr>
              <a:buSzPts val="1200"/>
              <a:buNone/>
              <a:defRPr sz="1200"/>
            </a:lvl4pPr>
            <a:lvl5pPr lvl="4" algn="ctr">
              <a:lnSpc>
                <a:spcPct val="90000"/>
              </a:lnSpc>
              <a:spcBef>
                <a:spcPts val="375"/>
              </a:spcBef>
              <a:spcAft>
                <a:spcPts val="0"/>
              </a:spcAft>
              <a:buClr>
                <a:schemeClr val="lt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25" name="Google Shape;25;p5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5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5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4"/>
        <p:cNvGrpSpPr/>
        <p:nvPr/>
      </p:nvGrpSpPr>
      <p:grpSpPr>
        <a:xfrm>
          <a:off x="0" y="0"/>
          <a:ext cx="0" cy="0"/>
          <a:chOff x="0" y="0"/>
          <a:chExt cx="0" cy="0"/>
        </a:xfrm>
      </p:grpSpPr>
      <p:sp>
        <p:nvSpPr>
          <p:cNvPr id="45" name="Google Shape;45;p56"/>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EE599"/>
              </a:buClr>
              <a:buSzPts val="45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56"/>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47" name="Google Shape;47;p5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5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5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
        <p:cNvGrpSpPr/>
        <p:nvPr/>
      </p:nvGrpSpPr>
      <p:grpSpPr>
        <a:xfrm>
          <a:off x="0" y="0"/>
          <a:ext cx="0" cy="0"/>
          <a:chOff x="0" y="0"/>
          <a:chExt cx="0" cy="0"/>
        </a:xfrm>
      </p:grpSpPr>
      <p:sp>
        <p:nvSpPr>
          <p:cNvPr id="51" name="Google Shape;51;p57"/>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EE599"/>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5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5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5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59"/>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EE599"/>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59"/>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lt1"/>
              </a:buClr>
              <a:buSzPts val="2400"/>
              <a:buChar char="•"/>
              <a:defRPr sz="2400"/>
            </a:lvl1pPr>
            <a:lvl2pPr marL="914400" lvl="1" indent="-361950" algn="l">
              <a:lnSpc>
                <a:spcPct val="90000"/>
              </a:lnSpc>
              <a:spcBef>
                <a:spcPts val="375"/>
              </a:spcBef>
              <a:spcAft>
                <a:spcPts val="0"/>
              </a:spcAft>
              <a:buClr>
                <a:schemeClr val="lt1"/>
              </a:buClr>
              <a:buSzPts val="2100"/>
              <a:buChar char="•"/>
              <a:defRPr sz="2100"/>
            </a:lvl2pPr>
            <a:lvl3pPr marL="1371600" lvl="2" indent="-342900" algn="l">
              <a:lnSpc>
                <a:spcPct val="90000"/>
              </a:lnSpc>
              <a:spcBef>
                <a:spcPts val="375"/>
              </a:spcBef>
              <a:spcAft>
                <a:spcPts val="0"/>
              </a:spcAft>
              <a:buClr>
                <a:schemeClr val="lt1"/>
              </a:buClr>
              <a:buSzPts val="1800"/>
              <a:buChar char="•"/>
              <a:defRPr sz="1800"/>
            </a:lvl3pPr>
            <a:lvl4pPr marL="1828800" lvl="3" indent="-323850" algn="l">
              <a:lnSpc>
                <a:spcPct val="90000"/>
              </a:lnSpc>
              <a:spcBef>
                <a:spcPts val="375"/>
              </a:spcBef>
              <a:spcAft>
                <a:spcPts val="0"/>
              </a:spcAft>
              <a:buClr>
                <a:schemeClr val="lt1"/>
              </a:buClr>
              <a:buSzPts val="1500"/>
              <a:buChar char="•"/>
              <a:defRPr sz="1500"/>
            </a:lvl4pPr>
            <a:lvl5pPr marL="2286000" lvl="4" indent="-323850" algn="l">
              <a:lnSpc>
                <a:spcPct val="90000"/>
              </a:lnSpc>
              <a:spcBef>
                <a:spcPts val="375"/>
              </a:spcBef>
              <a:spcAft>
                <a:spcPts val="0"/>
              </a:spcAft>
              <a:buClr>
                <a:schemeClr val="lt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62" name="Google Shape;62;p59"/>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lt1"/>
              </a:buClr>
              <a:buSzPts val="1200"/>
              <a:buNone/>
              <a:defRPr sz="1200"/>
            </a:lvl1pPr>
            <a:lvl2pPr marL="914400" lvl="1" indent="-228600" algn="l">
              <a:lnSpc>
                <a:spcPct val="90000"/>
              </a:lnSpc>
              <a:spcBef>
                <a:spcPts val="375"/>
              </a:spcBef>
              <a:spcAft>
                <a:spcPts val="0"/>
              </a:spcAft>
              <a:buClr>
                <a:schemeClr val="lt1"/>
              </a:buClr>
              <a:buSzPts val="1050"/>
              <a:buNone/>
              <a:defRPr sz="1050"/>
            </a:lvl2pPr>
            <a:lvl3pPr marL="1371600" lvl="2" indent="-228600" algn="l">
              <a:lnSpc>
                <a:spcPct val="90000"/>
              </a:lnSpc>
              <a:spcBef>
                <a:spcPts val="375"/>
              </a:spcBef>
              <a:spcAft>
                <a:spcPts val="0"/>
              </a:spcAft>
              <a:buClr>
                <a:schemeClr val="lt1"/>
              </a:buClr>
              <a:buSzPts val="900"/>
              <a:buNone/>
              <a:defRPr sz="900"/>
            </a:lvl3pPr>
            <a:lvl4pPr marL="1828800" lvl="3" indent="-228600" algn="l">
              <a:lnSpc>
                <a:spcPct val="90000"/>
              </a:lnSpc>
              <a:spcBef>
                <a:spcPts val="375"/>
              </a:spcBef>
              <a:spcAft>
                <a:spcPts val="0"/>
              </a:spcAft>
              <a:buClr>
                <a:schemeClr val="lt1"/>
              </a:buClr>
              <a:buSzPts val="750"/>
              <a:buNone/>
              <a:defRPr sz="750"/>
            </a:lvl4pPr>
            <a:lvl5pPr marL="2286000" lvl="4" indent="-228600" algn="l">
              <a:lnSpc>
                <a:spcPct val="90000"/>
              </a:lnSpc>
              <a:spcBef>
                <a:spcPts val="375"/>
              </a:spcBef>
              <a:spcAft>
                <a:spcPts val="0"/>
              </a:spcAft>
              <a:buClr>
                <a:schemeClr val="lt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3" name="Google Shape;63;p5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5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5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60"/>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EE599"/>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60"/>
          <p:cNvSpPr>
            <a:spLocks noGrp="1"/>
          </p:cNvSpPr>
          <p:nvPr>
            <p:ph type="pic" idx="2"/>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R="0" lvl="1" algn="l" rtl="0">
              <a:lnSpc>
                <a:spcPct val="90000"/>
              </a:lnSpc>
              <a:spcBef>
                <a:spcPts val="375"/>
              </a:spcBef>
              <a:spcAft>
                <a:spcPts val="0"/>
              </a:spcAft>
              <a:buClr>
                <a:schemeClr val="lt1"/>
              </a:buClr>
              <a:buSzPts val="2100"/>
              <a:buFont typeface="Arial"/>
              <a:buNone/>
              <a:defRPr sz="2100" b="0" i="0" u="none" strike="noStrike" cap="none">
                <a:solidFill>
                  <a:schemeClr val="lt1"/>
                </a:solidFill>
                <a:latin typeface="Calibri"/>
                <a:ea typeface="Calibri"/>
                <a:cs typeface="Calibri"/>
                <a:sym typeface="Calibri"/>
              </a:defRPr>
            </a:lvl2pPr>
            <a:lvl3pPr marR="0" lvl="2" algn="l" rtl="0">
              <a:lnSpc>
                <a:spcPct val="90000"/>
              </a:lnSpc>
              <a:spcBef>
                <a:spcPts val="375"/>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3pPr>
            <a:lvl4pPr marR="0" lvl="3"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Calibri"/>
                <a:ea typeface="Calibri"/>
                <a:cs typeface="Calibri"/>
                <a:sym typeface="Calibri"/>
              </a:defRPr>
            </a:lvl4pPr>
            <a:lvl5pPr marR="0" lvl="4"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69" name="Google Shape;69;p60"/>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lt1"/>
              </a:buClr>
              <a:buSzPts val="1200"/>
              <a:buNone/>
              <a:defRPr sz="1200"/>
            </a:lvl1pPr>
            <a:lvl2pPr marL="914400" lvl="1" indent="-228600" algn="l">
              <a:lnSpc>
                <a:spcPct val="90000"/>
              </a:lnSpc>
              <a:spcBef>
                <a:spcPts val="375"/>
              </a:spcBef>
              <a:spcAft>
                <a:spcPts val="0"/>
              </a:spcAft>
              <a:buClr>
                <a:schemeClr val="lt1"/>
              </a:buClr>
              <a:buSzPts val="1050"/>
              <a:buNone/>
              <a:defRPr sz="1050"/>
            </a:lvl2pPr>
            <a:lvl3pPr marL="1371600" lvl="2" indent="-228600" algn="l">
              <a:lnSpc>
                <a:spcPct val="90000"/>
              </a:lnSpc>
              <a:spcBef>
                <a:spcPts val="375"/>
              </a:spcBef>
              <a:spcAft>
                <a:spcPts val="0"/>
              </a:spcAft>
              <a:buClr>
                <a:schemeClr val="lt1"/>
              </a:buClr>
              <a:buSzPts val="900"/>
              <a:buNone/>
              <a:defRPr sz="900"/>
            </a:lvl3pPr>
            <a:lvl4pPr marL="1828800" lvl="3" indent="-228600" algn="l">
              <a:lnSpc>
                <a:spcPct val="90000"/>
              </a:lnSpc>
              <a:spcBef>
                <a:spcPts val="375"/>
              </a:spcBef>
              <a:spcAft>
                <a:spcPts val="0"/>
              </a:spcAft>
              <a:buClr>
                <a:schemeClr val="lt1"/>
              </a:buClr>
              <a:buSzPts val="750"/>
              <a:buNone/>
              <a:defRPr sz="750"/>
            </a:lvl4pPr>
            <a:lvl5pPr marL="2286000" lvl="4" indent="-228600" algn="l">
              <a:lnSpc>
                <a:spcPct val="90000"/>
              </a:lnSpc>
              <a:spcBef>
                <a:spcPts val="375"/>
              </a:spcBef>
              <a:spcAft>
                <a:spcPts val="0"/>
              </a:spcAft>
              <a:buClr>
                <a:schemeClr val="lt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70" name="Google Shape;70;p6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6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6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
        <p:cNvGrpSpPr/>
        <p:nvPr/>
      </p:nvGrpSpPr>
      <p:grpSpPr>
        <a:xfrm>
          <a:off x="0" y="0"/>
          <a:ext cx="0" cy="0"/>
          <a:chOff x="0" y="0"/>
          <a:chExt cx="0" cy="0"/>
        </a:xfrm>
      </p:grpSpPr>
      <p:sp>
        <p:nvSpPr>
          <p:cNvPr id="74" name="Google Shape;74;p61"/>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EE599"/>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61"/>
          <p:cNvSpPr txBox="1">
            <a:spLocks noGrp="1"/>
          </p:cNvSpPr>
          <p:nvPr>
            <p:ph type="body" idx="1"/>
          </p:nvPr>
        </p:nvSpPr>
        <p:spPr>
          <a:xfrm rot="5400000">
            <a:off x="2940248" y="-942379"/>
            <a:ext cx="3263504"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lt1"/>
              </a:buClr>
              <a:buSzPts val="1800"/>
              <a:buChar char="•"/>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6" name="Google Shape;76;p6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6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6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Google Shape;80;p62"/>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EE599"/>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62"/>
          <p:cNvSpPr txBox="1">
            <a:spLocks noGrp="1"/>
          </p:cNvSpPr>
          <p:nvPr>
            <p:ph type="body" idx="1"/>
          </p:nvPr>
        </p:nvSpPr>
        <p:spPr>
          <a:xfrm rot="5400000">
            <a:off x="1349573" y="-447079"/>
            <a:ext cx="4358879"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lt1"/>
              </a:buClr>
              <a:buSzPts val="1800"/>
              <a:buChar char="•"/>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2" name="Google Shape;82;p6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6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6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p>
            <a:endParaRPr lang="en-US"/>
          </a:p>
        </p:txBody>
      </p:sp>
      <p:sp>
        <p:nvSpPr>
          <p:cNvPr id="3" name="Footer Placeholder 2"/>
          <p:cNvSpPr>
            <a:spLocks noGrp="1"/>
          </p:cNvSpPr>
          <p:nvPr>
            <p:ph type="ftr" idx="1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227038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0245D"/>
        </a:solidFill>
        <a:effectLst/>
      </p:bgPr>
    </p:bg>
    <p:spTree>
      <p:nvGrpSpPr>
        <p:cNvPr id="1" name="Shape 9"/>
        <p:cNvGrpSpPr/>
        <p:nvPr/>
      </p:nvGrpSpPr>
      <p:grpSpPr>
        <a:xfrm>
          <a:off x="0" y="0"/>
          <a:ext cx="0" cy="0"/>
          <a:chOff x="0" y="0"/>
          <a:chExt cx="0" cy="0"/>
        </a:xfrm>
      </p:grpSpPr>
      <p:sp>
        <p:nvSpPr>
          <p:cNvPr id="10" name="Google Shape;10;p51"/>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FEE599"/>
              </a:buClr>
              <a:buSzPts val="3300"/>
              <a:buFont typeface="Calibri"/>
              <a:buNone/>
              <a:defRPr sz="3300" b="0" i="0" u="none" strike="noStrike" cap="none">
                <a:solidFill>
                  <a:srgbClr val="FEE599"/>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51"/>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lt1"/>
              </a:buClr>
              <a:buSzPts val="2100"/>
              <a:buFont typeface="Arial"/>
              <a:buChar char="•"/>
              <a:defRPr sz="2100" b="0" i="0" u="none" strike="noStrike" cap="none">
                <a:solidFill>
                  <a:schemeClr val="lt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lt1"/>
              </a:buClr>
              <a:buSzPts val="1500"/>
              <a:buFont typeface="Arial"/>
              <a:buChar char="•"/>
              <a:defRPr sz="1500" b="0" i="0" u="none" strike="noStrike" cap="none">
                <a:solidFill>
                  <a:schemeClr val="lt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5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75707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75707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75707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5" name="Google Shape;15;p51"/>
          <p:cNvPicPr preferRelativeResize="0"/>
          <p:nvPr/>
        </p:nvPicPr>
        <p:blipFill rotWithShape="1">
          <a:blip r:embed="rId11">
            <a:alphaModFix/>
          </a:blip>
          <a:srcRect/>
          <a:stretch/>
        </p:blipFill>
        <p:spPr>
          <a:xfrm>
            <a:off x="138292" y="4379953"/>
            <a:ext cx="980715" cy="64008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6" r:id="rId5"/>
    <p:sldLayoutId id="2147483657" r:id="rId6"/>
    <p:sldLayoutId id="2147483658" r:id="rId7"/>
    <p:sldLayoutId id="2147483659" r:id="rId8"/>
    <p:sldLayoutId id="2147483660" r:id="rId9"/>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jpg"/></Relationships>
</file>

<file path=ppt/slides/_rels/slide22.xml.rels><?xml version="1.0" encoding="UTF-8" standalone="yes"?>
<Relationships xmlns="http://schemas.openxmlformats.org/package/2006/relationships"><Relationship Id="rId3" Type="http://schemas.openxmlformats.org/officeDocument/2006/relationships/hyperlink" Target="https://asprtracie.hhs.gov/technical-resources/115/covid-19-behavioral-health-resources/99"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hyperlink" Target="https://www.cstsonline.org/resources/resource-master-list/coronavirus-and-emerging-infectious-disease-outbreaks-response" TargetMode="External"/></Relationships>
</file>

<file path=ppt/slides/_rels/slide23.xml.rels><?xml version="1.0" encoding="UTF-8" standalone="yes"?>
<Relationships xmlns="http://schemas.openxmlformats.org/package/2006/relationships"><Relationship Id="rId2" Type="http://schemas.openxmlformats.org/officeDocument/2006/relationships/hyperlink" Target="mailto:James.west@usuhs.edu"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www.usuhs.edu/"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xml"/><Relationship Id="rId1" Type="http://schemas.openxmlformats.org/officeDocument/2006/relationships/tags" Target="../tags/tag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
          <p:cNvSpPr txBox="1">
            <a:spLocks noGrp="1"/>
          </p:cNvSpPr>
          <p:nvPr>
            <p:ph type="title"/>
          </p:nvPr>
        </p:nvSpPr>
        <p:spPr>
          <a:xfrm>
            <a:off x="744854" y="516089"/>
            <a:ext cx="7654292" cy="1140888"/>
          </a:xfrm>
          <a:prstGeom prst="rect">
            <a:avLst/>
          </a:prstGeom>
          <a:noFill/>
          <a:ln>
            <a:noFill/>
          </a:ln>
        </p:spPr>
        <p:txBody>
          <a:bodyPr spcFirstLastPara="1" wrap="square" lIns="91425" tIns="45700" rIns="91425" bIns="45700" anchor="ctr" anchorCtr="0">
            <a:noAutofit/>
          </a:bodyPr>
          <a:lstStyle/>
          <a:p>
            <a:pPr lvl="0" algn="ctr">
              <a:buSzPts val="3300"/>
            </a:pPr>
            <a:r>
              <a:rPr lang="en-US" b="1" dirty="0"/>
              <a:t>Sustaining the Healthcare Workforce in the COVID Era</a:t>
            </a:r>
            <a:endParaRPr b="1" dirty="0">
              <a:solidFill>
                <a:srgbClr val="FEE599"/>
              </a:solidFill>
            </a:endParaRPr>
          </a:p>
        </p:txBody>
      </p:sp>
      <p:sp>
        <p:nvSpPr>
          <p:cNvPr id="91" name="Google Shape;91;p1"/>
          <p:cNvSpPr txBox="1"/>
          <p:nvPr/>
        </p:nvSpPr>
        <p:spPr>
          <a:xfrm>
            <a:off x="1434760" y="2534678"/>
            <a:ext cx="6274480" cy="140290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360"/>
              </a:spcBef>
              <a:spcAft>
                <a:spcPts val="0"/>
              </a:spcAft>
              <a:buClr>
                <a:srgbClr val="000000"/>
              </a:buClr>
              <a:buSzPts val="1800"/>
              <a:buFont typeface="Arial"/>
              <a:buNone/>
            </a:pPr>
            <a:r>
              <a:rPr lang="en-US" sz="1800" b="0" i="0" u="none" strike="noStrike" cap="none" dirty="0">
                <a:solidFill>
                  <a:schemeClr val="lt1"/>
                </a:solidFill>
                <a:latin typeface="Arial"/>
                <a:ea typeface="Arial"/>
                <a:cs typeface="Arial"/>
                <a:sym typeface="Arial"/>
              </a:rPr>
              <a:t>James C. West, M.D.</a:t>
            </a:r>
            <a:endParaRPr sz="1800" b="0" i="0" u="none" strike="noStrike" cap="none" dirty="0">
              <a:solidFill>
                <a:schemeClr val="lt1"/>
              </a:solidFill>
              <a:latin typeface="Arial"/>
              <a:ea typeface="Arial"/>
              <a:cs typeface="Arial"/>
              <a:sym typeface="Arial"/>
            </a:endParaRPr>
          </a:p>
          <a:p>
            <a:pPr marL="0" marR="0" lvl="0" indent="0" algn="ctr" rtl="0">
              <a:lnSpc>
                <a:spcPct val="100000"/>
              </a:lnSpc>
              <a:spcBef>
                <a:spcPts val="150"/>
              </a:spcBef>
              <a:spcAft>
                <a:spcPts val="0"/>
              </a:spcAft>
              <a:buClr>
                <a:srgbClr val="000000"/>
              </a:buClr>
              <a:buSzPts val="750"/>
              <a:buFont typeface="Arial"/>
              <a:buNone/>
            </a:pPr>
            <a:endParaRPr sz="750" b="0" i="0" u="none" strike="noStrike" cap="none" dirty="0">
              <a:solidFill>
                <a:schemeClr val="lt1"/>
              </a:solidFill>
              <a:latin typeface="Arial"/>
              <a:ea typeface="Arial"/>
              <a:cs typeface="Arial"/>
              <a:sym typeface="Arial"/>
            </a:endParaRPr>
          </a:p>
          <a:p>
            <a:pPr marL="0" marR="0" lvl="0" indent="0" algn="ctr" rtl="0">
              <a:lnSpc>
                <a:spcPct val="100000"/>
              </a:lnSpc>
              <a:spcBef>
                <a:spcPts val="240"/>
              </a:spcBef>
              <a:spcAft>
                <a:spcPts val="0"/>
              </a:spcAft>
              <a:buClr>
                <a:srgbClr val="000000"/>
              </a:buClr>
              <a:buSzPts val="1200"/>
              <a:buFont typeface="Arial"/>
              <a:buNone/>
            </a:pPr>
            <a:r>
              <a:rPr lang="en-US" sz="1200" b="0" i="1" u="none" strike="noStrike" cap="none" baseline="30000" dirty="0">
                <a:solidFill>
                  <a:schemeClr val="lt1"/>
                </a:solidFill>
                <a:latin typeface="Arial"/>
                <a:ea typeface="Arial"/>
                <a:cs typeface="Arial"/>
                <a:sym typeface="Arial"/>
              </a:rPr>
              <a:t> </a:t>
            </a:r>
            <a:r>
              <a:rPr lang="en-US" sz="1200" b="0" i="1" u="none" strike="noStrike" cap="none" dirty="0">
                <a:solidFill>
                  <a:schemeClr val="lt1"/>
                </a:solidFill>
                <a:latin typeface="Arial"/>
                <a:ea typeface="Arial"/>
                <a:cs typeface="Arial"/>
                <a:sym typeface="Arial"/>
              </a:rPr>
              <a:t>Center for the Study of Traumatic Stress </a:t>
            </a:r>
          </a:p>
          <a:p>
            <a:pPr marL="0" marR="0" lvl="0" indent="0" algn="ctr" rtl="0">
              <a:lnSpc>
                <a:spcPct val="100000"/>
              </a:lnSpc>
              <a:spcBef>
                <a:spcPts val="240"/>
              </a:spcBef>
              <a:spcAft>
                <a:spcPts val="0"/>
              </a:spcAft>
              <a:buClr>
                <a:srgbClr val="000000"/>
              </a:buClr>
              <a:buSzPts val="1200"/>
              <a:buFont typeface="Arial"/>
              <a:buNone/>
            </a:pPr>
            <a:r>
              <a:rPr lang="en-US" sz="1200" b="0" i="1" u="none" strike="noStrike" cap="none" dirty="0">
                <a:solidFill>
                  <a:schemeClr val="lt1"/>
                </a:solidFill>
                <a:latin typeface="Arial"/>
                <a:ea typeface="Arial"/>
                <a:cs typeface="Arial"/>
                <a:sym typeface="Arial"/>
              </a:rPr>
              <a:t>Department of Psychiatry</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240"/>
              </a:spcBef>
              <a:spcAft>
                <a:spcPts val="0"/>
              </a:spcAft>
              <a:buClr>
                <a:srgbClr val="000000"/>
              </a:buClr>
              <a:buSzPts val="1200"/>
              <a:buFont typeface="Arial"/>
              <a:buNone/>
            </a:pPr>
            <a:r>
              <a:rPr lang="en-US" sz="1200" b="0" i="1" u="none" strike="noStrike" cap="none" dirty="0">
                <a:solidFill>
                  <a:schemeClr val="lt1"/>
                </a:solidFill>
                <a:latin typeface="Arial"/>
                <a:ea typeface="Arial"/>
                <a:cs typeface="Arial"/>
                <a:sym typeface="Arial"/>
              </a:rPr>
              <a:t>School of Medicine, Uniformed Services University</a:t>
            </a:r>
          </a:p>
          <a:p>
            <a:pPr marL="0" marR="0" lvl="0" indent="0" algn="ctr" rtl="0">
              <a:lnSpc>
                <a:spcPct val="100000"/>
              </a:lnSpc>
              <a:spcBef>
                <a:spcPts val="240"/>
              </a:spcBef>
              <a:spcAft>
                <a:spcPts val="0"/>
              </a:spcAft>
              <a:buClr>
                <a:srgbClr val="000000"/>
              </a:buClr>
              <a:buSzPts val="1200"/>
              <a:buFont typeface="Arial"/>
              <a:buNone/>
            </a:pPr>
            <a:r>
              <a:rPr lang="en-US" sz="1200" i="1" dirty="0">
                <a:solidFill>
                  <a:schemeClr val="lt1"/>
                </a:solidFill>
              </a:rPr>
              <a:t>American Psychiatric Association Committee on the Psychiatric Dimensions of Disaster</a:t>
            </a:r>
            <a:endParaRPr sz="1400" b="0" i="0" u="none" strike="noStrike" cap="none" dirty="0">
              <a:solidFill>
                <a:srgbClr val="000000"/>
              </a:solidFill>
              <a:latin typeface="Arial"/>
              <a:ea typeface="Arial"/>
              <a:cs typeface="Arial"/>
              <a:sym typeface="Arial"/>
            </a:endParaRPr>
          </a:p>
        </p:txBody>
      </p:sp>
      <p:sp>
        <p:nvSpPr>
          <p:cNvPr id="92" name="Google Shape;92;p1"/>
          <p:cNvSpPr txBox="1"/>
          <p:nvPr/>
        </p:nvSpPr>
        <p:spPr>
          <a:xfrm>
            <a:off x="2096358" y="1655976"/>
            <a:ext cx="4951284" cy="791078"/>
          </a:xfrm>
          <a:prstGeom prst="rect">
            <a:avLst/>
          </a:prstGeom>
          <a:noFill/>
          <a:ln>
            <a:noFill/>
          </a:ln>
        </p:spPr>
        <p:txBody>
          <a:bodyPr spcFirstLastPara="1" wrap="square" lIns="68575" tIns="34275" rIns="68575" bIns="34275" anchor="ctr" anchorCtr="0">
            <a:noAutofit/>
          </a:bodyPr>
          <a:lstStyle/>
          <a:p>
            <a:pPr lvl="0" algn="ctr">
              <a:lnSpc>
                <a:spcPct val="90000"/>
              </a:lnSpc>
              <a:buClr>
                <a:srgbClr val="FEE599"/>
              </a:buClr>
              <a:buSzPts val="1800"/>
            </a:pPr>
            <a:r>
              <a:rPr lang="en-US" sz="1800" i="1" dirty="0">
                <a:solidFill>
                  <a:srgbClr val="FEE599"/>
                </a:solidFill>
                <a:latin typeface="Calibri"/>
                <a:ea typeface="Calibri"/>
                <a:cs typeface="Calibri"/>
                <a:sym typeface="Calibri"/>
              </a:rPr>
              <a:t>What Can We Learn from Combat and Operational Stress Control?</a:t>
            </a:r>
            <a:endParaRPr sz="1800" b="0" i="1" u="none" strike="noStrike" cap="none" dirty="0">
              <a:solidFill>
                <a:srgbClr val="FEE599"/>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4"/>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FEE599"/>
              </a:buClr>
              <a:buSzPts val="3300"/>
              <a:buFont typeface="Calibri"/>
              <a:buNone/>
            </a:pPr>
            <a:r>
              <a:rPr lang="en-US" dirty="0"/>
              <a:t>Military Combat and Operational Stress Control</a:t>
            </a:r>
            <a:endParaRPr dirty="0"/>
          </a:p>
        </p:txBody>
      </p:sp>
      <p:sp>
        <p:nvSpPr>
          <p:cNvPr id="127" name="Google Shape;127;p4"/>
          <p:cNvSpPr txBox="1">
            <a:spLocks noGrp="1"/>
          </p:cNvSpPr>
          <p:nvPr>
            <p:ph type="body" idx="1"/>
          </p:nvPr>
        </p:nvSpPr>
        <p:spPr>
          <a:xfrm>
            <a:off x="628650" y="1369219"/>
            <a:ext cx="4648523" cy="3263504"/>
          </a:xfrm>
          <a:prstGeom prst="rect">
            <a:avLst/>
          </a:prstGeom>
          <a:noFill/>
          <a:ln>
            <a:noFill/>
          </a:ln>
        </p:spPr>
        <p:txBody>
          <a:bodyPr spcFirstLastPara="1" wrap="square" lIns="91425" tIns="45700" rIns="91425" bIns="45700" anchor="t" anchorCtr="0">
            <a:normAutofit/>
          </a:bodyPr>
          <a:lstStyle/>
          <a:p>
            <a:pPr marL="171450" lvl="0" indent="-171450" algn="l" rtl="0">
              <a:lnSpc>
                <a:spcPct val="90000"/>
              </a:lnSpc>
              <a:spcBef>
                <a:spcPts val="750"/>
              </a:spcBef>
              <a:spcAft>
                <a:spcPts val="0"/>
              </a:spcAft>
              <a:buClr>
                <a:schemeClr val="lt1"/>
              </a:buClr>
              <a:buSzPts val="2100"/>
              <a:buChar char="•"/>
            </a:pPr>
            <a:r>
              <a:rPr lang="en-US" dirty="0"/>
              <a:t>WWI – PIES</a:t>
            </a:r>
          </a:p>
          <a:p>
            <a:pPr marL="171450" lvl="0" indent="-171450" algn="l" rtl="0">
              <a:lnSpc>
                <a:spcPct val="90000"/>
              </a:lnSpc>
              <a:spcBef>
                <a:spcPts val="750"/>
              </a:spcBef>
              <a:spcAft>
                <a:spcPts val="0"/>
              </a:spcAft>
              <a:buClr>
                <a:schemeClr val="lt1"/>
              </a:buClr>
              <a:buSzPts val="2100"/>
              <a:buChar char="•"/>
            </a:pPr>
            <a:endParaRPr dirty="0"/>
          </a:p>
          <a:p>
            <a:pPr marL="171450" lvl="0" indent="-171450" algn="l" rtl="0">
              <a:lnSpc>
                <a:spcPct val="90000"/>
              </a:lnSpc>
              <a:spcBef>
                <a:spcPts val="750"/>
              </a:spcBef>
              <a:spcAft>
                <a:spcPts val="0"/>
              </a:spcAft>
              <a:buSzPts val="2100"/>
              <a:buChar char="•"/>
            </a:pPr>
            <a:r>
              <a:rPr lang="en-US" dirty="0"/>
              <a:t>Forward deployed psychiatrists</a:t>
            </a:r>
            <a:endParaRPr dirty="0"/>
          </a:p>
          <a:p>
            <a:pPr marL="171450" lvl="0" indent="-171450" algn="l" rtl="0">
              <a:lnSpc>
                <a:spcPct val="90000"/>
              </a:lnSpc>
              <a:spcBef>
                <a:spcPts val="750"/>
              </a:spcBef>
              <a:spcAft>
                <a:spcPts val="0"/>
              </a:spcAft>
              <a:buClr>
                <a:schemeClr val="lt1"/>
              </a:buClr>
              <a:buSzPts val="2100"/>
              <a:buChar char="•"/>
            </a:pPr>
            <a:endParaRPr lang="en-US" dirty="0"/>
          </a:p>
          <a:p>
            <a:pPr marL="171450" lvl="0" indent="-171450" algn="l" rtl="0">
              <a:lnSpc>
                <a:spcPct val="90000"/>
              </a:lnSpc>
              <a:spcBef>
                <a:spcPts val="750"/>
              </a:spcBef>
              <a:spcAft>
                <a:spcPts val="0"/>
              </a:spcAft>
              <a:buClr>
                <a:schemeClr val="lt1"/>
              </a:buClr>
              <a:buSzPts val="2100"/>
              <a:buChar char="•"/>
            </a:pPr>
            <a:r>
              <a:rPr lang="en-US" dirty="0"/>
              <a:t>OIF/OEF</a:t>
            </a:r>
          </a:p>
          <a:p>
            <a:pPr marL="457200" lvl="1" indent="0">
              <a:spcBef>
                <a:spcPts val="750"/>
              </a:spcBef>
              <a:buSzPts val="2100"/>
              <a:buNone/>
            </a:pPr>
            <a:r>
              <a:rPr lang="en-US" dirty="0"/>
              <a:t>embedded psychiatrists</a:t>
            </a:r>
          </a:p>
          <a:p>
            <a:pPr marL="457200" lvl="1" indent="0">
              <a:spcBef>
                <a:spcPts val="750"/>
              </a:spcBef>
              <a:buSzPts val="2100"/>
              <a:buNone/>
            </a:pPr>
            <a:r>
              <a:rPr lang="en-US" dirty="0"/>
              <a:t>deployment-cycle preparation</a:t>
            </a:r>
            <a:endParaRPr dirty="0"/>
          </a:p>
          <a:p>
            <a:pPr marL="171450" lvl="0" indent="-38100" algn="l" rtl="0">
              <a:lnSpc>
                <a:spcPct val="90000"/>
              </a:lnSpc>
              <a:spcBef>
                <a:spcPts val="750"/>
              </a:spcBef>
              <a:spcAft>
                <a:spcPts val="0"/>
              </a:spcAft>
              <a:buClr>
                <a:schemeClr val="lt1"/>
              </a:buClr>
              <a:buSzPts val="2100"/>
              <a:buNone/>
            </a:pPr>
            <a:endParaRPr dirty="0"/>
          </a:p>
        </p:txBody>
      </p:sp>
      <p:grpSp>
        <p:nvGrpSpPr>
          <p:cNvPr id="8" name="Group 7"/>
          <p:cNvGrpSpPr/>
          <p:nvPr/>
        </p:nvGrpSpPr>
        <p:grpSpPr>
          <a:xfrm>
            <a:off x="5876925" y="1246109"/>
            <a:ext cx="2638425" cy="2011990"/>
            <a:chOff x="5717988" y="1369219"/>
            <a:chExt cx="2638425" cy="2011990"/>
          </a:xfrm>
        </p:grpSpPr>
        <p:pic>
          <p:nvPicPr>
            <p:cNvPr id="2" name="Picture 1"/>
            <p:cNvPicPr>
              <a:picLocks noChangeAspect="1"/>
            </p:cNvPicPr>
            <p:nvPr/>
          </p:nvPicPr>
          <p:blipFill>
            <a:blip r:embed="rId3"/>
            <a:stretch>
              <a:fillRect/>
            </a:stretch>
          </p:blipFill>
          <p:spPr>
            <a:xfrm>
              <a:off x="5717988" y="1369219"/>
              <a:ext cx="2638425" cy="1733550"/>
            </a:xfrm>
            <a:prstGeom prst="rect">
              <a:avLst/>
            </a:prstGeom>
          </p:spPr>
        </p:pic>
        <p:sp>
          <p:nvSpPr>
            <p:cNvPr id="5" name="TextBox 4"/>
            <p:cNvSpPr txBox="1"/>
            <p:nvPr/>
          </p:nvSpPr>
          <p:spPr>
            <a:xfrm>
              <a:off x="6876521" y="3134988"/>
              <a:ext cx="1479892" cy="246221"/>
            </a:xfrm>
            <a:prstGeom prst="rect">
              <a:avLst/>
            </a:prstGeom>
            <a:noFill/>
          </p:spPr>
          <p:txBody>
            <a:bodyPr wrap="none" rtlCol="0">
              <a:spAutoFit/>
            </a:bodyPr>
            <a:lstStyle/>
            <a:p>
              <a:r>
                <a:rPr lang="en-US" sz="1000" dirty="0">
                  <a:solidFill>
                    <a:schemeClr val="bg1">
                      <a:lumMod val="50000"/>
                    </a:schemeClr>
                  </a:solidFill>
                </a:rPr>
                <a:t>Militaryhistorynow.com</a:t>
              </a:r>
            </a:p>
          </p:txBody>
        </p:sp>
      </p:grpSp>
      <p:grpSp>
        <p:nvGrpSpPr>
          <p:cNvPr id="7" name="Group 6"/>
          <p:cNvGrpSpPr/>
          <p:nvPr/>
        </p:nvGrpSpPr>
        <p:grpSpPr>
          <a:xfrm>
            <a:off x="5725770" y="1605499"/>
            <a:ext cx="2619375" cy="2011180"/>
            <a:chOff x="3040048" y="2744653"/>
            <a:chExt cx="2619375" cy="2011180"/>
          </a:xfrm>
        </p:grpSpPr>
        <p:pic>
          <p:nvPicPr>
            <p:cNvPr id="3" name="Picture 2"/>
            <p:cNvPicPr>
              <a:picLocks noChangeAspect="1"/>
            </p:cNvPicPr>
            <p:nvPr/>
          </p:nvPicPr>
          <p:blipFill>
            <a:blip r:embed="rId4"/>
            <a:stretch>
              <a:fillRect/>
            </a:stretch>
          </p:blipFill>
          <p:spPr>
            <a:xfrm>
              <a:off x="3040048" y="2744653"/>
              <a:ext cx="2619375" cy="1743075"/>
            </a:xfrm>
            <a:prstGeom prst="rect">
              <a:avLst/>
            </a:prstGeom>
          </p:spPr>
        </p:pic>
        <p:sp>
          <p:nvSpPr>
            <p:cNvPr id="11" name="TextBox 10"/>
            <p:cNvSpPr txBox="1"/>
            <p:nvPr/>
          </p:nvSpPr>
          <p:spPr>
            <a:xfrm>
              <a:off x="4580281" y="4509612"/>
              <a:ext cx="1079142" cy="246221"/>
            </a:xfrm>
            <a:prstGeom prst="rect">
              <a:avLst/>
            </a:prstGeom>
            <a:noFill/>
          </p:spPr>
          <p:txBody>
            <a:bodyPr wrap="none" rtlCol="0">
              <a:spAutoFit/>
            </a:bodyPr>
            <a:lstStyle/>
            <a:p>
              <a:r>
                <a:rPr lang="en-US" sz="1000" dirty="0">
                  <a:solidFill>
                    <a:schemeClr val="bg1">
                      <a:lumMod val="50000"/>
                    </a:schemeClr>
                  </a:solidFill>
                </a:rPr>
                <a:t>Bloomberg.com</a:t>
              </a:r>
            </a:p>
          </p:txBody>
        </p:sp>
      </p:grpSp>
      <p:grpSp>
        <p:nvGrpSpPr>
          <p:cNvPr id="13" name="Group 12"/>
          <p:cNvGrpSpPr/>
          <p:nvPr/>
        </p:nvGrpSpPr>
        <p:grpSpPr>
          <a:xfrm>
            <a:off x="5892826" y="2174499"/>
            <a:ext cx="2900916" cy="2285286"/>
            <a:chOff x="4220555" y="1262648"/>
            <a:chExt cx="2900916" cy="2285286"/>
          </a:xfrm>
        </p:grpSpPr>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0555" y="1262648"/>
              <a:ext cx="2739325" cy="2054494"/>
            </a:xfrm>
            <a:prstGeom prst="rect">
              <a:avLst/>
            </a:prstGeom>
          </p:spPr>
        </p:pic>
        <p:sp>
          <p:nvSpPr>
            <p:cNvPr id="15" name="Google Shape;230;p13"/>
            <p:cNvSpPr txBox="1"/>
            <p:nvPr/>
          </p:nvSpPr>
          <p:spPr>
            <a:xfrm>
              <a:off x="5703377" y="3317142"/>
              <a:ext cx="1418094" cy="230792"/>
            </a:xfrm>
            <a:prstGeom prst="rect">
              <a:avLst/>
            </a:prstGeom>
            <a:noFill/>
            <a:ln>
              <a:noFill/>
            </a:ln>
          </p:spPr>
          <p:txBody>
            <a:bodyPr spcFirstLastPara="1" wrap="square" lIns="91425" tIns="45700" rIns="91425" bIns="45700" anchor="t" anchorCtr="0">
              <a:spAutoFit/>
            </a:bodyPr>
            <a:lstStyle/>
            <a:p>
              <a:pPr lvl="0">
                <a:buSzPts val="900"/>
              </a:pPr>
              <a:r>
                <a:rPr lang="en-US" sz="900" b="0" i="0" u="none" strike="noStrike" cap="none" dirty="0">
                  <a:solidFill>
                    <a:srgbClr val="A5A5A5"/>
                  </a:solidFill>
                  <a:latin typeface="Calibri"/>
                  <a:ea typeface="Calibri"/>
                  <a:cs typeface="Calibri"/>
                  <a:sym typeface="Calibri"/>
                </a:rPr>
                <a:t>Me – Afghanistan, 2010</a:t>
              </a:r>
              <a:endParaRPr sz="900" b="0" i="0" u="none" strike="noStrike" cap="none" dirty="0">
                <a:solidFill>
                  <a:srgbClr val="A5A5A5"/>
                </a:solidFill>
                <a:latin typeface="Calibri"/>
                <a:ea typeface="Calibri"/>
                <a:cs typeface="Calibri"/>
                <a:sym typeface="Calibri"/>
              </a:endParaRPr>
            </a:p>
          </p:txBody>
        </p:sp>
      </p:grpSp>
    </p:spTree>
    <p:extLst>
      <p:ext uri="{BB962C8B-B14F-4D97-AF65-F5344CB8AC3E}">
        <p14:creationId xmlns:p14="http://schemas.microsoft.com/office/powerpoint/2010/main" val="1555051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3"/>
          <p:cNvSpPr txBox="1"/>
          <p:nvPr/>
        </p:nvSpPr>
        <p:spPr>
          <a:xfrm>
            <a:off x="517550" y="62753"/>
            <a:ext cx="7886700" cy="9942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None/>
            </a:pPr>
            <a:r>
              <a:rPr lang="en-US" sz="3300" b="0" i="0" u="none" strike="noStrike" cap="none">
                <a:solidFill>
                  <a:srgbClr val="FEE599"/>
                </a:solidFill>
                <a:latin typeface="Calibri"/>
                <a:ea typeface="Calibri"/>
                <a:cs typeface="Calibri"/>
                <a:sym typeface="Calibri"/>
              </a:rPr>
              <a:t>Stress Continuum</a:t>
            </a:r>
            <a:endParaRPr sz="1800" b="0" i="0" u="none" strike="noStrike" cap="none">
              <a:solidFill>
                <a:srgbClr val="000000"/>
              </a:solidFill>
              <a:latin typeface="Arial"/>
              <a:ea typeface="Arial"/>
              <a:cs typeface="Arial"/>
              <a:sym typeface="Arial"/>
            </a:endParaRPr>
          </a:p>
        </p:txBody>
      </p:sp>
      <p:pic>
        <p:nvPicPr>
          <p:cNvPr id="241" name="Google Shape;241;p33" descr="Table with four columns titled: ready, reacting, injured, ill. In each column, there is a definition and features of that part of the stress continuum. Ready is defined as adaptive coping, effective functioning, and well-being. Features: in control, calm and steady, getting the job done, playing, sense of humor, sleeping enough, ethical and moral behavior. Reacting is defined as mild and transient distress or loss of function. Features: anxious, irritable, angry, worrying, cutting corners, poor sleep, poor mental focus, social isolating, too loud and hyperreactive. Injured is defined as more severe and persistent distress or loss of function. Types are trauma, fatigue, grief, and moral injury. Features are loss of control, can't sleep, panic or rage, apathy, shame or guilt. Ill is defined as clinical mental disorders, unhealed stress injuries. Types are PTSD, depression, anxiety, substance abuse. Features are symptoms that persist for more than 60 days. Along the bottom of these columns is a bar that reads 'self help' under 'ready', 'leadership/organization support and peer support' under 'reacting' and 'injured' and 'screening/referral' under 'ill.'"/>
          <p:cNvPicPr preferRelativeResize="0"/>
          <p:nvPr/>
        </p:nvPicPr>
        <p:blipFill rotWithShape="1">
          <a:blip r:embed="rId3">
            <a:alphaModFix/>
          </a:blip>
          <a:srcRect/>
          <a:stretch/>
        </p:blipFill>
        <p:spPr>
          <a:xfrm>
            <a:off x="1038361" y="950012"/>
            <a:ext cx="7365890" cy="2828268"/>
          </a:xfrm>
          <a:prstGeom prst="rect">
            <a:avLst/>
          </a:prstGeom>
          <a:noFill/>
          <a:ln>
            <a:noFill/>
          </a:ln>
        </p:spPr>
      </p:pic>
      <p:sp>
        <p:nvSpPr>
          <p:cNvPr id="242" name="Google Shape;242;p33"/>
          <p:cNvSpPr/>
          <p:nvPr/>
        </p:nvSpPr>
        <p:spPr>
          <a:xfrm>
            <a:off x="2265887" y="4614388"/>
            <a:ext cx="619040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rgbClr val="BFBFBF"/>
                </a:solidFill>
                <a:latin typeface="Arial"/>
                <a:ea typeface="Arial"/>
                <a:cs typeface="Arial"/>
                <a:sym typeface="Arial"/>
              </a:rPr>
              <a:t>Adapted from: Nash WP. US Marine Corps and Navy combat and operational stress continuum model: a tool for leaders. In: Ritchie EC, ed. Combat and Operational Behavioral Health. Fort Detrick, MD: Borden Institute; 2011</a:t>
            </a:r>
            <a:endParaRPr/>
          </a:p>
        </p:txBody>
      </p:sp>
      <p:cxnSp>
        <p:nvCxnSpPr>
          <p:cNvPr id="244" name="Google Shape;244;p33"/>
          <p:cNvCxnSpPr/>
          <p:nvPr/>
        </p:nvCxnSpPr>
        <p:spPr>
          <a:xfrm rot="10800000" flipH="1">
            <a:off x="1038361" y="3760128"/>
            <a:ext cx="7365890" cy="9076"/>
          </a:xfrm>
          <a:prstGeom prst="straightConnector1">
            <a:avLst/>
          </a:prstGeom>
          <a:noFill/>
          <a:ln w="9525" cap="flat" cmpd="sng">
            <a:solidFill>
              <a:schemeClr val="dk1"/>
            </a:solidFill>
            <a:prstDash val="solid"/>
            <a:round/>
            <a:headEnd type="none" w="sm" len="sm"/>
            <a:tailEnd type="none" w="sm" len="sm"/>
          </a:ln>
        </p:spPr>
      </p:cxnSp>
      <p:pic>
        <p:nvPicPr>
          <p:cNvPr id="245" name="Google Shape;245;p33"/>
          <p:cNvPicPr preferRelativeResize="0"/>
          <p:nvPr/>
        </p:nvPicPr>
        <p:blipFill rotWithShape="1">
          <a:blip r:embed="rId4">
            <a:alphaModFix/>
          </a:blip>
          <a:srcRect/>
          <a:stretch/>
        </p:blipFill>
        <p:spPr>
          <a:xfrm>
            <a:off x="2265887" y="3534849"/>
            <a:ext cx="1278013" cy="48686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graphicFrame>
        <p:nvGraphicFramePr>
          <p:cNvPr id="7" name="Table 2">
            <a:extLst>
              <a:ext uri="{FF2B5EF4-FFF2-40B4-BE49-F238E27FC236}">
                <a16:creationId xmlns:a16="http://schemas.microsoft.com/office/drawing/2014/main" id="{23851B4E-8E6D-4440-85FC-F082623A1FF9}"/>
              </a:ext>
            </a:extLst>
          </p:cNvPr>
          <p:cNvGraphicFramePr>
            <a:graphicFrameLocks noGrp="1"/>
          </p:cNvGraphicFramePr>
          <p:nvPr>
            <p:extLst>
              <p:ext uri="{D42A27DB-BD31-4B8C-83A1-F6EECF244321}">
                <p14:modId xmlns:p14="http://schemas.microsoft.com/office/powerpoint/2010/main" val="2868085728"/>
              </p:ext>
            </p:extLst>
          </p:nvPr>
        </p:nvGraphicFramePr>
        <p:xfrm>
          <a:off x="263471" y="294981"/>
          <a:ext cx="8759316" cy="4001840"/>
        </p:xfrm>
        <a:graphic>
          <a:graphicData uri="http://schemas.openxmlformats.org/drawingml/2006/table">
            <a:tbl>
              <a:tblPr firstRow="1" bandRow="1">
                <a:tableStyleId>{5C22544A-7EE6-4342-B048-85BDC9FD1C3A}</a:tableStyleId>
              </a:tblPr>
              <a:tblGrid>
                <a:gridCol w="2189829">
                  <a:extLst>
                    <a:ext uri="{9D8B030D-6E8A-4147-A177-3AD203B41FA5}">
                      <a16:colId xmlns:a16="http://schemas.microsoft.com/office/drawing/2014/main" val="823027905"/>
                    </a:ext>
                  </a:extLst>
                </a:gridCol>
                <a:gridCol w="2189829">
                  <a:extLst>
                    <a:ext uri="{9D8B030D-6E8A-4147-A177-3AD203B41FA5}">
                      <a16:colId xmlns:a16="http://schemas.microsoft.com/office/drawing/2014/main" val="4193410981"/>
                    </a:ext>
                  </a:extLst>
                </a:gridCol>
                <a:gridCol w="2189829">
                  <a:extLst>
                    <a:ext uri="{9D8B030D-6E8A-4147-A177-3AD203B41FA5}">
                      <a16:colId xmlns:a16="http://schemas.microsoft.com/office/drawing/2014/main" val="2543921947"/>
                    </a:ext>
                  </a:extLst>
                </a:gridCol>
                <a:gridCol w="2189829">
                  <a:extLst>
                    <a:ext uri="{9D8B030D-6E8A-4147-A177-3AD203B41FA5}">
                      <a16:colId xmlns:a16="http://schemas.microsoft.com/office/drawing/2014/main" val="533709035"/>
                    </a:ext>
                  </a:extLst>
                </a:gridCol>
              </a:tblGrid>
              <a:tr h="466160">
                <a:tc gridSpan="4">
                  <a:txBody>
                    <a:bodyPr/>
                    <a:lstStyle/>
                    <a:p>
                      <a:pPr algn="ctr"/>
                      <a:endParaRPr lang="en-US" sz="2400" dirty="0">
                        <a:solidFill>
                          <a:schemeClr val="tx1"/>
                        </a:solidFill>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dirty="0"/>
                    </a:p>
                  </a:txBody>
                  <a:tcPr/>
                </a:tc>
                <a:tc hMerge="1">
                  <a:txBody>
                    <a:bodyPr/>
                    <a:lstStyle/>
                    <a:p>
                      <a:pPr algn="ctr"/>
                      <a:endParaRPr lang="en-US" sz="1400" dirty="0"/>
                    </a:p>
                  </a:txBody>
                  <a:tcPr/>
                </a:tc>
                <a:tc hMerge="1">
                  <a:txBody>
                    <a:bodyPr/>
                    <a:lstStyle/>
                    <a:p>
                      <a:pPr algn="ctr"/>
                      <a:endParaRPr lang="en-US" sz="1400" dirty="0"/>
                    </a:p>
                  </a:txBody>
                  <a:tcPr/>
                </a:tc>
                <a:extLst>
                  <a:ext uri="{0D108BD9-81ED-4DB2-BD59-A6C34878D82A}">
                    <a16:rowId xmlns:a16="http://schemas.microsoft.com/office/drawing/2014/main" val="984861109"/>
                  </a:ext>
                </a:extLst>
              </a:tr>
              <a:tr h="631727">
                <a:tc>
                  <a:txBody>
                    <a:bodyPr/>
                    <a:lstStyle/>
                    <a:p>
                      <a:pPr algn="ctr"/>
                      <a:r>
                        <a:rPr lang="en-US" sz="2400" b="1" dirty="0">
                          <a:ln w="127">
                            <a:noFill/>
                          </a:ln>
                          <a:solidFill>
                            <a:schemeClr val="bg1"/>
                          </a:solidFill>
                        </a:rPr>
                        <a:t>READY</a:t>
                      </a:r>
                    </a:p>
                    <a:p>
                      <a:pPr algn="ctr"/>
                      <a:r>
                        <a:rPr lang="en-US" sz="1400" dirty="0">
                          <a:solidFill>
                            <a:schemeClr val="bg1"/>
                          </a:solidFill>
                        </a:rPr>
                        <a:t>(Green)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en-US" sz="2400" b="1" dirty="0">
                          <a:ln w="3175">
                            <a:noFill/>
                          </a:ln>
                          <a:solidFill>
                            <a:schemeClr val="tx1"/>
                          </a:solidFill>
                        </a:rPr>
                        <a:t>REACTING</a:t>
                      </a:r>
                    </a:p>
                    <a:p>
                      <a:pPr algn="ctr"/>
                      <a:r>
                        <a:rPr lang="en-US" sz="1400" dirty="0"/>
                        <a:t>(Yellow)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a:ln w="3175">
                            <a:noFill/>
                          </a:ln>
                          <a:solidFill>
                            <a:schemeClr val="tx1"/>
                          </a:solidFill>
                        </a:rPr>
                        <a:t>HURTING</a:t>
                      </a:r>
                    </a:p>
                    <a:p>
                      <a:pPr algn="ctr"/>
                      <a:r>
                        <a:rPr lang="en-US" sz="1400" dirty="0">
                          <a:solidFill>
                            <a:schemeClr val="bg1"/>
                          </a:solidFill>
                        </a:rPr>
                        <a:t>(Orange)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b="1" dirty="0">
                          <a:ln w="127">
                            <a:noFill/>
                          </a:ln>
                          <a:solidFill>
                            <a:schemeClr val="bg1"/>
                          </a:solidFill>
                        </a:rPr>
                        <a:t>ILL</a:t>
                      </a:r>
                    </a:p>
                    <a:p>
                      <a:pPr algn="ctr"/>
                      <a:r>
                        <a:rPr lang="en-US" sz="1400" dirty="0">
                          <a:solidFill>
                            <a:schemeClr val="bg1"/>
                          </a:solidFill>
                        </a:rPr>
                        <a:t>(Red)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681346882"/>
                  </a:ext>
                </a:extLst>
              </a:tr>
              <a:tr h="2383333">
                <a:tc>
                  <a:txBody>
                    <a:bodyPr/>
                    <a:lstStyle/>
                    <a:p>
                      <a:pPr marL="285750" indent="-285750">
                        <a:buFont typeface="Arial" panose="020B0604020202020204" pitchFamily="34" charset="0"/>
                        <a:buChar char="•"/>
                      </a:pPr>
                      <a:r>
                        <a:rPr lang="en-US" sz="1600" dirty="0">
                          <a:solidFill>
                            <a:schemeClr val="tx1"/>
                          </a:solidFill>
                        </a:rPr>
                        <a:t>Minimal stress</a:t>
                      </a:r>
                    </a:p>
                    <a:p>
                      <a:pPr marL="285750" indent="-285750">
                        <a:buFont typeface="Arial" panose="020B0604020202020204" pitchFamily="34" charset="0"/>
                        <a:buChar char="•"/>
                      </a:pPr>
                      <a:r>
                        <a:rPr lang="en-US" sz="1600" dirty="0">
                          <a:solidFill>
                            <a:schemeClr val="tx1"/>
                          </a:solidFill>
                        </a:rPr>
                        <a:t>Adaptive coping</a:t>
                      </a:r>
                    </a:p>
                    <a:p>
                      <a:pPr marL="285750" indent="-285750">
                        <a:buFont typeface="Arial" panose="020B0604020202020204" pitchFamily="34" charset="0"/>
                        <a:buChar char="•"/>
                      </a:pPr>
                      <a:r>
                        <a:rPr lang="en-US" sz="1600" dirty="0">
                          <a:solidFill>
                            <a:schemeClr val="tx1"/>
                          </a:solidFill>
                        </a:rPr>
                        <a:t>Optimal function</a:t>
                      </a:r>
                    </a:p>
                    <a:p>
                      <a:pPr marL="285750" indent="-285750">
                        <a:buFont typeface="Arial" panose="020B0604020202020204" pitchFamily="34" charset="0"/>
                        <a:buChar char="•"/>
                      </a:pPr>
                      <a:r>
                        <a:rPr lang="en-US" sz="1600" dirty="0">
                          <a:solidFill>
                            <a:schemeClr val="tx1"/>
                          </a:solidFill>
                        </a:rPr>
                        <a:t>Personal well-being</a:t>
                      </a:r>
                    </a:p>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CD195"/>
                    </a:solidFill>
                  </a:tcPr>
                </a:tc>
                <a:tc>
                  <a:txBody>
                    <a:bodyPr/>
                    <a:lstStyle/>
                    <a:p>
                      <a:pPr marL="285750" indent="-285750">
                        <a:buFont typeface="Arial" panose="020B0604020202020204" pitchFamily="34" charset="0"/>
                        <a:buChar char="•"/>
                      </a:pPr>
                      <a:r>
                        <a:rPr lang="en-US" sz="1600" dirty="0">
                          <a:solidFill>
                            <a:schemeClr val="tx1"/>
                          </a:solidFill>
                        </a:rPr>
                        <a:t>Moderate stress</a:t>
                      </a:r>
                    </a:p>
                    <a:p>
                      <a:pPr marL="285750" indent="-285750">
                        <a:buFont typeface="Arial" panose="020B0604020202020204" pitchFamily="34" charset="0"/>
                        <a:buChar char="•"/>
                      </a:pPr>
                      <a:r>
                        <a:rPr lang="en-US" sz="1600" dirty="0">
                          <a:solidFill>
                            <a:schemeClr val="tx1"/>
                          </a:solidFill>
                        </a:rPr>
                        <a:t>Mild or temporary distress</a:t>
                      </a:r>
                    </a:p>
                    <a:p>
                      <a:pPr marL="285750" indent="-285750">
                        <a:buFont typeface="Arial" panose="020B0604020202020204" pitchFamily="34" charset="0"/>
                        <a:buChar char="•"/>
                      </a:pPr>
                      <a:r>
                        <a:rPr lang="en-US" sz="1600" dirty="0">
                          <a:solidFill>
                            <a:schemeClr val="tx1"/>
                          </a:solidFill>
                        </a:rPr>
                        <a:t>Mild or temporary impairment </a:t>
                      </a:r>
                    </a:p>
                    <a:p>
                      <a:pPr marL="285750" indent="-285750">
                        <a:buFont typeface="Arial" panose="020B0604020202020204" pitchFamily="34" charset="0"/>
                        <a:buChar char="•"/>
                      </a:pPr>
                      <a:r>
                        <a:rPr lang="en-US" sz="1600" dirty="0">
                          <a:solidFill>
                            <a:schemeClr val="tx1"/>
                          </a:solidFill>
                        </a:rPr>
                        <a:t>Resolves </a:t>
                      </a:r>
                      <a:r>
                        <a:rPr lang="en-US" sz="1600" b="1" dirty="0">
                          <a:solidFill>
                            <a:schemeClr val="tx1"/>
                          </a:solidFill>
                        </a:rPr>
                        <a:t>with self-care,</a:t>
                      </a:r>
                      <a:r>
                        <a:rPr lang="en-US" sz="1600" dirty="0">
                          <a:solidFill>
                            <a:schemeClr val="tx1"/>
                          </a:solidFill>
                        </a:rPr>
                        <a:t> minimal or no intervention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F793"/>
                    </a:solidFill>
                  </a:tcPr>
                </a:tc>
                <a:tc>
                  <a:txBody>
                    <a:bodyPr/>
                    <a:lstStyle/>
                    <a:p>
                      <a:pPr marL="285750" indent="-285750">
                        <a:buFont typeface="Arial" panose="020B0604020202020204" pitchFamily="34" charset="0"/>
                        <a:buChar char="•"/>
                      </a:pPr>
                      <a:r>
                        <a:rPr lang="en-US" sz="1600" dirty="0">
                          <a:solidFill>
                            <a:schemeClr val="tx1"/>
                          </a:solidFill>
                        </a:rPr>
                        <a:t>Significant stress</a:t>
                      </a:r>
                    </a:p>
                    <a:p>
                      <a:pPr marL="285750" indent="-285750">
                        <a:buFont typeface="Arial" panose="020B0604020202020204" pitchFamily="34" charset="0"/>
                        <a:buChar char="•"/>
                      </a:pPr>
                      <a:r>
                        <a:rPr lang="en-US" sz="1600" b="1" dirty="0">
                          <a:solidFill>
                            <a:schemeClr val="tx1"/>
                          </a:solidFill>
                        </a:rPr>
                        <a:t>Moderate/ persistent </a:t>
                      </a:r>
                      <a:r>
                        <a:rPr lang="en-US" sz="1600" dirty="0">
                          <a:solidFill>
                            <a:schemeClr val="tx1"/>
                          </a:solidFill>
                        </a:rPr>
                        <a:t>distress</a:t>
                      </a:r>
                    </a:p>
                    <a:p>
                      <a:pPr marL="285750" indent="-285750">
                        <a:buFont typeface="Arial" panose="020B0604020202020204" pitchFamily="34" charset="0"/>
                        <a:buChar char="•"/>
                      </a:pPr>
                      <a:r>
                        <a:rPr lang="en-US" sz="1600" b="1" dirty="0">
                          <a:solidFill>
                            <a:schemeClr val="tx1"/>
                          </a:solidFill>
                        </a:rPr>
                        <a:t>Moderate Impairment, in multiple areas</a:t>
                      </a:r>
                    </a:p>
                    <a:p>
                      <a:pPr marL="285750" indent="-285750">
                        <a:buFont typeface="Arial" panose="020B0604020202020204" pitchFamily="34" charset="0"/>
                        <a:buChar char="•"/>
                      </a:pPr>
                      <a:r>
                        <a:rPr lang="en-US" sz="1600" dirty="0">
                          <a:solidFill>
                            <a:schemeClr val="tx1"/>
                          </a:solidFill>
                        </a:rPr>
                        <a:t>Requires leader &amp;</a:t>
                      </a:r>
                      <a:r>
                        <a:rPr lang="en-US" sz="1600" b="1" dirty="0">
                          <a:solidFill>
                            <a:schemeClr val="tx1"/>
                          </a:solidFill>
                        </a:rPr>
                        <a:t> Support</a:t>
                      </a:r>
                      <a:r>
                        <a:rPr lang="en-US" sz="1600" dirty="0">
                          <a:solidFill>
                            <a:schemeClr val="tx1"/>
                          </a:solidFill>
                        </a:rPr>
                        <a:t> intervention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8A"/>
                    </a:solidFill>
                  </a:tcPr>
                </a:tc>
                <a:tc>
                  <a:txBody>
                    <a:bodyPr/>
                    <a:lstStyle/>
                    <a:p>
                      <a:pPr marL="285750" indent="-285750">
                        <a:buFont typeface="Arial" panose="020B0604020202020204" pitchFamily="34" charset="0"/>
                        <a:buChar char="•"/>
                      </a:pPr>
                      <a:r>
                        <a:rPr lang="en-US" sz="1600" dirty="0">
                          <a:solidFill>
                            <a:schemeClr val="tx1"/>
                          </a:solidFill>
                        </a:rPr>
                        <a:t>Severe/prolonged stress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dirty="0">
                          <a:solidFill>
                            <a:schemeClr val="tx1"/>
                          </a:solidFill>
                        </a:rPr>
                        <a:t>Severe </a:t>
                      </a:r>
                      <a:r>
                        <a:rPr lang="en-US" sz="1600" dirty="0">
                          <a:solidFill>
                            <a:schemeClr val="tx1"/>
                          </a:solidFill>
                        </a:rPr>
                        <a:t>distress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dirty="0">
                          <a:solidFill>
                            <a:schemeClr val="tx1"/>
                          </a:solidFill>
                        </a:rPr>
                        <a:t>Serious</a:t>
                      </a:r>
                      <a:r>
                        <a:rPr lang="en-US" sz="1600" dirty="0">
                          <a:solidFill>
                            <a:schemeClr val="tx1"/>
                          </a:solidFill>
                        </a:rPr>
                        <a:t> Impairment </a:t>
                      </a:r>
                    </a:p>
                    <a:p>
                      <a:pPr marL="285750" indent="-285750">
                        <a:buFont typeface="Arial" panose="020B0604020202020204" pitchFamily="34" charset="0"/>
                        <a:buChar char="•"/>
                      </a:pPr>
                      <a:r>
                        <a:rPr lang="en-US" sz="1600" dirty="0">
                          <a:solidFill>
                            <a:schemeClr val="tx1"/>
                          </a:solidFill>
                        </a:rPr>
                        <a:t>Mental health diagnosis</a:t>
                      </a:r>
                    </a:p>
                    <a:p>
                      <a:pPr marL="285750" indent="-285750">
                        <a:buFont typeface="Arial" panose="020B0604020202020204" pitchFamily="34" charset="0"/>
                        <a:buChar char="•"/>
                      </a:pPr>
                      <a:r>
                        <a:rPr lang="en-US" sz="1600" dirty="0">
                          <a:solidFill>
                            <a:schemeClr val="tx1"/>
                          </a:solidFill>
                        </a:rPr>
                        <a:t>Requires clinical intervention</a:t>
                      </a:r>
                    </a:p>
                    <a:p>
                      <a:pPr marL="285750" indent="-285750">
                        <a:buFont typeface="Arial" panose="020B0604020202020204" pitchFamily="34" charset="0"/>
                        <a:buChar char="•"/>
                      </a:pP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9BA5"/>
                    </a:solidFill>
                  </a:tcPr>
                </a:tc>
                <a:extLst>
                  <a:ext uri="{0D108BD9-81ED-4DB2-BD59-A6C34878D82A}">
                    <a16:rowId xmlns:a16="http://schemas.microsoft.com/office/drawing/2014/main" val="1422813893"/>
                  </a:ext>
                </a:extLst>
              </a:tr>
              <a:tr h="315863">
                <a:tc gridSpan="4">
                  <a:txBody>
                    <a:bodyPr/>
                    <a:lstStyle/>
                    <a:p>
                      <a:pPr algn="l"/>
                      <a:endParaRPr lang="en-US" sz="1600" b="1" dirty="0">
                        <a:ln w="3175">
                          <a:noFill/>
                        </a:ln>
                        <a:solidFill>
                          <a:schemeClr val="tx1"/>
                        </a:solidFill>
                        <a:effectLst/>
                      </a:endParaRPr>
                    </a:p>
                  </a:txBody>
                  <a:tcPr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50"/>
                        </a:gs>
                        <a:gs pos="33000">
                          <a:srgbClr val="FFFF00"/>
                        </a:gs>
                        <a:gs pos="66000">
                          <a:srgbClr val="FFC000"/>
                        </a:gs>
                        <a:gs pos="100000">
                          <a:srgbClr val="FF0000"/>
                        </a:gs>
                      </a:gsLst>
                      <a:lin ang="0" scaled="1"/>
                      <a:tileRect/>
                    </a:gradFill>
                  </a:tcPr>
                </a:tc>
                <a:tc hMerge="1">
                  <a:txBody>
                    <a:bodyPr/>
                    <a:lstStyle/>
                    <a:p>
                      <a:endParaRPr lang="en-US" dirty="0"/>
                    </a:p>
                  </a:txBody>
                  <a:tcPr/>
                </a:tc>
                <a:tc hMerge="1">
                  <a:txBody>
                    <a:bodyPr/>
                    <a:lstStyle/>
                    <a:p>
                      <a:pPr algn="r"/>
                      <a:r>
                        <a:rPr lang="en-US" sz="1400" dirty="0">
                          <a:solidFill>
                            <a:schemeClr val="tx1"/>
                          </a:solidFill>
                        </a:rPr>
                        <a:t>Screening  &amp; Referral to Treatment</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extLst>
                  <a:ext uri="{0D108BD9-81ED-4DB2-BD59-A6C34878D82A}">
                    <a16:rowId xmlns:a16="http://schemas.microsoft.com/office/drawing/2014/main" val="622936205"/>
                  </a:ext>
                </a:extLst>
              </a:tr>
            </a:tbl>
          </a:graphicData>
        </a:graphic>
      </p:graphicFrame>
      <p:sp>
        <p:nvSpPr>
          <p:cNvPr id="240" name="Google Shape;240;p33"/>
          <p:cNvSpPr txBox="1"/>
          <p:nvPr/>
        </p:nvSpPr>
        <p:spPr>
          <a:xfrm>
            <a:off x="517550" y="62753"/>
            <a:ext cx="7886700" cy="9942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None/>
            </a:pPr>
            <a:r>
              <a:rPr lang="en-US" sz="3300" b="0" i="0" u="none" strike="noStrike" cap="none" dirty="0">
                <a:solidFill>
                  <a:srgbClr val="FEE599"/>
                </a:solidFill>
                <a:latin typeface="Calibri"/>
                <a:ea typeface="Calibri"/>
                <a:cs typeface="Calibri"/>
                <a:sym typeface="Calibri"/>
              </a:rPr>
              <a:t>Stress Continuum – Healthcare Workers</a:t>
            </a:r>
            <a:endParaRPr sz="1800" b="0" i="0" u="none" strike="noStrike" cap="none" dirty="0">
              <a:solidFill>
                <a:srgbClr val="000000"/>
              </a:solidFill>
              <a:latin typeface="Arial"/>
              <a:ea typeface="Arial"/>
              <a:cs typeface="Arial"/>
              <a:sym typeface="Arial"/>
            </a:endParaRPr>
          </a:p>
        </p:txBody>
      </p:sp>
      <p:pic>
        <p:nvPicPr>
          <p:cNvPr id="8" name="Google Shape;245;p33"/>
          <p:cNvPicPr preferRelativeResize="0"/>
          <p:nvPr/>
        </p:nvPicPr>
        <p:blipFill rotWithShape="1">
          <a:blip r:embed="rId3">
            <a:alphaModFix/>
          </a:blip>
          <a:srcRect/>
          <a:stretch/>
        </p:blipFill>
        <p:spPr>
          <a:xfrm>
            <a:off x="1936149" y="3704083"/>
            <a:ext cx="1278013" cy="486862"/>
          </a:xfrm>
          <a:prstGeom prst="rect">
            <a:avLst/>
          </a:prstGeom>
          <a:noFill/>
          <a:ln>
            <a:noFill/>
          </a:ln>
        </p:spPr>
      </p:pic>
    </p:spTree>
    <p:extLst>
      <p:ext uri="{BB962C8B-B14F-4D97-AF65-F5344CB8AC3E}">
        <p14:creationId xmlns:p14="http://schemas.microsoft.com/office/powerpoint/2010/main" val="4077304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Intervention Models - COSC</a:t>
            </a:r>
          </a:p>
        </p:txBody>
      </p:sp>
      <p:pic>
        <p:nvPicPr>
          <p:cNvPr id="1026" name="Picture 2" descr="https://lh5.googleusercontent.com/MkhKtsSc6VXzuHLObEp9hUZ42ow_v4ra1lq7Ayaf-Ug9Te94mzEo064QuiWuxm1_DmqdSaxXgKIURxc6I2amPpWpQuenyOv0sFOCSOK3bQ0pkeS6nfLb5jSrgMRjBr5VA5Rczb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7475" y="1363850"/>
            <a:ext cx="3073183" cy="317422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441343" y="1363850"/>
            <a:ext cx="2758698" cy="3170099"/>
          </a:xfrm>
          <a:prstGeom prst="rect">
            <a:avLst/>
          </a:prstGeom>
        </p:spPr>
        <p:txBody>
          <a:bodyPr wrap="square">
            <a:spAutoFit/>
          </a:bodyPr>
          <a:lstStyle/>
          <a:p>
            <a:r>
              <a:rPr lang="en-US" sz="2800" dirty="0">
                <a:solidFill>
                  <a:srgbClr val="37FF37"/>
                </a:solidFill>
                <a:latin typeface="Arial" panose="020B0604020202020204" pitchFamily="34" charset="0"/>
              </a:rPr>
              <a:t>P</a:t>
            </a:r>
            <a:r>
              <a:rPr lang="en-US" sz="2000" dirty="0">
                <a:solidFill>
                  <a:srgbClr val="FFFFFF"/>
                </a:solidFill>
                <a:latin typeface="Arial" panose="020B0604020202020204" pitchFamily="34" charset="0"/>
              </a:rPr>
              <a:t>roximity</a:t>
            </a:r>
            <a:endParaRPr lang="en-US" sz="2000" dirty="0"/>
          </a:p>
          <a:p>
            <a:br>
              <a:rPr lang="en-US" sz="2000" dirty="0"/>
            </a:br>
            <a:r>
              <a:rPr lang="en-US" sz="2800" dirty="0">
                <a:solidFill>
                  <a:srgbClr val="37FF37"/>
                </a:solidFill>
                <a:latin typeface="Arial" panose="020B0604020202020204" pitchFamily="34" charset="0"/>
              </a:rPr>
              <a:t>I</a:t>
            </a:r>
            <a:r>
              <a:rPr lang="en-US" sz="2000" dirty="0">
                <a:solidFill>
                  <a:srgbClr val="FFFFFF"/>
                </a:solidFill>
                <a:latin typeface="Arial" panose="020B0604020202020204" pitchFamily="34" charset="0"/>
              </a:rPr>
              <a:t>mmediacy</a:t>
            </a:r>
            <a:endParaRPr lang="en-US" sz="2000" dirty="0"/>
          </a:p>
          <a:p>
            <a:br>
              <a:rPr lang="en-US" sz="2000" dirty="0"/>
            </a:br>
            <a:r>
              <a:rPr lang="en-US" sz="2800" dirty="0">
                <a:solidFill>
                  <a:srgbClr val="37FF37"/>
                </a:solidFill>
                <a:latin typeface="Arial" panose="020B0604020202020204" pitchFamily="34" charset="0"/>
              </a:rPr>
              <a:t>E</a:t>
            </a:r>
            <a:r>
              <a:rPr lang="en-US" sz="2000" dirty="0">
                <a:solidFill>
                  <a:srgbClr val="FFFFFF"/>
                </a:solidFill>
                <a:latin typeface="Arial" panose="020B0604020202020204" pitchFamily="34" charset="0"/>
              </a:rPr>
              <a:t>xpectancy</a:t>
            </a:r>
            <a:endParaRPr lang="en-US" sz="2000" dirty="0"/>
          </a:p>
          <a:p>
            <a:br>
              <a:rPr lang="en-US" sz="2000" dirty="0"/>
            </a:br>
            <a:r>
              <a:rPr lang="en-US" sz="2800" dirty="0">
                <a:solidFill>
                  <a:srgbClr val="37FF37"/>
                </a:solidFill>
                <a:latin typeface="Arial" panose="020B0604020202020204" pitchFamily="34" charset="0"/>
              </a:rPr>
              <a:t>S</a:t>
            </a:r>
            <a:r>
              <a:rPr lang="en-US" sz="2000" dirty="0">
                <a:solidFill>
                  <a:srgbClr val="FFFFFF"/>
                </a:solidFill>
                <a:latin typeface="Arial" panose="020B0604020202020204" pitchFamily="34" charset="0"/>
              </a:rPr>
              <a:t>implicity</a:t>
            </a:r>
            <a:endParaRPr lang="en-US" sz="2000" dirty="0"/>
          </a:p>
          <a:p>
            <a:br>
              <a:rPr lang="en-US" dirty="0"/>
            </a:br>
            <a:endParaRPr lang="en-US" dirty="0"/>
          </a:p>
        </p:txBody>
      </p:sp>
      <p:sp>
        <p:nvSpPr>
          <p:cNvPr id="6" name="Rectangle 5"/>
          <p:cNvSpPr/>
          <p:nvPr/>
        </p:nvSpPr>
        <p:spPr>
          <a:xfrm>
            <a:off x="6377552" y="4637443"/>
            <a:ext cx="1751308" cy="246221"/>
          </a:xfrm>
          <a:prstGeom prst="rect">
            <a:avLst/>
          </a:prstGeom>
        </p:spPr>
        <p:txBody>
          <a:bodyPr wrap="square">
            <a:spAutoFit/>
          </a:bodyPr>
          <a:lstStyle/>
          <a:p>
            <a:r>
              <a:rPr lang="en-US" sz="1000" dirty="0">
                <a:solidFill>
                  <a:schemeClr val="tx1">
                    <a:lumMod val="50000"/>
                    <a:lumOff val="50000"/>
                  </a:schemeClr>
                </a:solidFill>
                <a:latin typeface="Arial" panose="020B0604020202020204" pitchFamily="34" charset="0"/>
              </a:rPr>
              <a:t>US Navy, NCCOSC, 2013</a:t>
            </a:r>
            <a:endParaRPr lang="en-US" sz="1000" dirty="0">
              <a:solidFill>
                <a:schemeClr val="tx1">
                  <a:lumMod val="50000"/>
                  <a:lumOff val="50000"/>
                </a:schemeClr>
              </a:solidFill>
            </a:endParaRPr>
          </a:p>
        </p:txBody>
      </p:sp>
    </p:spTree>
    <p:extLst>
      <p:ext uri="{BB962C8B-B14F-4D97-AF65-F5344CB8AC3E}">
        <p14:creationId xmlns:p14="http://schemas.microsoft.com/office/powerpoint/2010/main" val="261525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18"/>
          <p:cNvSpPr/>
          <p:nvPr/>
        </p:nvSpPr>
        <p:spPr>
          <a:xfrm>
            <a:off x="4880610" y="2882570"/>
            <a:ext cx="2423160" cy="1828800"/>
          </a:xfrm>
          <a:prstGeom prst="roundRect">
            <a:avLst>
              <a:gd name="adj" fmla="val 16667"/>
            </a:avLst>
          </a:prstGeom>
          <a:solidFill>
            <a:srgbClr val="54813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2100" b="0" i="0" u="none" strike="noStrike" cap="none">
                <a:solidFill>
                  <a:srgbClr val="FFD966"/>
                </a:solidFill>
                <a:latin typeface="Calibri"/>
                <a:ea typeface="Calibri"/>
                <a:cs typeface="Calibri"/>
                <a:sym typeface="Calibri"/>
              </a:rPr>
              <a:t>HOPE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350"/>
              <a:buFont typeface="Arial"/>
              <a:buNone/>
            </a:pPr>
            <a:r>
              <a:rPr lang="en-US" sz="1350" b="0" i="0" u="none" strike="noStrike" cap="none">
                <a:solidFill>
                  <a:schemeClr val="lt1"/>
                </a:solidFill>
                <a:latin typeface="Calibri"/>
                <a:ea typeface="Calibri"/>
                <a:cs typeface="Calibri"/>
                <a:sym typeface="Calibri"/>
              </a:rPr>
              <a:t>Restore Normal Activities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350"/>
              <a:buFont typeface="Arial"/>
              <a:buNone/>
            </a:pPr>
            <a:r>
              <a:rPr lang="en-US" sz="1350" b="0" i="0" u="none" strike="noStrike" cap="none">
                <a:solidFill>
                  <a:schemeClr val="lt1"/>
                </a:solidFill>
                <a:latin typeface="Calibri"/>
                <a:ea typeface="Calibri"/>
                <a:cs typeface="Calibri"/>
                <a:sym typeface="Calibri"/>
              </a:rPr>
              <a:t>Encourage Problem-Solving</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350"/>
              <a:buFont typeface="Arial"/>
              <a:buNone/>
            </a:pPr>
            <a:r>
              <a:rPr lang="en-US" sz="1350" b="0" i="0" u="none" strike="noStrike" cap="none">
                <a:solidFill>
                  <a:schemeClr val="lt1"/>
                </a:solidFill>
                <a:latin typeface="Calibri"/>
                <a:ea typeface="Calibri"/>
                <a:cs typeface="Calibri"/>
                <a:sym typeface="Calibri"/>
              </a:rPr>
              <a:t>Focus on Strengths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350"/>
              <a:buFont typeface="Arial"/>
              <a:buNone/>
            </a:pPr>
            <a:r>
              <a:rPr lang="en-US" sz="1350" b="0" i="0" u="none" strike="noStrike" cap="none">
                <a:solidFill>
                  <a:schemeClr val="lt1"/>
                </a:solidFill>
                <a:latin typeface="Calibri"/>
                <a:ea typeface="Calibri"/>
                <a:cs typeface="Calibri"/>
                <a:sym typeface="Calibri"/>
              </a:rPr>
              <a:t>Seek Opportunities to Grow</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350"/>
              <a:buFont typeface="Arial"/>
              <a:buNone/>
            </a:pPr>
            <a:r>
              <a:rPr lang="en-US" sz="1350" b="0" i="0" u="none" strike="noStrike" cap="none">
                <a:solidFill>
                  <a:schemeClr val="lt1"/>
                </a:solidFill>
                <a:latin typeface="Calibri"/>
                <a:ea typeface="Calibri"/>
                <a:cs typeface="Calibri"/>
                <a:sym typeface="Calibri"/>
              </a:rPr>
              <a:t>Make Meaning of Event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350"/>
              <a:buFont typeface="Arial"/>
              <a:buNone/>
            </a:pPr>
            <a:r>
              <a:rPr lang="en-US" sz="1350" b="0" i="0" u="none" strike="noStrike" cap="none">
                <a:solidFill>
                  <a:schemeClr val="lt1"/>
                </a:solidFill>
                <a:latin typeface="Calibri"/>
                <a:ea typeface="Calibri"/>
                <a:cs typeface="Calibri"/>
                <a:sym typeface="Calibri"/>
              </a:rPr>
              <a:t>Look to the Future</a:t>
            </a:r>
            <a:endParaRPr sz="1400" b="0" i="0" u="none" strike="noStrike" cap="none">
              <a:solidFill>
                <a:srgbClr val="000000"/>
              </a:solidFill>
              <a:latin typeface="Arial"/>
              <a:ea typeface="Arial"/>
              <a:cs typeface="Arial"/>
              <a:sym typeface="Arial"/>
            </a:endParaRPr>
          </a:p>
        </p:txBody>
      </p:sp>
      <p:sp>
        <p:nvSpPr>
          <p:cNvPr id="292" name="Google Shape;292;p18"/>
          <p:cNvSpPr/>
          <p:nvPr/>
        </p:nvSpPr>
        <p:spPr>
          <a:xfrm>
            <a:off x="1934110" y="2882570"/>
            <a:ext cx="2423160" cy="1828800"/>
          </a:xfrm>
          <a:prstGeom prst="roundRect">
            <a:avLst>
              <a:gd name="adj" fmla="val 16667"/>
            </a:avLst>
          </a:prstGeom>
          <a:solidFill>
            <a:srgbClr val="595959"/>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2100" b="0" i="0" u="none" strike="noStrike" cap="none">
                <a:solidFill>
                  <a:srgbClr val="FFD966"/>
                </a:solidFill>
                <a:latin typeface="Calibri"/>
                <a:ea typeface="Calibri"/>
                <a:cs typeface="Calibri"/>
                <a:sym typeface="Calibri"/>
              </a:rPr>
              <a:t>CONNECTEDNESS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350"/>
              <a:buFont typeface="Arial"/>
              <a:buNone/>
            </a:pPr>
            <a:r>
              <a:rPr lang="en-US" sz="1350" b="0" i="0" u="none" strike="noStrike" cap="none">
                <a:solidFill>
                  <a:schemeClr val="lt1"/>
                </a:solidFill>
                <a:latin typeface="Calibri"/>
                <a:ea typeface="Calibri"/>
                <a:cs typeface="Calibri"/>
                <a:sym typeface="Calibri"/>
              </a:rPr>
              <a:t>Team Huddles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350"/>
              <a:buFont typeface="Arial"/>
              <a:buNone/>
            </a:pPr>
            <a:r>
              <a:rPr lang="en-US" sz="1350" b="0" i="0" u="none" strike="noStrike" cap="none">
                <a:solidFill>
                  <a:schemeClr val="lt1"/>
                </a:solidFill>
                <a:latin typeface="Calibri"/>
                <a:ea typeface="Calibri"/>
                <a:cs typeface="Calibri"/>
                <a:sym typeface="Calibri"/>
              </a:rPr>
              <a:t>Buddy Checks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350"/>
              <a:buFont typeface="Arial"/>
              <a:buNone/>
            </a:pPr>
            <a:r>
              <a:rPr lang="en-US" sz="1350" b="0" i="0" u="none" strike="noStrike" cap="none">
                <a:solidFill>
                  <a:schemeClr val="lt1"/>
                </a:solidFill>
                <a:latin typeface="Calibri"/>
                <a:ea typeface="Calibri"/>
                <a:cs typeface="Calibri"/>
                <a:sym typeface="Calibri"/>
              </a:rPr>
              <a:t>Camaraderie Activities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350"/>
              <a:buFont typeface="Arial"/>
              <a:buNone/>
            </a:pPr>
            <a:r>
              <a:rPr lang="en-US" sz="1350" b="0" i="0" u="none" strike="noStrike" cap="none">
                <a:solidFill>
                  <a:schemeClr val="lt1"/>
                </a:solidFill>
                <a:latin typeface="Calibri"/>
                <a:ea typeface="Calibri"/>
                <a:cs typeface="Calibri"/>
                <a:sym typeface="Calibri"/>
              </a:rPr>
              <a:t>Technology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350"/>
              <a:buFont typeface="Arial"/>
              <a:buNone/>
            </a:pPr>
            <a:r>
              <a:rPr lang="en-US" sz="1350" b="0" i="0" u="none" strike="noStrike" cap="none">
                <a:solidFill>
                  <a:schemeClr val="lt1"/>
                </a:solidFill>
                <a:latin typeface="Calibri"/>
                <a:ea typeface="Calibri"/>
                <a:cs typeface="Calibri"/>
                <a:sym typeface="Calibri"/>
              </a:rPr>
              <a:t>Reintegrate after “Deployment”</a:t>
            </a:r>
            <a:endParaRPr sz="1400" b="0" i="0" u="none" strike="noStrike" cap="none">
              <a:solidFill>
                <a:srgbClr val="000000"/>
              </a:solidFill>
              <a:latin typeface="Arial"/>
              <a:ea typeface="Arial"/>
              <a:cs typeface="Arial"/>
              <a:sym typeface="Arial"/>
            </a:endParaRPr>
          </a:p>
        </p:txBody>
      </p:sp>
      <p:sp>
        <p:nvSpPr>
          <p:cNvPr id="293" name="Google Shape;293;p18"/>
          <p:cNvSpPr/>
          <p:nvPr/>
        </p:nvSpPr>
        <p:spPr>
          <a:xfrm>
            <a:off x="6092190" y="867565"/>
            <a:ext cx="2423160" cy="1828800"/>
          </a:xfrm>
          <a:prstGeom prst="roundRect">
            <a:avLst>
              <a:gd name="adj" fmla="val 16667"/>
            </a:avLst>
          </a:prstGeom>
          <a:solidFill>
            <a:srgbClr val="775AAA"/>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2100" b="0" i="0" u="none" strike="noStrike" cap="none">
                <a:solidFill>
                  <a:srgbClr val="FFD966"/>
                </a:solidFill>
                <a:latin typeface="Calibri"/>
                <a:ea typeface="Calibri"/>
                <a:cs typeface="Calibri"/>
                <a:sym typeface="Calibri"/>
              </a:rPr>
              <a:t>EFFICACY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350"/>
              <a:buFont typeface="Arial"/>
              <a:buNone/>
            </a:pPr>
            <a:r>
              <a:rPr lang="en-US" sz="1350" b="0" i="0" u="none" strike="noStrike" cap="none">
                <a:solidFill>
                  <a:schemeClr val="lt1"/>
                </a:solidFill>
                <a:latin typeface="Calibri"/>
                <a:ea typeface="Calibri"/>
                <a:cs typeface="Calibri"/>
                <a:sym typeface="Calibri"/>
              </a:rPr>
              <a:t>Community-derived Activities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350"/>
              <a:buFont typeface="Arial"/>
              <a:buNone/>
            </a:pPr>
            <a:r>
              <a:rPr lang="en-US" sz="1350" b="0" i="0" u="none" strike="noStrike" cap="none">
                <a:solidFill>
                  <a:schemeClr val="lt1"/>
                </a:solidFill>
                <a:latin typeface="Calibri"/>
                <a:ea typeface="Calibri"/>
                <a:cs typeface="Calibri"/>
                <a:sym typeface="Calibri"/>
              </a:rPr>
              <a:t>Recognize Service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350"/>
              <a:buFont typeface="Arial"/>
              <a:buNone/>
            </a:pPr>
            <a:r>
              <a:rPr lang="en-US" sz="1350" b="0" i="0" u="none" strike="noStrike" cap="none">
                <a:solidFill>
                  <a:schemeClr val="lt1"/>
                </a:solidFill>
                <a:latin typeface="Calibri"/>
                <a:ea typeface="Calibri"/>
                <a:cs typeface="Calibri"/>
                <a:sym typeface="Calibri"/>
              </a:rPr>
              <a:t>Helping Resources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350"/>
              <a:buFont typeface="Arial"/>
              <a:buNone/>
            </a:pPr>
            <a:r>
              <a:rPr lang="en-US" sz="1350" b="0" i="0" u="none" strike="noStrike" cap="none">
                <a:solidFill>
                  <a:schemeClr val="lt1"/>
                </a:solidFill>
                <a:latin typeface="Calibri"/>
                <a:ea typeface="Calibri"/>
                <a:cs typeface="Calibri"/>
                <a:sym typeface="Calibri"/>
              </a:rPr>
              <a:t>Buddy Checks</a:t>
            </a:r>
            <a:endParaRPr sz="1400" b="0" i="0" u="none" strike="noStrike" cap="none">
              <a:solidFill>
                <a:srgbClr val="000000"/>
              </a:solidFill>
              <a:latin typeface="Arial"/>
              <a:ea typeface="Arial"/>
              <a:cs typeface="Arial"/>
              <a:sym typeface="Arial"/>
            </a:endParaRPr>
          </a:p>
        </p:txBody>
      </p:sp>
      <p:sp>
        <p:nvSpPr>
          <p:cNvPr id="294" name="Google Shape;294;p18"/>
          <p:cNvSpPr/>
          <p:nvPr/>
        </p:nvSpPr>
        <p:spPr>
          <a:xfrm>
            <a:off x="440722" y="867565"/>
            <a:ext cx="2423160" cy="1828800"/>
          </a:xfrm>
          <a:prstGeom prst="roundRect">
            <a:avLst>
              <a:gd name="adj" fmla="val 16667"/>
            </a:avLst>
          </a:prstGeom>
          <a:solidFill>
            <a:srgbClr val="2F549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2100" b="0" i="0" u="none" strike="noStrike" cap="none">
                <a:solidFill>
                  <a:srgbClr val="FFD966"/>
                </a:solidFill>
                <a:latin typeface="Calibri"/>
                <a:ea typeface="Calibri"/>
                <a:cs typeface="Calibri"/>
                <a:sym typeface="Calibri"/>
              </a:rPr>
              <a:t>SAFETY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350"/>
              <a:buFont typeface="Arial"/>
              <a:buNone/>
            </a:pPr>
            <a:r>
              <a:rPr lang="en-US" sz="1350" b="0" i="0" u="none" strike="noStrike" cap="none">
                <a:solidFill>
                  <a:schemeClr val="lt1"/>
                </a:solidFill>
                <a:latin typeface="Calibri"/>
                <a:ea typeface="Calibri"/>
                <a:cs typeface="Calibri"/>
                <a:sym typeface="Calibri"/>
              </a:rPr>
              <a:t>Training</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350"/>
              <a:buFont typeface="Arial"/>
              <a:buNone/>
            </a:pPr>
            <a:r>
              <a:rPr lang="en-US" sz="1350" b="0" i="0" u="none" strike="noStrike" cap="none">
                <a:solidFill>
                  <a:schemeClr val="lt1"/>
                </a:solidFill>
                <a:latin typeface="Calibri"/>
                <a:ea typeface="Calibri"/>
                <a:cs typeface="Calibri"/>
                <a:sym typeface="Calibri"/>
              </a:rPr>
              <a:t>Equipment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350"/>
              <a:buFont typeface="Arial"/>
              <a:buNone/>
            </a:pPr>
            <a:r>
              <a:rPr lang="en-US" sz="1350" b="0" i="0" u="none" strike="noStrike" cap="none">
                <a:solidFill>
                  <a:schemeClr val="lt1"/>
                </a:solidFill>
                <a:latin typeface="Calibri"/>
                <a:ea typeface="Calibri"/>
                <a:cs typeface="Calibri"/>
                <a:sym typeface="Calibri"/>
              </a:rPr>
              <a:t>Information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350"/>
              <a:buFont typeface="Arial"/>
              <a:buNone/>
            </a:pPr>
            <a:r>
              <a:rPr lang="en-US" sz="1350" b="0" i="0" u="none" strike="noStrike" cap="none">
                <a:solidFill>
                  <a:schemeClr val="lt1"/>
                </a:solidFill>
                <a:latin typeface="Calibri"/>
                <a:ea typeface="Calibri"/>
                <a:cs typeface="Calibri"/>
                <a:sym typeface="Calibri"/>
              </a:rPr>
              <a:t>Protect Family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350"/>
              <a:buFont typeface="Arial"/>
              <a:buNone/>
            </a:pPr>
            <a:r>
              <a:rPr lang="en-US" sz="1350" b="0" i="0" u="none" strike="noStrike" cap="none">
                <a:solidFill>
                  <a:schemeClr val="lt1"/>
                </a:solidFill>
                <a:latin typeface="Calibri"/>
                <a:ea typeface="Calibri"/>
                <a:cs typeface="Calibri"/>
                <a:sym typeface="Calibri"/>
              </a:rPr>
              <a:t>”Buddy Up”</a:t>
            </a:r>
            <a:endParaRPr sz="1400" b="0" i="0" u="none" strike="noStrike" cap="none">
              <a:solidFill>
                <a:srgbClr val="000000"/>
              </a:solidFill>
              <a:latin typeface="Arial"/>
              <a:ea typeface="Arial"/>
              <a:cs typeface="Arial"/>
              <a:sym typeface="Arial"/>
            </a:endParaRPr>
          </a:p>
        </p:txBody>
      </p:sp>
      <p:sp>
        <p:nvSpPr>
          <p:cNvPr id="295" name="Google Shape;295;p18"/>
          <p:cNvSpPr/>
          <p:nvPr/>
        </p:nvSpPr>
        <p:spPr>
          <a:xfrm>
            <a:off x="3270946" y="868195"/>
            <a:ext cx="2423160" cy="1828800"/>
          </a:xfrm>
          <a:prstGeom prst="roundRect">
            <a:avLst>
              <a:gd name="adj" fmla="val 16667"/>
            </a:avLst>
          </a:prstGeom>
          <a:solidFill>
            <a:srgbClr val="833C0B"/>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2100" b="0" i="0" u="none" strike="noStrike" cap="none">
                <a:solidFill>
                  <a:srgbClr val="FFD966"/>
                </a:solidFill>
                <a:latin typeface="Calibri"/>
                <a:ea typeface="Calibri"/>
                <a:cs typeface="Calibri"/>
                <a:sym typeface="Calibri"/>
              </a:rPr>
              <a:t>CALMING</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350"/>
              <a:buFont typeface="Arial"/>
              <a:buNone/>
            </a:pPr>
            <a:r>
              <a:rPr lang="en-US" sz="1350" b="0" i="0" u="none" strike="noStrike" cap="none">
                <a:solidFill>
                  <a:schemeClr val="lt1"/>
                </a:solidFill>
                <a:latin typeface="Calibri"/>
                <a:ea typeface="Calibri"/>
                <a:cs typeface="Calibri"/>
                <a:sym typeface="Calibri"/>
              </a:rPr>
              <a:t> Ensure Sleep &amp; Meals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350"/>
              <a:buFont typeface="Arial"/>
              <a:buNone/>
            </a:pPr>
            <a:r>
              <a:rPr lang="en-US" sz="1350" b="0" i="0" u="none" strike="noStrike" cap="none">
                <a:solidFill>
                  <a:schemeClr val="lt1"/>
                </a:solidFill>
                <a:latin typeface="Calibri"/>
                <a:ea typeface="Calibri"/>
                <a:cs typeface="Calibri"/>
                <a:sym typeface="Calibri"/>
              </a:rPr>
              <a:t>Use Media Wisely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350"/>
              <a:buFont typeface="Arial"/>
              <a:buNone/>
            </a:pPr>
            <a:r>
              <a:rPr lang="en-US" sz="1350" b="0" i="0" u="none" strike="noStrike" cap="none">
                <a:solidFill>
                  <a:schemeClr val="lt1"/>
                </a:solidFill>
                <a:latin typeface="Calibri"/>
                <a:ea typeface="Calibri"/>
                <a:cs typeface="Calibri"/>
                <a:sym typeface="Calibri"/>
              </a:rPr>
              <a:t>Provide Information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350"/>
              <a:buFont typeface="Arial"/>
              <a:buNone/>
            </a:pPr>
            <a:r>
              <a:rPr lang="en-US" sz="1350" b="0" i="0" u="none" strike="noStrike" cap="none">
                <a:solidFill>
                  <a:schemeClr val="lt1"/>
                </a:solidFill>
                <a:latin typeface="Calibri"/>
                <a:ea typeface="Calibri"/>
                <a:cs typeface="Calibri"/>
                <a:sym typeface="Calibri"/>
              </a:rPr>
              <a:t>Normalize Reactions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350"/>
              <a:buFont typeface="Arial"/>
              <a:buNone/>
            </a:pPr>
            <a:r>
              <a:rPr lang="en-US" sz="1350" b="0" i="0" u="none" strike="noStrike" cap="none">
                <a:solidFill>
                  <a:schemeClr val="lt1"/>
                </a:solidFill>
                <a:latin typeface="Calibri"/>
                <a:ea typeface="Calibri"/>
                <a:cs typeface="Calibri"/>
                <a:sym typeface="Calibri"/>
              </a:rPr>
              <a:t>Breaks, Rest Cycles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350"/>
              <a:buFont typeface="Arial"/>
              <a:buNone/>
            </a:pPr>
            <a:r>
              <a:rPr lang="en-US" sz="1350" b="0" i="0" u="none" strike="noStrike" cap="none">
                <a:solidFill>
                  <a:schemeClr val="lt1"/>
                </a:solidFill>
                <a:latin typeface="Calibri"/>
                <a:ea typeface="Calibri"/>
                <a:cs typeface="Calibri"/>
                <a:sym typeface="Calibri"/>
              </a:rPr>
              <a:t>Listen to People</a:t>
            </a:r>
            <a:endParaRPr sz="1400" b="0" i="0" u="none" strike="noStrike" cap="none">
              <a:solidFill>
                <a:srgbClr val="000000"/>
              </a:solidFill>
              <a:latin typeface="Arial"/>
              <a:ea typeface="Arial"/>
              <a:cs typeface="Arial"/>
              <a:sym typeface="Arial"/>
            </a:endParaRPr>
          </a:p>
        </p:txBody>
      </p:sp>
      <p:sp>
        <p:nvSpPr>
          <p:cNvPr id="296" name="Google Shape;296;p18"/>
          <p:cNvSpPr/>
          <p:nvPr/>
        </p:nvSpPr>
        <p:spPr>
          <a:xfrm>
            <a:off x="2261152" y="4772876"/>
            <a:ext cx="588148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A5A5A5"/>
                </a:solidFill>
                <a:latin typeface="Calibri"/>
                <a:ea typeface="Calibri"/>
                <a:cs typeface="Calibri"/>
                <a:sym typeface="Calibri"/>
              </a:rPr>
              <a:t>Hobfoll, S. E., Watson, P., Bell, C. C., Bryant, R. A., Brymer, M. J., Friedman, M. J., et al. (2007). Five essential elements of immediate and mid-term mass trauma intervention: empirical evidence. </a:t>
            </a:r>
            <a:r>
              <a:rPr lang="en-US" sz="900" b="0" i="1" u="none" strike="noStrike" cap="none">
                <a:solidFill>
                  <a:srgbClr val="A5A5A5"/>
                </a:solidFill>
                <a:latin typeface="Calibri"/>
                <a:ea typeface="Calibri"/>
                <a:cs typeface="Calibri"/>
                <a:sym typeface="Calibri"/>
              </a:rPr>
              <a:t>Psychiatry</a:t>
            </a:r>
            <a:r>
              <a:rPr lang="en-US" sz="900" b="0" i="0" u="none" strike="noStrike" cap="none">
                <a:solidFill>
                  <a:srgbClr val="A5A5A5"/>
                </a:solidFill>
                <a:latin typeface="Calibri"/>
                <a:ea typeface="Calibri"/>
                <a:cs typeface="Calibri"/>
                <a:sym typeface="Calibri"/>
              </a:rPr>
              <a:t>, </a:t>
            </a:r>
            <a:r>
              <a:rPr lang="en-US" sz="900" b="0" i="1" u="none" strike="noStrike" cap="none">
                <a:solidFill>
                  <a:srgbClr val="A5A5A5"/>
                </a:solidFill>
                <a:latin typeface="Calibri"/>
                <a:ea typeface="Calibri"/>
                <a:cs typeface="Calibri"/>
                <a:sym typeface="Calibri"/>
              </a:rPr>
              <a:t>70</a:t>
            </a:r>
            <a:r>
              <a:rPr lang="en-US" sz="900" b="0" i="0" u="none" strike="noStrike" cap="none">
                <a:solidFill>
                  <a:srgbClr val="A5A5A5"/>
                </a:solidFill>
                <a:latin typeface="Calibri"/>
                <a:ea typeface="Calibri"/>
                <a:cs typeface="Calibri"/>
                <a:sym typeface="Calibri"/>
              </a:rPr>
              <a:t>(4), 283–315– discussion 316–69. </a:t>
            </a:r>
            <a:endParaRPr sz="1400" b="0" i="0" u="none" strike="noStrike" cap="none">
              <a:solidFill>
                <a:srgbClr val="000000"/>
              </a:solidFill>
              <a:latin typeface="Arial"/>
              <a:ea typeface="Arial"/>
              <a:cs typeface="Arial"/>
              <a:sym typeface="Arial"/>
            </a:endParaRPr>
          </a:p>
        </p:txBody>
      </p:sp>
      <p:sp>
        <p:nvSpPr>
          <p:cNvPr id="297" name="Google Shape;297;p18"/>
          <p:cNvSpPr txBox="1">
            <a:spLocks noGrp="1"/>
          </p:cNvSpPr>
          <p:nvPr>
            <p:ph type="title"/>
          </p:nvPr>
        </p:nvSpPr>
        <p:spPr>
          <a:xfrm>
            <a:off x="534686" y="24458"/>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sz="3300" b="0" i="0">
                <a:solidFill>
                  <a:srgbClr val="FEE599"/>
                </a:solidFill>
                <a:latin typeface="Calibri"/>
                <a:ea typeface="Calibri"/>
                <a:cs typeface="Calibri"/>
                <a:sym typeface="Calibri"/>
              </a:rPr>
              <a:t>Psychological First Aid (PFA)</a:t>
            </a:r>
            <a:endParaRPr/>
          </a:p>
        </p:txBody>
      </p:sp>
    </p:spTree>
    <p:extLst>
      <p:ext uri="{BB962C8B-B14F-4D97-AF65-F5344CB8AC3E}">
        <p14:creationId xmlns:p14="http://schemas.microsoft.com/office/powerpoint/2010/main" val="2348823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4"/>
                                        </p:tgtEl>
                                        <p:attrNameLst>
                                          <p:attrName>style.visibility</p:attrName>
                                        </p:attrNameLst>
                                      </p:cBhvr>
                                      <p:to>
                                        <p:strVal val="visible"/>
                                      </p:to>
                                    </p:set>
                                    <p:animEffect transition="in" filter="fade">
                                      <p:cBhvr>
                                        <p:cTn id="7" dur="500"/>
                                        <p:tgtEl>
                                          <p:spTgt spid="2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5"/>
                                        </p:tgtEl>
                                        <p:attrNameLst>
                                          <p:attrName>style.visibility</p:attrName>
                                        </p:attrNameLst>
                                      </p:cBhvr>
                                      <p:to>
                                        <p:strVal val="visible"/>
                                      </p:to>
                                    </p:set>
                                    <p:animEffect transition="in" filter="fade">
                                      <p:cBhvr>
                                        <p:cTn id="12" dur="500"/>
                                        <p:tgtEl>
                                          <p:spTgt spid="29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3"/>
                                        </p:tgtEl>
                                        <p:attrNameLst>
                                          <p:attrName>style.visibility</p:attrName>
                                        </p:attrNameLst>
                                      </p:cBhvr>
                                      <p:to>
                                        <p:strVal val="visible"/>
                                      </p:to>
                                    </p:set>
                                    <p:animEffect transition="in" filter="fade">
                                      <p:cBhvr>
                                        <p:cTn id="17" dur="500"/>
                                        <p:tgtEl>
                                          <p:spTgt spid="2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2"/>
                                        </p:tgtEl>
                                        <p:attrNameLst>
                                          <p:attrName>style.visibility</p:attrName>
                                        </p:attrNameLst>
                                      </p:cBhvr>
                                      <p:to>
                                        <p:strVal val="visible"/>
                                      </p:to>
                                    </p:set>
                                    <p:animEffect transition="in" filter="fade">
                                      <p:cBhvr>
                                        <p:cTn id="22" dur="500"/>
                                        <p:tgtEl>
                                          <p:spTgt spid="29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1"/>
                                        </p:tgtEl>
                                        <p:attrNameLst>
                                          <p:attrName>style.visibility</p:attrName>
                                        </p:attrNameLst>
                                      </p:cBhvr>
                                      <p:to>
                                        <p:strVal val="visible"/>
                                      </p:to>
                                    </p:set>
                                    <p:animEffect transition="in" filter="fade">
                                      <p:cBhvr>
                                        <p:cTn id="27" dur="500"/>
                                        <p:tgtEl>
                                          <p:spTgt spid="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4"/>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EE599"/>
              </a:buClr>
              <a:buSzPts val="3300"/>
              <a:buFont typeface="Calibri"/>
              <a:buNone/>
            </a:pPr>
            <a:r>
              <a:rPr lang="en-US" dirty="0"/>
              <a:t>Intervention in Healthcare Systems</a:t>
            </a:r>
            <a:endParaRPr dirty="0"/>
          </a:p>
        </p:txBody>
      </p:sp>
      <p:sp>
        <p:nvSpPr>
          <p:cNvPr id="127" name="Google Shape;127;p4"/>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p>
            <a:pPr marL="171450" lvl="0" indent="-171450" algn="l" rtl="0">
              <a:lnSpc>
                <a:spcPct val="90000"/>
              </a:lnSpc>
              <a:spcBef>
                <a:spcPts val="750"/>
              </a:spcBef>
              <a:spcAft>
                <a:spcPts val="0"/>
              </a:spcAft>
              <a:buClr>
                <a:schemeClr val="lt1"/>
              </a:buClr>
              <a:buSzPts val="2100"/>
              <a:buChar char="•"/>
            </a:pPr>
            <a:r>
              <a:rPr lang="en-US" dirty="0"/>
              <a:t>Self-help resources</a:t>
            </a:r>
          </a:p>
          <a:p>
            <a:pPr marL="171450" lvl="0" indent="-171450" algn="l" rtl="0">
              <a:lnSpc>
                <a:spcPct val="90000"/>
              </a:lnSpc>
              <a:spcBef>
                <a:spcPts val="750"/>
              </a:spcBef>
              <a:spcAft>
                <a:spcPts val="0"/>
              </a:spcAft>
              <a:buClr>
                <a:schemeClr val="lt1"/>
              </a:buClr>
              <a:buSzPts val="2100"/>
              <a:buChar char="•"/>
            </a:pPr>
            <a:endParaRPr dirty="0"/>
          </a:p>
          <a:p>
            <a:pPr marL="171450" lvl="0" indent="-171450" algn="l" rtl="0">
              <a:lnSpc>
                <a:spcPct val="90000"/>
              </a:lnSpc>
              <a:spcBef>
                <a:spcPts val="750"/>
              </a:spcBef>
              <a:spcAft>
                <a:spcPts val="0"/>
              </a:spcAft>
              <a:buSzPts val="2100"/>
              <a:buChar char="•"/>
            </a:pPr>
            <a:r>
              <a:rPr lang="en-US" dirty="0"/>
              <a:t>Hotlines</a:t>
            </a:r>
          </a:p>
          <a:p>
            <a:pPr marL="171450" lvl="0" indent="-171450" algn="l" rtl="0">
              <a:lnSpc>
                <a:spcPct val="90000"/>
              </a:lnSpc>
              <a:spcBef>
                <a:spcPts val="750"/>
              </a:spcBef>
              <a:spcAft>
                <a:spcPts val="0"/>
              </a:spcAft>
              <a:buSzPts val="2100"/>
              <a:buChar char="•"/>
            </a:pPr>
            <a:endParaRPr lang="en-US" dirty="0"/>
          </a:p>
          <a:p>
            <a:pPr marL="171450" lvl="0" indent="-171450" algn="l" rtl="0">
              <a:lnSpc>
                <a:spcPct val="90000"/>
              </a:lnSpc>
              <a:spcBef>
                <a:spcPts val="750"/>
              </a:spcBef>
              <a:spcAft>
                <a:spcPts val="0"/>
              </a:spcAft>
              <a:buSzPts val="2100"/>
              <a:buChar char="•"/>
            </a:pPr>
            <a:r>
              <a:rPr lang="en-US" dirty="0"/>
              <a:t>EAP</a:t>
            </a:r>
          </a:p>
          <a:p>
            <a:pPr marL="171450" lvl="0" indent="-171450" algn="l" rtl="0">
              <a:lnSpc>
                <a:spcPct val="90000"/>
              </a:lnSpc>
              <a:spcBef>
                <a:spcPts val="750"/>
              </a:spcBef>
              <a:spcAft>
                <a:spcPts val="0"/>
              </a:spcAft>
              <a:buSzPts val="2100"/>
              <a:buChar char="•"/>
            </a:pPr>
            <a:endParaRPr lang="en-US" dirty="0"/>
          </a:p>
          <a:p>
            <a:pPr marL="171450" lvl="0" indent="-171450" algn="l" rtl="0">
              <a:lnSpc>
                <a:spcPct val="90000"/>
              </a:lnSpc>
              <a:spcBef>
                <a:spcPts val="750"/>
              </a:spcBef>
              <a:spcAft>
                <a:spcPts val="0"/>
              </a:spcAft>
              <a:buSzPts val="2100"/>
              <a:buChar char="•"/>
            </a:pPr>
            <a:r>
              <a:rPr lang="en-US" dirty="0"/>
              <a:t>Expanded access to clinical care</a:t>
            </a:r>
            <a:endParaRPr dirty="0"/>
          </a:p>
          <a:p>
            <a:pPr marL="171450" lvl="0" indent="-38100" algn="l" rtl="0">
              <a:lnSpc>
                <a:spcPct val="90000"/>
              </a:lnSpc>
              <a:spcBef>
                <a:spcPts val="750"/>
              </a:spcBef>
              <a:spcAft>
                <a:spcPts val="0"/>
              </a:spcAft>
              <a:buClr>
                <a:schemeClr val="lt1"/>
              </a:buClr>
              <a:buSzPts val="2100"/>
              <a:buNone/>
            </a:pPr>
            <a:endParaRPr dirty="0"/>
          </a:p>
        </p:txBody>
      </p:sp>
    </p:spTree>
    <p:extLst>
      <p:ext uri="{BB962C8B-B14F-4D97-AF65-F5344CB8AC3E}">
        <p14:creationId xmlns:p14="http://schemas.microsoft.com/office/powerpoint/2010/main" val="2471545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4"/>
          <p:cNvSpPr txBox="1">
            <a:spLocks noGrp="1"/>
          </p:cNvSpPr>
          <p:nvPr>
            <p:ph type="title"/>
          </p:nvPr>
        </p:nvSpPr>
        <p:spPr>
          <a:xfrm>
            <a:off x="210196" y="333456"/>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EE599"/>
              </a:buClr>
              <a:buSzPts val="3300"/>
              <a:buFont typeface="Calibri"/>
              <a:buNone/>
            </a:pPr>
            <a:r>
              <a:rPr lang="en-US" dirty="0"/>
              <a:t>Tiers of Support</a:t>
            </a:r>
            <a:endParaRPr dirty="0"/>
          </a:p>
        </p:txBody>
      </p:sp>
      <p:sp>
        <p:nvSpPr>
          <p:cNvPr id="127" name="Google Shape;127;p4"/>
          <p:cNvSpPr txBox="1">
            <a:spLocks noGrp="1"/>
          </p:cNvSpPr>
          <p:nvPr>
            <p:ph type="body" idx="1"/>
          </p:nvPr>
        </p:nvSpPr>
        <p:spPr>
          <a:xfrm>
            <a:off x="628650" y="1369219"/>
            <a:ext cx="4541728" cy="3263504"/>
          </a:xfrm>
          <a:prstGeom prst="rect">
            <a:avLst/>
          </a:prstGeom>
          <a:noFill/>
          <a:ln>
            <a:noFill/>
          </a:ln>
        </p:spPr>
        <p:txBody>
          <a:bodyPr spcFirstLastPara="1" wrap="square" lIns="91425" tIns="45700" rIns="91425" bIns="45700" anchor="t" anchorCtr="0">
            <a:normAutofit/>
          </a:bodyPr>
          <a:lstStyle/>
          <a:p>
            <a:pPr marL="171450" lvl="0" indent="-171450" algn="l" rtl="0">
              <a:lnSpc>
                <a:spcPct val="90000"/>
              </a:lnSpc>
              <a:spcBef>
                <a:spcPts val="750"/>
              </a:spcBef>
              <a:spcAft>
                <a:spcPts val="0"/>
              </a:spcAft>
              <a:buClr>
                <a:schemeClr val="lt1"/>
              </a:buClr>
              <a:buSzPts val="2100"/>
              <a:buChar char="•"/>
            </a:pPr>
            <a:r>
              <a:rPr lang="en-US" dirty="0"/>
              <a:t>Self help</a:t>
            </a:r>
          </a:p>
          <a:p>
            <a:pPr marL="171450" lvl="0" indent="-171450" algn="l" rtl="0">
              <a:lnSpc>
                <a:spcPct val="90000"/>
              </a:lnSpc>
              <a:spcBef>
                <a:spcPts val="750"/>
              </a:spcBef>
              <a:spcAft>
                <a:spcPts val="0"/>
              </a:spcAft>
              <a:buClr>
                <a:schemeClr val="lt1"/>
              </a:buClr>
              <a:buSzPts val="2100"/>
              <a:buChar char="•"/>
            </a:pPr>
            <a:endParaRPr dirty="0"/>
          </a:p>
          <a:p>
            <a:pPr marL="171450" lvl="0" indent="-171450" algn="l" rtl="0">
              <a:lnSpc>
                <a:spcPct val="90000"/>
              </a:lnSpc>
              <a:spcBef>
                <a:spcPts val="750"/>
              </a:spcBef>
              <a:spcAft>
                <a:spcPts val="0"/>
              </a:spcAft>
              <a:buSzPts val="2100"/>
              <a:buChar char="•"/>
            </a:pPr>
            <a:r>
              <a:rPr lang="en-US" dirty="0"/>
              <a:t>Peer support</a:t>
            </a:r>
            <a:endParaRPr dirty="0"/>
          </a:p>
          <a:p>
            <a:pPr marL="171450" lvl="0" indent="-171450" algn="l" rtl="0">
              <a:lnSpc>
                <a:spcPct val="90000"/>
              </a:lnSpc>
              <a:spcBef>
                <a:spcPts val="750"/>
              </a:spcBef>
              <a:spcAft>
                <a:spcPts val="0"/>
              </a:spcAft>
              <a:buClr>
                <a:schemeClr val="lt1"/>
              </a:buClr>
              <a:buSzPts val="2100"/>
              <a:buChar char="•"/>
            </a:pPr>
            <a:endParaRPr lang="en-US" dirty="0"/>
          </a:p>
          <a:p>
            <a:pPr marL="171450" lvl="0" indent="-171450" algn="l" rtl="0">
              <a:lnSpc>
                <a:spcPct val="90000"/>
              </a:lnSpc>
              <a:spcBef>
                <a:spcPts val="750"/>
              </a:spcBef>
              <a:spcAft>
                <a:spcPts val="0"/>
              </a:spcAft>
              <a:buClr>
                <a:schemeClr val="lt1"/>
              </a:buClr>
              <a:buSzPts val="2100"/>
              <a:buChar char="•"/>
            </a:pPr>
            <a:r>
              <a:rPr lang="en-US" dirty="0"/>
              <a:t>Organizational support and leadership</a:t>
            </a:r>
            <a:endParaRPr dirty="0"/>
          </a:p>
          <a:p>
            <a:pPr marL="171450" lvl="0" indent="-171450" algn="l" rtl="0">
              <a:lnSpc>
                <a:spcPct val="90000"/>
              </a:lnSpc>
              <a:spcBef>
                <a:spcPts val="750"/>
              </a:spcBef>
              <a:spcAft>
                <a:spcPts val="0"/>
              </a:spcAft>
              <a:buClr>
                <a:schemeClr val="lt1"/>
              </a:buClr>
              <a:buSzPts val="2100"/>
              <a:buChar char="•"/>
            </a:pPr>
            <a:endParaRPr lang="en-US" dirty="0"/>
          </a:p>
          <a:p>
            <a:pPr marL="171450" lvl="0" indent="-171450" algn="l" rtl="0">
              <a:lnSpc>
                <a:spcPct val="90000"/>
              </a:lnSpc>
              <a:spcBef>
                <a:spcPts val="750"/>
              </a:spcBef>
              <a:spcAft>
                <a:spcPts val="0"/>
              </a:spcAft>
              <a:buClr>
                <a:schemeClr val="lt1"/>
              </a:buClr>
              <a:buSzPts val="2100"/>
              <a:buChar char="•"/>
            </a:pPr>
            <a:r>
              <a:rPr lang="en-US" dirty="0"/>
              <a:t>Screening and referral</a:t>
            </a:r>
            <a:endParaRPr dirty="0"/>
          </a:p>
          <a:p>
            <a:pPr marL="171450" lvl="0" indent="-38100" algn="l" rtl="0">
              <a:lnSpc>
                <a:spcPct val="90000"/>
              </a:lnSpc>
              <a:spcBef>
                <a:spcPts val="750"/>
              </a:spcBef>
              <a:spcAft>
                <a:spcPts val="0"/>
              </a:spcAft>
              <a:buClr>
                <a:schemeClr val="lt1"/>
              </a:buClr>
              <a:buSzPts val="2100"/>
              <a:buNone/>
            </a:pPr>
            <a:endParaRPr dirty="0"/>
          </a:p>
        </p:txBody>
      </p:sp>
      <p:sp>
        <p:nvSpPr>
          <p:cNvPr id="2" name="Isosceles Triangle 1"/>
          <p:cNvSpPr/>
          <p:nvPr/>
        </p:nvSpPr>
        <p:spPr>
          <a:xfrm rot="20605464">
            <a:off x="6028840" y="934802"/>
            <a:ext cx="2789695" cy="3210994"/>
          </a:xfrm>
          <a:custGeom>
            <a:avLst/>
            <a:gdLst>
              <a:gd name="connsiteX0" fmla="*/ 0 w 3339884"/>
              <a:gd name="connsiteY0" fmla="*/ 3210994 h 3210994"/>
              <a:gd name="connsiteX1" fmla="*/ 1669942 w 3339884"/>
              <a:gd name="connsiteY1" fmla="*/ 0 h 3210994"/>
              <a:gd name="connsiteX2" fmla="*/ 3339884 w 3339884"/>
              <a:gd name="connsiteY2" fmla="*/ 3210994 h 3210994"/>
              <a:gd name="connsiteX3" fmla="*/ 0 w 3339884"/>
              <a:gd name="connsiteY3" fmla="*/ 3210994 h 3210994"/>
              <a:gd name="connsiteX0" fmla="*/ 0 w 2789695"/>
              <a:gd name="connsiteY0" fmla="*/ 3210994 h 3210994"/>
              <a:gd name="connsiteX1" fmla="*/ 1669942 w 2789695"/>
              <a:gd name="connsiteY1" fmla="*/ 0 h 3210994"/>
              <a:gd name="connsiteX2" fmla="*/ 2789695 w 2789695"/>
              <a:gd name="connsiteY2" fmla="*/ 2676303 h 3210994"/>
              <a:gd name="connsiteX3" fmla="*/ 0 w 2789695"/>
              <a:gd name="connsiteY3" fmla="*/ 3210994 h 3210994"/>
            </a:gdLst>
            <a:ahLst/>
            <a:cxnLst>
              <a:cxn ang="0">
                <a:pos x="connsiteX0" y="connsiteY0"/>
              </a:cxn>
              <a:cxn ang="0">
                <a:pos x="connsiteX1" y="connsiteY1"/>
              </a:cxn>
              <a:cxn ang="0">
                <a:pos x="connsiteX2" y="connsiteY2"/>
              </a:cxn>
              <a:cxn ang="0">
                <a:pos x="connsiteX3" y="connsiteY3"/>
              </a:cxn>
            </a:cxnLst>
            <a:rect l="l" t="t" r="r" b="b"/>
            <a:pathLst>
              <a:path w="2789695" h="3210994">
                <a:moveTo>
                  <a:pt x="0" y="3210994"/>
                </a:moveTo>
                <a:lnTo>
                  <a:pt x="1669942" y="0"/>
                </a:lnTo>
                <a:lnTo>
                  <a:pt x="2789695" y="2676303"/>
                </a:lnTo>
                <a:lnTo>
                  <a:pt x="0" y="3210994"/>
                </a:lnTo>
                <a:close/>
              </a:path>
            </a:pathLst>
          </a:custGeom>
          <a:gradFill flip="none" rotWithShape="1">
            <a:gsLst>
              <a:gs pos="0">
                <a:srgbClr val="C00000"/>
              </a:gs>
              <a:gs pos="74000">
                <a:srgbClr val="92D050">
                  <a:shade val="67500"/>
                  <a:satMod val="115000"/>
                </a:srgbClr>
              </a:gs>
              <a:gs pos="100000">
                <a:srgbClr val="92D050">
                  <a:shade val="100000"/>
                  <a:satMod val="115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sosceles Triangle 2"/>
          <p:cNvSpPr/>
          <p:nvPr/>
        </p:nvSpPr>
        <p:spPr>
          <a:xfrm>
            <a:off x="5300422" y="913774"/>
            <a:ext cx="1945038" cy="3563227"/>
          </a:xfrm>
          <a:custGeom>
            <a:avLst/>
            <a:gdLst>
              <a:gd name="connsiteX0" fmla="*/ 0 w 1704813"/>
              <a:gd name="connsiteY0" fmla="*/ 3656217 h 3656217"/>
              <a:gd name="connsiteX1" fmla="*/ 852407 w 1704813"/>
              <a:gd name="connsiteY1" fmla="*/ 0 h 3656217"/>
              <a:gd name="connsiteX2" fmla="*/ 1704813 w 1704813"/>
              <a:gd name="connsiteY2" fmla="*/ 3656217 h 3656217"/>
              <a:gd name="connsiteX3" fmla="*/ 0 w 1704813"/>
              <a:gd name="connsiteY3" fmla="*/ 3656217 h 3656217"/>
              <a:gd name="connsiteX0" fmla="*/ 0 w 2417736"/>
              <a:gd name="connsiteY0" fmla="*/ 3578725 h 3578725"/>
              <a:gd name="connsiteX1" fmla="*/ 2417736 w 2417736"/>
              <a:gd name="connsiteY1" fmla="*/ 0 h 3578725"/>
              <a:gd name="connsiteX2" fmla="*/ 1704813 w 2417736"/>
              <a:gd name="connsiteY2" fmla="*/ 3578725 h 3578725"/>
              <a:gd name="connsiteX3" fmla="*/ 0 w 2417736"/>
              <a:gd name="connsiteY3" fmla="*/ 3578725 h 3578725"/>
              <a:gd name="connsiteX0" fmla="*/ 0 w 1952787"/>
              <a:gd name="connsiteY0" fmla="*/ 2137382 h 3578725"/>
              <a:gd name="connsiteX1" fmla="*/ 1952787 w 1952787"/>
              <a:gd name="connsiteY1" fmla="*/ 0 h 3578725"/>
              <a:gd name="connsiteX2" fmla="*/ 1239864 w 1952787"/>
              <a:gd name="connsiteY2" fmla="*/ 3578725 h 3578725"/>
              <a:gd name="connsiteX3" fmla="*/ 0 w 1952787"/>
              <a:gd name="connsiteY3" fmla="*/ 2137382 h 3578725"/>
              <a:gd name="connsiteX0" fmla="*/ 0 w 1945038"/>
              <a:gd name="connsiteY0" fmla="*/ 2121884 h 3563227"/>
              <a:gd name="connsiteX1" fmla="*/ 1945038 w 1945038"/>
              <a:gd name="connsiteY1" fmla="*/ 0 h 3563227"/>
              <a:gd name="connsiteX2" fmla="*/ 1239864 w 1945038"/>
              <a:gd name="connsiteY2" fmla="*/ 3563227 h 3563227"/>
              <a:gd name="connsiteX3" fmla="*/ 0 w 1945038"/>
              <a:gd name="connsiteY3" fmla="*/ 2121884 h 3563227"/>
            </a:gdLst>
            <a:ahLst/>
            <a:cxnLst>
              <a:cxn ang="0">
                <a:pos x="connsiteX0" y="connsiteY0"/>
              </a:cxn>
              <a:cxn ang="0">
                <a:pos x="connsiteX1" y="connsiteY1"/>
              </a:cxn>
              <a:cxn ang="0">
                <a:pos x="connsiteX2" y="connsiteY2"/>
              </a:cxn>
              <a:cxn ang="0">
                <a:pos x="connsiteX3" y="connsiteY3"/>
              </a:cxn>
            </a:cxnLst>
            <a:rect l="l" t="t" r="r" b="b"/>
            <a:pathLst>
              <a:path w="1945038" h="3563227">
                <a:moveTo>
                  <a:pt x="0" y="2121884"/>
                </a:moveTo>
                <a:lnTo>
                  <a:pt x="1945038" y="0"/>
                </a:lnTo>
                <a:lnTo>
                  <a:pt x="1239864" y="3563227"/>
                </a:lnTo>
                <a:lnTo>
                  <a:pt x="0" y="2121884"/>
                </a:lnTo>
                <a:close/>
              </a:path>
            </a:pathLst>
          </a:custGeom>
          <a:gradFill flip="none" rotWithShape="1">
            <a:gsLst>
              <a:gs pos="0">
                <a:srgbClr val="C00000"/>
              </a:gs>
              <a:gs pos="50000">
                <a:srgbClr val="92D050">
                  <a:shade val="67500"/>
                  <a:satMod val="115000"/>
                </a:srgbClr>
              </a:gs>
              <a:gs pos="100000">
                <a:srgbClr val="92D050">
                  <a:shade val="100000"/>
                  <a:satMod val="115000"/>
                </a:srgb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5604333" y="2617422"/>
            <a:ext cx="1059938" cy="1148666"/>
          </a:xfrm>
          <a:prstGeom prst="line">
            <a:avLst/>
          </a:prstGeom>
          <a:ln>
            <a:solidFill>
              <a:schemeClr val="accent1">
                <a:lumMod val="50000"/>
              </a:schemeClr>
            </a:solidFill>
          </a:ln>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6039496" y="2269363"/>
            <a:ext cx="770317" cy="791552"/>
          </a:xfrm>
          <a:prstGeom prst="line">
            <a:avLst/>
          </a:prstGeom>
          <a:ln>
            <a:solidFill>
              <a:schemeClr val="accent1">
                <a:lumMod val="50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6398378" y="1846104"/>
            <a:ext cx="554306" cy="532886"/>
          </a:xfrm>
          <a:prstGeom prst="line">
            <a:avLst/>
          </a:prstGeom>
          <a:ln>
            <a:solidFill>
              <a:schemeClr val="accent1">
                <a:lumMod val="50000"/>
              </a:schemeClr>
            </a:solidFill>
          </a:ln>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flipV="1">
            <a:off x="6688725" y="2802249"/>
            <a:ext cx="2052319" cy="966709"/>
          </a:xfrm>
          <a:prstGeom prst="line">
            <a:avLst/>
          </a:prstGeom>
          <a:ln>
            <a:solidFill>
              <a:schemeClr val="accent1">
                <a:lumMod val="50000"/>
              </a:schemeClr>
            </a:solidFill>
          </a:ln>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flipV="1">
            <a:off x="6834267" y="2378990"/>
            <a:ext cx="1575985" cy="694985"/>
          </a:xfrm>
          <a:prstGeom prst="line">
            <a:avLst/>
          </a:prstGeom>
          <a:ln>
            <a:solidFill>
              <a:schemeClr val="accent1">
                <a:lumMod val="50000"/>
              </a:schemeClr>
            </a:solidFill>
          </a:ln>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flipV="1">
            <a:off x="6952684" y="1907946"/>
            <a:ext cx="1144212" cy="471044"/>
          </a:xfrm>
          <a:prstGeom prst="line">
            <a:avLst/>
          </a:prstGeom>
          <a:ln>
            <a:solidFill>
              <a:schemeClr val="accent1">
                <a:lumMod val="50000"/>
              </a:schemeClr>
            </a:solidFill>
          </a:ln>
        </p:spPr>
        <p:style>
          <a:lnRef idx="1">
            <a:schemeClr val="dk1"/>
          </a:lnRef>
          <a:fillRef idx="0">
            <a:schemeClr val="dk1"/>
          </a:fillRef>
          <a:effectRef idx="0">
            <a:schemeClr val="dk1"/>
          </a:effectRef>
          <a:fontRef idx="minor">
            <a:schemeClr val="tx1"/>
          </a:fontRef>
        </p:style>
      </p:cxnSp>
      <p:sp>
        <p:nvSpPr>
          <p:cNvPr id="28" name="TextBox 27"/>
          <p:cNvSpPr txBox="1"/>
          <p:nvPr/>
        </p:nvSpPr>
        <p:spPr>
          <a:xfrm rot="20002997">
            <a:off x="7258669" y="3403649"/>
            <a:ext cx="912429" cy="307777"/>
          </a:xfrm>
          <a:prstGeom prst="rect">
            <a:avLst/>
          </a:prstGeom>
          <a:noFill/>
        </p:spPr>
        <p:txBody>
          <a:bodyPr wrap="none" rtlCol="0">
            <a:spAutoFit/>
          </a:bodyPr>
          <a:lstStyle/>
          <a:p>
            <a:r>
              <a:rPr lang="en-US" dirty="0"/>
              <a:t>Self Help</a:t>
            </a:r>
          </a:p>
        </p:txBody>
      </p:sp>
      <p:sp>
        <p:nvSpPr>
          <p:cNvPr id="31" name="TextBox 30"/>
          <p:cNvSpPr txBox="1"/>
          <p:nvPr/>
        </p:nvSpPr>
        <p:spPr>
          <a:xfrm rot="20128747">
            <a:off x="7082213" y="2825918"/>
            <a:ext cx="1239442" cy="307777"/>
          </a:xfrm>
          <a:prstGeom prst="rect">
            <a:avLst/>
          </a:prstGeom>
          <a:noFill/>
        </p:spPr>
        <p:txBody>
          <a:bodyPr wrap="none" rtlCol="0">
            <a:spAutoFit/>
          </a:bodyPr>
          <a:lstStyle/>
          <a:p>
            <a:r>
              <a:rPr lang="en-US" dirty="0"/>
              <a:t>Peer Support</a:t>
            </a:r>
          </a:p>
        </p:txBody>
      </p:sp>
      <p:sp>
        <p:nvSpPr>
          <p:cNvPr id="32" name="TextBox 31"/>
          <p:cNvSpPr txBox="1"/>
          <p:nvPr/>
        </p:nvSpPr>
        <p:spPr>
          <a:xfrm rot="20128747">
            <a:off x="7020799" y="2127520"/>
            <a:ext cx="1199367" cy="523220"/>
          </a:xfrm>
          <a:prstGeom prst="rect">
            <a:avLst/>
          </a:prstGeom>
          <a:noFill/>
        </p:spPr>
        <p:txBody>
          <a:bodyPr wrap="none" rtlCol="0">
            <a:spAutoFit/>
          </a:bodyPr>
          <a:lstStyle/>
          <a:p>
            <a:r>
              <a:rPr lang="en-US" dirty="0"/>
              <a:t>Leadership/</a:t>
            </a:r>
          </a:p>
          <a:p>
            <a:r>
              <a:rPr lang="en-US" dirty="0"/>
              <a:t>Organization</a:t>
            </a:r>
          </a:p>
        </p:txBody>
      </p:sp>
      <p:sp>
        <p:nvSpPr>
          <p:cNvPr id="33" name="TextBox 32"/>
          <p:cNvSpPr txBox="1"/>
          <p:nvPr/>
        </p:nvSpPr>
        <p:spPr>
          <a:xfrm rot="20128747">
            <a:off x="7074558" y="1534592"/>
            <a:ext cx="813043" cy="523220"/>
          </a:xfrm>
          <a:prstGeom prst="rect">
            <a:avLst/>
          </a:prstGeom>
          <a:noFill/>
        </p:spPr>
        <p:txBody>
          <a:bodyPr wrap="none" rtlCol="0">
            <a:spAutoFit/>
          </a:bodyPr>
          <a:lstStyle/>
          <a:p>
            <a:r>
              <a:rPr lang="en-US" dirty="0"/>
              <a:t>Clinical </a:t>
            </a:r>
          </a:p>
          <a:p>
            <a:r>
              <a:rPr lang="en-US" dirty="0"/>
              <a:t> Care</a:t>
            </a:r>
          </a:p>
        </p:txBody>
      </p:sp>
    </p:spTree>
    <p:extLst>
      <p:ext uri="{BB962C8B-B14F-4D97-AF65-F5344CB8AC3E}">
        <p14:creationId xmlns:p14="http://schemas.microsoft.com/office/powerpoint/2010/main" val="996533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3"/>
          <p:cNvSpPr txBox="1"/>
          <p:nvPr/>
        </p:nvSpPr>
        <p:spPr>
          <a:xfrm>
            <a:off x="517550" y="62753"/>
            <a:ext cx="7886700" cy="9942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None/>
            </a:pPr>
            <a:r>
              <a:rPr lang="en-US" sz="3300" b="0" i="0" u="none" strike="noStrike" cap="none" dirty="0">
                <a:solidFill>
                  <a:srgbClr val="FEE599"/>
                </a:solidFill>
                <a:latin typeface="Calibri"/>
                <a:ea typeface="Calibri"/>
                <a:cs typeface="Calibri"/>
                <a:sym typeface="Calibri"/>
              </a:rPr>
              <a:t>Stress Continuum – Tiers of Support</a:t>
            </a:r>
            <a:endParaRPr sz="1800" b="0" i="0" u="none" strike="noStrike" cap="none" dirty="0">
              <a:solidFill>
                <a:srgbClr val="000000"/>
              </a:solidFill>
              <a:latin typeface="Arial"/>
              <a:ea typeface="Arial"/>
              <a:cs typeface="Arial"/>
              <a:sym typeface="Arial"/>
            </a:endParaRPr>
          </a:p>
        </p:txBody>
      </p:sp>
      <p:cxnSp>
        <p:nvCxnSpPr>
          <p:cNvPr id="244" name="Google Shape;244;p33"/>
          <p:cNvCxnSpPr/>
          <p:nvPr/>
        </p:nvCxnSpPr>
        <p:spPr>
          <a:xfrm rot="10800000" flipH="1">
            <a:off x="1038361" y="3760128"/>
            <a:ext cx="7365890" cy="9076"/>
          </a:xfrm>
          <a:prstGeom prst="straightConnector1">
            <a:avLst/>
          </a:prstGeom>
          <a:noFill/>
          <a:ln w="9525" cap="flat" cmpd="sng">
            <a:solidFill>
              <a:schemeClr val="dk1"/>
            </a:solidFill>
            <a:prstDash val="solid"/>
            <a:round/>
            <a:headEnd type="none" w="sm" len="sm"/>
            <a:tailEnd type="none" w="sm" len="sm"/>
          </a:ln>
        </p:spPr>
      </p:cxnSp>
      <p:pic>
        <p:nvPicPr>
          <p:cNvPr id="245" name="Google Shape;245;p33"/>
          <p:cNvPicPr preferRelativeResize="0"/>
          <p:nvPr/>
        </p:nvPicPr>
        <p:blipFill rotWithShape="1">
          <a:blip r:embed="rId3">
            <a:alphaModFix/>
          </a:blip>
          <a:srcRect/>
          <a:stretch/>
        </p:blipFill>
        <p:spPr>
          <a:xfrm>
            <a:off x="2265887" y="3534849"/>
            <a:ext cx="1278013" cy="486862"/>
          </a:xfrm>
          <a:prstGeom prst="rect">
            <a:avLst/>
          </a:prstGeom>
          <a:noFill/>
          <a:ln>
            <a:noFill/>
          </a:ln>
        </p:spPr>
      </p:pic>
      <p:graphicFrame>
        <p:nvGraphicFramePr>
          <p:cNvPr id="7" name="Table 2">
            <a:extLst>
              <a:ext uri="{FF2B5EF4-FFF2-40B4-BE49-F238E27FC236}">
                <a16:creationId xmlns:a16="http://schemas.microsoft.com/office/drawing/2014/main" id="{23851B4E-8E6D-4440-85FC-F082623A1FF9}"/>
              </a:ext>
            </a:extLst>
          </p:cNvPr>
          <p:cNvGraphicFramePr>
            <a:graphicFrameLocks noGrp="1"/>
          </p:cNvGraphicFramePr>
          <p:nvPr>
            <p:extLst>
              <p:ext uri="{D42A27DB-BD31-4B8C-83A1-F6EECF244321}">
                <p14:modId xmlns:p14="http://schemas.microsoft.com/office/powerpoint/2010/main" val="3274624186"/>
              </p:ext>
            </p:extLst>
          </p:nvPr>
        </p:nvGraphicFramePr>
        <p:xfrm>
          <a:off x="216976" y="294981"/>
          <a:ext cx="8759316" cy="4001840"/>
        </p:xfrm>
        <a:graphic>
          <a:graphicData uri="http://schemas.openxmlformats.org/drawingml/2006/table">
            <a:tbl>
              <a:tblPr firstRow="1" bandRow="1">
                <a:tableStyleId>{5C22544A-7EE6-4342-B048-85BDC9FD1C3A}</a:tableStyleId>
              </a:tblPr>
              <a:tblGrid>
                <a:gridCol w="2189829">
                  <a:extLst>
                    <a:ext uri="{9D8B030D-6E8A-4147-A177-3AD203B41FA5}">
                      <a16:colId xmlns:a16="http://schemas.microsoft.com/office/drawing/2014/main" val="823027905"/>
                    </a:ext>
                  </a:extLst>
                </a:gridCol>
                <a:gridCol w="2189829">
                  <a:extLst>
                    <a:ext uri="{9D8B030D-6E8A-4147-A177-3AD203B41FA5}">
                      <a16:colId xmlns:a16="http://schemas.microsoft.com/office/drawing/2014/main" val="4193410981"/>
                    </a:ext>
                  </a:extLst>
                </a:gridCol>
                <a:gridCol w="2189829">
                  <a:extLst>
                    <a:ext uri="{9D8B030D-6E8A-4147-A177-3AD203B41FA5}">
                      <a16:colId xmlns:a16="http://schemas.microsoft.com/office/drawing/2014/main" val="2543921947"/>
                    </a:ext>
                  </a:extLst>
                </a:gridCol>
                <a:gridCol w="2189829">
                  <a:extLst>
                    <a:ext uri="{9D8B030D-6E8A-4147-A177-3AD203B41FA5}">
                      <a16:colId xmlns:a16="http://schemas.microsoft.com/office/drawing/2014/main" val="533709035"/>
                    </a:ext>
                  </a:extLst>
                </a:gridCol>
              </a:tblGrid>
              <a:tr h="466160">
                <a:tc gridSpan="4">
                  <a:txBody>
                    <a:bodyPr/>
                    <a:lstStyle/>
                    <a:p>
                      <a:pPr algn="ctr"/>
                      <a:endParaRPr lang="en-US" sz="2400" dirty="0">
                        <a:solidFill>
                          <a:schemeClr val="tx1"/>
                        </a:solidFill>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dirty="0"/>
                    </a:p>
                  </a:txBody>
                  <a:tcPr/>
                </a:tc>
                <a:tc hMerge="1">
                  <a:txBody>
                    <a:bodyPr/>
                    <a:lstStyle/>
                    <a:p>
                      <a:pPr algn="ctr"/>
                      <a:endParaRPr lang="en-US" sz="1400" dirty="0"/>
                    </a:p>
                  </a:txBody>
                  <a:tcPr/>
                </a:tc>
                <a:tc hMerge="1">
                  <a:txBody>
                    <a:bodyPr/>
                    <a:lstStyle/>
                    <a:p>
                      <a:pPr algn="ctr"/>
                      <a:endParaRPr lang="en-US" sz="1400" dirty="0"/>
                    </a:p>
                  </a:txBody>
                  <a:tcPr/>
                </a:tc>
                <a:extLst>
                  <a:ext uri="{0D108BD9-81ED-4DB2-BD59-A6C34878D82A}">
                    <a16:rowId xmlns:a16="http://schemas.microsoft.com/office/drawing/2014/main" val="984861109"/>
                  </a:ext>
                </a:extLst>
              </a:tr>
              <a:tr h="631727">
                <a:tc>
                  <a:txBody>
                    <a:bodyPr/>
                    <a:lstStyle/>
                    <a:p>
                      <a:pPr algn="ctr"/>
                      <a:r>
                        <a:rPr lang="en-US" sz="2400" b="1" dirty="0">
                          <a:ln w="127">
                            <a:noFill/>
                          </a:ln>
                          <a:solidFill>
                            <a:schemeClr val="bg1"/>
                          </a:solidFill>
                        </a:rPr>
                        <a:t>READY</a:t>
                      </a:r>
                    </a:p>
                    <a:p>
                      <a:pPr algn="ctr"/>
                      <a:r>
                        <a:rPr lang="en-US" sz="1400" dirty="0">
                          <a:solidFill>
                            <a:schemeClr val="bg1"/>
                          </a:solidFill>
                        </a:rPr>
                        <a:t>(Green)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en-US" sz="2400" b="1" dirty="0">
                          <a:ln w="3175">
                            <a:noFill/>
                          </a:ln>
                          <a:solidFill>
                            <a:schemeClr val="tx1"/>
                          </a:solidFill>
                        </a:rPr>
                        <a:t>REACTING</a:t>
                      </a:r>
                    </a:p>
                    <a:p>
                      <a:pPr algn="ctr"/>
                      <a:r>
                        <a:rPr lang="en-US" sz="1400" dirty="0"/>
                        <a:t>(Yellow)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a:ln w="3175">
                            <a:noFill/>
                          </a:ln>
                          <a:solidFill>
                            <a:schemeClr val="tx1"/>
                          </a:solidFill>
                        </a:rPr>
                        <a:t>HURTING</a:t>
                      </a:r>
                    </a:p>
                    <a:p>
                      <a:pPr algn="ctr"/>
                      <a:r>
                        <a:rPr lang="en-US" sz="1400" dirty="0">
                          <a:solidFill>
                            <a:schemeClr val="bg1"/>
                          </a:solidFill>
                        </a:rPr>
                        <a:t>(Orange)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b="1" dirty="0">
                          <a:ln w="127">
                            <a:noFill/>
                          </a:ln>
                          <a:solidFill>
                            <a:schemeClr val="bg1"/>
                          </a:solidFill>
                        </a:rPr>
                        <a:t>ILL</a:t>
                      </a:r>
                    </a:p>
                    <a:p>
                      <a:pPr algn="ctr"/>
                      <a:r>
                        <a:rPr lang="en-US" sz="1400" dirty="0">
                          <a:solidFill>
                            <a:schemeClr val="bg1"/>
                          </a:solidFill>
                        </a:rPr>
                        <a:t>(Red)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681346882"/>
                  </a:ext>
                </a:extLst>
              </a:tr>
              <a:tr h="2383333">
                <a:tc>
                  <a:txBody>
                    <a:bodyPr/>
                    <a:lstStyle/>
                    <a:p>
                      <a:pPr marL="285750" indent="-285750">
                        <a:buFont typeface="Arial" panose="020B0604020202020204" pitchFamily="34" charset="0"/>
                        <a:buChar char="•"/>
                      </a:pPr>
                      <a:r>
                        <a:rPr lang="en-US" sz="1600" dirty="0">
                          <a:solidFill>
                            <a:schemeClr val="tx1"/>
                          </a:solidFill>
                        </a:rPr>
                        <a:t>Minimal stress</a:t>
                      </a:r>
                    </a:p>
                    <a:p>
                      <a:pPr marL="285750" indent="-285750">
                        <a:buFont typeface="Arial" panose="020B0604020202020204" pitchFamily="34" charset="0"/>
                        <a:buChar char="•"/>
                      </a:pPr>
                      <a:r>
                        <a:rPr lang="en-US" sz="1600" dirty="0">
                          <a:solidFill>
                            <a:schemeClr val="tx1"/>
                          </a:solidFill>
                        </a:rPr>
                        <a:t>Adaptive coping</a:t>
                      </a:r>
                    </a:p>
                    <a:p>
                      <a:pPr marL="285750" indent="-285750">
                        <a:buFont typeface="Arial" panose="020B0604020202020204" pitchFamily="34" charset="0"/>
                        <a:buChar char="•"/>
                      </a:pPr>
                      <a:r>
                        <a:rPr lang="en-US" sz="1600" dirty="0">
                          <a:solidFill>
                            <a:schemeClr val="tx1"/>
                          </a:solidFill>
                        </a:rPr>
                        <a:t>Optimal function</a:t>
                      </a:r>
                    </a:p>
                    <a:p>
                      <a:pPr marL="285750" indent="-285750">
                        <a:buFont typeface="Arial" panose="020B0604020202020204" pitchFamily="34" charset="0"/>
                        <a:buChar char="•"/>
                      </a:pPr>
                      <a:r>
                        <a:rPr lang="en-US" sz="1600" dirty="0">
                          <a:solidFill>
                            <a:schemeClr val="tx1"/>
                          </a:solidFill>
                        </a:rPr>
                        <a:t>Personal well-being</a:t>
                      </a:r>
                    </a:p>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CD195"/>
                    </a:solidFill>
                  </a:tcPr>
                </a:tc>
                <a:tc>
                  <a:txBody>
                    <a:bodyPr/>
                    <a:lstStyle/>
                    <a:p>
                      <a:pPr marL="285750" indent="-285750">
                        <a:buFont typeface="Arial" panose="020B0604020202020204" pitchFamily="34" charset="0"/>
                        <a:buChar char="•"/>
                      </a:pPr>
                      <a:r>
                        <a:rPr lang="en-US" sz="1600" dirty="0">
                          <a:solidFill>
                            <a:schemeClr val="tx1"/>
                          </a:solidFill>
                        </a:rPr>
                        <a:t>Moderate stress</a:t>
                      </a:r>
                    </a:p>
                    <a:p>
                      <a:pPr marL="285750" indent="-285750">
                        <a:buFont typeface="Arial" panose="020B0604020202020204" pitchFamily="34" charset="0"/>
                        <a:buChar char="•"/>
                      </a:pPr>
                      <a:r>
                        <a:rPr lang="en-US" sz="1600" dirty="0">
                          <a:solidFill>
                            <a:schemeClr val="tx1"/>
                          </a:solidFill>
                        </a:rPr>
                        <a:t>Mild or temporary distress</a:t>
                      </a:r>
                    </a:p>
                    <a:p>
                      <a:pPr marL="285750" indent="-285750">
                        <a:buFont typeface="Arial" panose="020B0604020202020204" pitchFamily="34" charset="0"/>
                        <a:buChar char="•"/>
                      </a:pPr>
                      <a:r>
                        <a:rPr lang="en-US" sz="1600" dirty="0">
                          <a:solidFill>
                            <a:schemeClr val="tx1"/>
                          </a:solidFill>
                        </a:rPr>
                        <a:t>Mild or temporary impairment </a:t>
                      </a:r>
                    </a:p>
                    <a:p>
                      <a:pPr marL="285750" indent="-285750">
                        <a:buFont typeface="Arial" panose="020B0604020202020204" pitchFamily="34" charset="0"/>
                        <a:buChar char="•"/>
                      </a:pPr>
                      <a:r>
                        <a:rPr lang="en-US" sz="1600" dirty="0">
                          <a:solidFill>
                            <a:schemeClr val="tx1"/>
                          </a:solidFill>
                        </a:rPr>
                        <a:t>Resolves </a:t>
                      </a:r>
                      <a:r>
                        <a:rPr lang="en-US" sz="1600" b="1" dirty="0">
                          <a:solidFill>
                            <a:schemeClr val="tx1"/>
                          </a:solidFill>
                        </a:rPr>
                        <a:t>with self-care,</a:t>
                      </a:r>
                      <a:r>
                        <a:rPr lang="en-US" sz="1600" dirty="0">
                          <a:solidFill>
                            <a:schemeClr val="tx1"/>
                          </a:solidFill>
                        </a:rPr>
                        <a:t> minimal or no intervention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F793"/>
                    </a:solidFill>
                  </a:tcPr>
                </a:tc>
                <a:tc>
                  <a:txBody>
                    <a:bodyPr/>
                    <a:lstStyle/>
                    <a:p>
                      <a:pPr marL="285750" indent="-285750">
                        <a:buFont typeface="Arial" panose="020B0604020202020204" pitchFamily="34" charset="0"/>
                        <a:buChar char="•"/>
                      </a:pPr>
                      <a:r>
                        <a:rPr lang="en-US" sz="1600" dirty="0">
                          <a:solidFill>
                            <a:schemeClr val="tx1"/>
                          </a:solidFill>
                        </a:rPr>
                        <a:t>Significant stress</a:t>
                      </a:r>
                    </a:p>
                    <a:p>
                      <a:pPr marL="285750" indent="-285750">
                        <a:buFont typeface="Arial" panose="020B0604020202020204" pitchFamily="34" charset="0"/>
                        <a:buChar char="•"/>
                      </a:pPr>
                      <a:r>
                        <a:rPr lang="en-US" sz="1600" b="1" dirty="0">
                          <a:solidFill>
                            <a:schemeClr val="tx1"/>
                          </a:solidFill>
                        </a:rPr>
                        <a:t>Moderate/ persistent </a:t>
                      </a:r>
                      <a:r>
                        <a:rPr lang="en-US" sz="1600" dirty="0">
                          <a:solidFill>
                            <a:schemeClr val="tx1"/>
                          </a:solidFill>
                        </a:rPr>
                        <a:t>distress</a:t>
                      </a:r>
                    </a:p>
                    <a:p>
                      <a:pPr marL="285750" indent="-285750">
                        <a:buFont typeface="Arial" panose="020B0604020202020204" pitchFamily="34" charset="0"/>
                        <a:buChar char="•"/>
                      </a:pPr>
                      <a:r>
                        <a:rPr lang="en-US" sz="1600" b="1" dirty="0">
                          <a:solidFill>
                            <a:schemeClr val="tx1"/>
                          </a:solidFill>
                        </a:rPr>
                        <a:t>Moderate Impairment, in multiple areas</a:t>
                      </a:r>
                    </a:p>
                    <a:p>
                      <a:pPr marL="285750" indent="-285750">
                        <a:buFont typeface="Arial" panose="020B0604020202020204" pitchFamily="34" charset="0"/>
                        <a:buChar char="•"/>
                      </a:pPr>
                      <a:r>
                        <a:rPr lang="en-US" sz="1600" dirty="0">
                          <a:solidFill>
                            <a:schemeClr val="tx1"/>
                          </a:solidFill>
                        </a:rPr>
                        <a:t>Requires leader &amp;</a:t>
                      </a:r>
                      <a:r>
                        <a:rPr lang="en-US" sz="1600" b="1" dirty="0">
                          <a:solidFill>
                            <a:schemeClr val="tx1"/>
                          </a:solidFill>
                        </a:rPr>
                        <a:t> Support</a:t>
                      </a:r>
                      <a:r>
                        <a:rPr lang="en-US" sz="1600" dirty="0">
                          <a:solidFill>
                            <a:schemeClr val="tx1"/>
                          </a:solidFill>
                        </a:rPr>
                        <a:t> intervention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8A"/>
                    </a:solidFill>
                  </a:tcPr>
                </a:tc>
                <a:tc>
                  <a:txBody>
                    <a:bodyPr/>
                    <a:lstStyle/>
                    <a:p>
                      <a:pPr marL="285750" indent="-285750">
                        <a:buFont typeface="Arial" panose="020B0604020202020204" pitchFamily="34" charset="0"/>
                        <a:buChar char="•"/>
                      </a:pPr>
                      <a:r>
                        <a:rPr lang="en-US" sz="1600" dirty="0">
                          <a:solidFill>
                            <a:schemeClr val="tx1"/>
                          </a:solidFill>
                        </a:rPr>
                        <a:t>Severe/prolonged stress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dirty="0">
                          <a:solidFill>
                            <a:schemeClr val="tx1"/>
                          </a:solidFill>
                        </a:rPr>
                        <a:t>Severe </a:t>
                      </a:r>
                      <a:r>
                        <a:rPr lang="en-US" sz="1600" dirty="0">
                          <a:solidFill>
                            <a:schemeClr val="tx1"/>
                          </a:solidFill>
                        </a:rPr>
                        <a:t>distress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dirty="0">
                          <a:solidFill>
                            <a:schemeClr val="tx1"/>
                          </a:solidFill>
                        </a:rPr>
                        <a:t>Serious</a:t>
                      </a:r>
                      <a:r>
                        <a:rPr lang="en-US" sz="1600" dirty="0">
                          <a:solidFill>
                            <a:schemeClr val="tx1"/>
                          </a:solidFill>
                        </a:rPr>
                        <a:t> Impairment </a:t>
                      </a:r>
                    </a:p>
                    <a:p>
                      <a:pPr marL="285750" indent="-285750">
                        <a:buFont typeface="Arial" panose="020B0604020202020204" pitchFamily="34" charset="0"/>
                        <a:buChar char="•"/>
                      </a:pPr>
                      <a:r>
                        <a:rPr lang="en-US" sz="1600" dirty="0">
                          <a:solidFill>
                            <a:schemeClr val="tx1"/>
                          </a:solidFill>
                        </a:rPr>
                        <a:t>Mental health diagnosis</a:t>
                      </a:r>
                    </a:p>
                    <a:p>
                      <a:pPr marL="285750" indent="-285750">
                        <a:buFont typeface="Arial" panose="020B0604020202020204" pitchFamily="34" charset="0"/>
                        <a:buChar char="•"/>
                      </a:pPr>
                      <a:r>
                        <a:rPr lang="en-US" sz="1600" dirty="0">
                          <a:solidFill>
                            <a:schemeClr val="tx1"/>
                          </a:solidFill>
                        </a:rPr>
                        <a:t>Requires clinical intervention</a:t>
                      </a:r>
                    </a:p>
                    <a:p>
                      <a:pPr marL="285750" indent="-285750">
                        <a:buFont typeface="Arial" panose="020B0604020202020204" pitchFamily="34" charset="0"/>
                        <a:buChar char="•"/>
                      </a:pP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9BA5"/>
                    </a:solidFill>
                  </a:tcPr>
                </a:tc>
                <a:extLst>
                  <a:ext uri="{0D108BD9-81ED-4DB2-BD59-A6C34878D82A}">
                    <a16:rowId xmlns:a16="http://schemas.microsoft.com/office/drawing/2014/main" val="1422813893"/>
                  </a:ext>
                </a:extLst>
              </a:tr>
              <a:tr h="315863">
                <a:tc gridSpan="4">
                  <a:txBody>
                    <a:bodyPr/>
                    <a:lstStyle/>
                    <a:p>
                      <a:pPr algn="l"/>
                      <a:endParaRPr lang="en-US" sz="1600" b="1" dirty="0">
                        <a:ln w="3175">
                          <a:noFill/>
                        </a:ln>
                        <a:solidFill>
                          <a:schemeClr val="tx1"/>
                        </a:solidFill>
                        <a:effectLst/>
                      </a:endParaRPr>
                    </a:p>
                  </a:txBody>
                  <a:tcPr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50"/>
                        </a:gs>
                        <a:gs pos="33000">
                          <a:srgbClr val="FFFF00"/>
                        </a:gs>
                        <a:gs pos="66000">
                          <a:srgbClr val="FFC000"/>
                        </a:gs>
                        <a:gs pos="100000">
                          <a:srgbClr val="FF0000"/>
                        </a:gs>
                      </a:gsLst>
                      <a:lin ang="0" scaled="1"/>
                      <a:tileRect/>
                    </a:gradFill>
                  </a:tcPr>
                </a:tc>
                <a:tc hMerge="1">
                  <a:txBody>
                    <a:bodyPr/>
                    <a:lstStyle/>
                    <a:p>
                      <a:endParaRPr lang="en-US" dirty="0"/>
                    </a:p>
                  </a:txBody>
                  <a:tcPr/>
                </a:tc>
                <a:tc hMerge="1">
                  <a:txBody>
                    <a:bodyPr/>
                    <a:lstStyle/>
                    <a:p>
                      <a:pPr algn="r"/>
                      <a:r>
                        <a:rPr lang="en-US" sz="1400" dirty="0">
                          <a:solidFill>
                            <a:schemeClr val="tx1"/>
                          </a:solidFill>
                        </a:rPr>
                        <a:t>Screening  &amp; Referral to Treatment</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extLst>
                  <a:ext uri="{0D108BD9-81ED-4DB2-BD59-A6C34878D82A}">
                    <a16:rowId xmlns:a16="http://schemas.microsoft.com/office/drawing/2014/main" val="622936205"/>
                  </a:ext>
                </a:extLst>
              </a:tr>
            </a:tbl>
          </a:graphicData>
        </a:graphic>
      </p:graphicFrame>
      <p:pic>
        <p:nvPicPr>
          <p:cNvPr id="8" name="Google Shape;245;p33"/>
          <p:cNvPicPr preferRelativeResize="0"/>
          <p:nvPr/>
        </p:nvPicPr>
        <p:blipFill rotWithShape="1">
          <a:blip r:embed="rId3">
            <a:alphaModFix/>
          </a:blip>
          <a:srcRect/>
          <a:stretch/>
        </p:blipFill>
        <p:spPr>
          <a:xfrm>
            <a:off x="1936149" y="3704083"/>
            <a:ext cx="1278013" cy="486862"/>
          </a:xfrm>
          <a:prstGeom prst="rect">
            <a:avLst/>
          </a:prstGeom>
          <a:noFill/>
          <a:ln>
            <a:noFill/>
          </a:ln>
        </p:spPr>
      </p:pic>
      <p:sp>
        <p:nvSpPr>
          <p:cNvPr id="9" name="Google Shape;247;p33"/>
          <p:cNvSpPr txBox="1"/>
          <p:nvPr/>
        </p:nvSpPr>
        <p:spPr>
          <a:xfrm>
            <a:off x="969218" y="3970005"/>
            <a:ext cx="966931"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dirty="0">
                <a:solidFill>
                  <a:srgbClr val="000000"/>
                </a:solidFill>
                <a:sym typeface="Arial"/>
              </a:rPr>
              <a:t>Self Help</a:t>
            </a:r>
            <a:endParaRPr sz="1200" dirty="0"/>
          </a:p>
        </p:txBody>
      </p:sp>
      <p:sp>
        <p:nvSpPr>
          <p:cNvPr id="10" name="Google Shape;246;p33"/>
          <p:cNvSpPr txBox="1"/>
          <p:nvPr/>
        </p:nvSpPr>
        <p:spPr>
          <a:xfrm>
            <a:off x="2903080" y="3960529"/>
            <a:ext cx="1319592"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dirty="0">
                <a:solidFill>
                  <a:srgbClr val="000000"/>
                </a:solidFill>
                <a:sym typeface="Arial"/>
              </a:rPr>
              <a:t>Peer Support</a:t>
            </a:r>
            <a:endParaRPr sz="1200" dirty="0"/>
          </a:p>
        </p:txBody>
      </p:sp>
      <p:sp>
        <p:nvSpPr>
          <p:cNvPr id="11" name="Google Shape;249;p33"/>
          <p:cNvSpPr txBox="1"/>
          <p:nvPr/>
        </p:nvSpPr>
        <p:spPr>
          <a:xfrm>
            <a:off x="4490634" y="3973957"/>
            <a:ext cx="3164649"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dirty="0">
                <a:solidFill>
                  <a:srgbClr val="000000"/>
                </a:solidFill>
                <a:sym typeface="Arial"/>
              </a:rPr>
              <a:t>Leadership/Organizational Support</a:t>
            </a:r>
            <a:endParaRPr sz="1200" dirty="0"/>
          </a:p>
        </p:txBody>
      </p:sp>
      <p:sp>
        <p:nvSpPr>
          <p:cNvPr id="12" name="Google Shape;248;p33"/>
          <p:cNvSpPr txBox="1"/>
          <p:nvPr/>
        </p:nvSpPr>
        <p:spPr>
          <a:xfrm>
            <a:off x="7364290" y="3970005"/>
            <a:ext cx="1792478"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dirty="0">
                <a:solidFill>
                  <a:srgbClr val="000000"/>
                </a:solidFill>
                <a:sym typeface="Arial"/>
              </a:rPr>
              <a:t>Screening/Referral</a:t>
            </a:r>
            <a:endParaRPr sz="1200" dirty="0"/>
          </a:p>
        </p:txBody>
      </p:sp>
    </p:spTree>
    <p:extLst>
      <p:ext uri="{BB962C8B-B14F-4D97-AF65-F5344CB8AC3E}">
        <p14:creationId xmlns:p14="http://schemas.microsoft.com/office/powerpoint/2010/main" val="391719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4"/>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EE599"/>
              </a:buClr>
              <a:buSzPts val="3300"/>
              <a:buFont typeface="Calibri"/>
              <a:buNone/>
            </a:pPr>
            <a:r>
              <a:rPr lang="en-US" dirty="0"/>
              <a:t>Phases of Support - COSC</a:t>
            </a:r>
            <a:endParaRPr dirty="0"/>
          </a:p>
        </p:txBody>
      </p:sp>
      <p:sp>
        <p:nvSpPr>
          <p:cNvPr id="127" name="Google Shape;127;p4"/>
          <p:cNvSpPr txBox="1">
            <a:spLocks noGrp="1"/>
          </p:cNvSpPr>
          <p:nvPr>
            <p:ph type="body" idx="1"/>
          </p:nvPr>
        </p:nvSpPr>
        <p:spPr>
          <a:xfrm>
            <a:off x="628650" y="1369219"/>
            <a:ext cx="3431833" cy="3263504"/>
          </a:xfrm>
          <a:prstGeom prst="rect">
            <a:avLst/>
          </a:prstGeom>
          <a:noFill/>
          <a:ln>
            <a:noFill/>
          </a:ln>
        </p:spPr>
        <p:txBody>
          <a:bodyPr spcFirstLastPara="1" wrap="square" lIns="91425" tIns="45700" rIns="91425" bIns="45700" anchor="t" anchorCtr="0">
            <a:normAutofit/>
          </a:bodyPr>
          <a:lstStyle/>
          <a:p>
            <a:pPr marL="171450" lvl="0" indent="-171450" algn="l" rtl="0">
              <a:lnSpc>
                <a:spcPct val="90000"/>
              </a:lnSpc>
              <a:spcBef>
                <a:spcPts val="750"/>
              </a:spcBef>
              <a:spcAft>
                <a:spcPts val="0"/>
              </a:spcAft>
              <a:buClr>
                <a:schemeClr val="lt1"/>
              </a:buClr>
              <a:buSzPts val="2100"/>
              <a:buChar char="•"/>
            </a:pPr>
            <a:r>
              <a:rPr lang="en-US" dirty="0"/>
              <a:t>Preparation</a:t>
            </a:r>
          </a:p>
          <a:p>
            <a:pPr marL="171450" lvl="0" indent="-171450" algn="l" rtl="0">
              <a:lnSpc>
                <a:spcPct val="90000"/>
              </a:lnSpc>
              <a:spcBef>
                <a:spcPts val="750"/>
              </a:spcBef>
              <a:spcAft>
                <a:spcPts val="0"/>
              </a:spcAft>
              <a:buClr>
                <a:schemeClr val="lt1"/>
              </a:buClr>
              <a:buSzPts val="2100"/>
              <a:buChar char="•"/>
            </a:pPr>
            <a:endParaRPr dirty="0"/>
          </a:p>
          <a:p>
            <a:pPr marL="171450" lvl="0" indent="-171450" algn="l" rtl="0">
              <a:lnSpc>
                <a:spcPct val="90000"/>
              </a:lnSpc>
              <a:spcBef>
                <a:spcPts val="750"/>
              </a:spcBef>
              <a:spcAft>
                <a:spcPts val="0"/>
              </a:spcAft>
              <a:buSzPts val="2100"/>
              <a:buChar char="•"/>
            </a:pPr>
            <a:r>
              <a:rPr lang="en-US" dirty="0"/>
              <a:t>Sustainment</a:t>
            </a:r>
            <a:endParaRPr dirty="0"/>
          </a:p>
          <a:p>
            <a:pPr marL="171450" lvl="0" indent="-171450" algn="l" rtl="0">
              <a:lnSpc>
                <a:spcPct val="90000"/>
              </a:lnSpc>
              <a:spcBef>
                <a:spcPts val="750"/>
              </a:spcBef>
              <a:spcAft>
                <a:spcPts val="0"/>
              </a:spcAft>
              <a:buClr>
                <a:schemeClr val="lt1"/>
              </a:buClr>
              <a:buSzPts val="2100"/>
              <a:buChar char="•"/>
            </a:pPr>
            <a:endParaRPr lang="en-US" dirty="0"/>
          </a:p>
          <a:p>
            <a:pPr marL="171450" lvl="0" indent="-171450" algn="l" rtl="0">
              <a:lnSpc>
                <a:spcPct val="90000"/>
              </a:lnSpc>
              <a:spcBef>
                <a:spcPts val="750"/>
              </a:spcBef>
              <a:spcAft>
                <a:spcPts val="0"/>
              </a:spcAft>
              <a:buClr>
                <a:schemeClr val="lt1"/>
              </a:buClr>
              <a:buSzPts val="2100"/>
              <a:buChar char="•"/>
            </a:pPr>
            <a:r>
              <a:rPr lang="en-US" dirty="0"/>
              <a:t>Recovery and reintegration</a:t>
            </a:r>
            <a:endParaRPr dirty="0"/>
          </a:p>
          <a:p>
            <a:pPr marL="171450" lvl="0" indent="-38100" algn="l" rtl="0">
              <a:lnSpc>
                <a:spcPct val="90000"/>
              </a:lnSpc>
              <a:spcBef>
                <a:spcPts val="750"/>
              </a:spcBef>
              <a:spcAft>
                <a:spcPts val="0"/>
              </a:spcAft>
              <a:buClr>
                <a:schemeClr val="lt1"/>
              </a:buClr>
              <a:buSzPts val="2100"/>
              <a:buNone/>
            </a:pPr>
            <a:endParaRPr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2205" y="1074691"/>
            <a:ext cx="4869591" cy="3255612"/>
          </a:xfrm>
          <a:prstGeom prst="rect">
            <a:avLst/>
          </a:prstGeom>
        </p:spPr>
      </p:pic>
      <p:sp>
        <p:nvSpPr>
          <p:cNvPr id="4" name="Rectangle 3"/>
          <p:cNvSpPr/>
          <p:nvPr/>
        </p:nvSpPr>
        <p:spPr>
          <a:xfrm>
            <a:off x="5923403" y="4352077"/>
            <a:ext cx="3028393" cy="246221"/>
          </a:xfrm>
          <a:prstGeom prst="rect">
            <a:avLst/>
          </a:prstGeom>
        </p:spPr>
        <p:txBody>
          <a:bodyPr wrap="none">
            <a:spAutoFit/>
          </a:bodyPr>
          <a:lstStyle/>
          <a:p>
            <a:r>
              <a:rPr lang="en-US" sz="1000" dirty="0">
                <a:solidFill>
                  <a:schemeClr val="bg1">
                    <a:lumMod val="50000"/>
                  </a:schemeClr>
                </a:solidFill>
              </a:rPr>
              <a:t>https://www.pdhealth.mil/sites/default/files/images/</a:t>
            </a:r>
          </a:p>
        </p:txBody>
      </p:sp>
    </p:spTree>
    <p:extLst>
      <p:ext uri="{BB962C8B-B14F-4D97-AF65-F5344CB8AC3E}">
        <p14:creationId xmlns:p14="http://schemas.microsoft.com/office/powerpoint/2010/main" val="2849974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4"/>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EE599"/>
              </a:buClr>
              <a:buSzPts val="3300"/>
              <a:buFont typeface="Calibri"/>
              <a:buNone/>
            </a:pPr>
            <a:r>
              <a:rPr lang="en-US" dirty="0"/>
              <a:t>Phases of Support - Healthcare</a:t>
            </a:r>
            <a:endParaRPr dirty="0"/>
          </a:p>
        </p:txBody>
      </p:sp>
      <p:sp>
        <p:nvSpPr>
          <p:cNvPr id="127" name="Google Shape;127;p4"/>
          <p:cNvSpPr txBox="1">
            <a:spLocks noGrp="1"/>
          </p:cNvSpPr>
          <p:nvPr>
            <p:ph type="body" idx="1"/>
          </p:nvPr>
        </p:nvSpPr>
        <p:spPr>
          <a:xfrm>
            <a:off x="628650" y="1369219"/>
            <a:ext cx="3842611" cy="3263504"/>
          </a:xfrm>
          <a:prstGeom prst="rect">
            <a:avLst/>
          </a:prstGeom>
          <a:noFill/>
          <a:ln>
            <a:noFill/>
          </a:ln>
        </p:spPr>
        <p:txBody>
          <a:bodyPr spcFirstLastPara="1" wrap="square" lIns="91425" tIns="45700" rIns="91425" bIns="45700" anchor="t" anchorCtr="0">
            <a:normAutofit/>
          </a:bodyPr>
          <a:lstStyle/>
          <a:p>
            <a:pPr marL="171450" lvl="0" indent="-171450" algn="l" rtl="0">
              <a:lnSpc>
                <a:spcPct val="90000"/>
              </a:lnSpc>
              <a:spcBef>
                <a:spcPts val="750"/>
              </a:spcBef>
              <a:spcAft>
                <a:spcPts val="0"/>
              </a:spcAft>
              <a:buClr>
                <a:schemeClr val="lt1"/>
              </a:buClr>
              <a:buSzPts val="2100"/>
              <a:buChar char="•"/>
            </a:pPr>
            <a:r>
              <a:rPr lang="en-US" dirty="0"/>
              <a:t>Preparation</a:t>
            </a:r>
          </a:p>
          <a:p>
            <a:pPr marL="171450" lvl="0" indent="-171450" algn="l" rtl="0">
              <a:lnSpc>
                <a:spcPct val="90000"/>
              </a:lnSpc>
              <a:spcBef>
                <a:spcPts val="750"/>
              </a:spcBef>
              <a:spcAft>
                <a:spcPts val="0"/>
              </a:spcAft>
              <a:buClr>
                <a:schemeClr val="lt1"/>
              </a:buClr>
              <a:buSzPts val="2100"/>
              <a:buChar char="•"/>
            </a:pPr>
            <a:endParaRPr dirty="0"/>
          </a:p>
          <a:p>
            <a:pPr marL="171450" lvl="0" indent="-171450" algn="l" rtl="0">
              <a:lnSpc>
                <a:spcPct val="90000"/>
              </a:lnSpc>
              <a:spcBef>
                <a:spcPts val="750"/>
              </a:spcBef>
              <a:spcAft>
                <a:spcPts val="0"/>
              </a:spcAft>
              <a:buSzPts val="2100"/>
              <a:buChar char="•"/>
            </a:pPr>
            <a:r>
              <a:rPr lang="en-US" dirty="0"/>
              <a:t>Sustainment</a:t>
            </a:r>
          </a:p>
          <a:p>
            <a:pPr marL="171450" lvl="0" indent="-171450" algn="l" rtl="0">
              <a:lnSpc>
                <a:spcPct val="90000"/>
              </a:lnSpc>
              <a:spcBef>
                <a:spcPts val="750"/>
              </a:spcBef>
              <a:spcAft>
                <a:spcPts val="0"/>
              </a:spcAft>
              <a:buSzPts val="2100"/>
              <a:buChar char="•"/>
            </a:pPr>
            <a:endParaRPr dirty="0"/>
          </a:p>
          <a:p>
            <a:pPr marL="171450" lvl="0" indent="-171450" algn="l" rtl="0">
              <a:lnSpc>
                <a:spcPct val="90000"/>
              </a:lnSpc>
              <a:spcBef>
                <a:spcPts val="750"/>
              </a:spcBef>
              <a:spcAft>
                <a:spcPts val="0"/>
              </a:spcAft>
              <a:buClr>
                <a:schemeClr val="lt1"/>
              </a:buClr>
              <a:buSzPts val="2100"/>
              <a:buChar char="•"/>
            </a:pPr>
            <a:r>
              <a:rPr lang="en-US" dirty="0"/>
              <a:t>Recovery and reintegration</a:t>
            </a:r>
            <a:endParaRPr dirty="0"/>
          </a:p>
          <a:p>
            <a:pPr marL="171450" lvl="0" indent="-38100" algn="l" rtl="0">
              <a:lnSpc>
                <a:spcPct val="90000"/>
              </a:lnSpc>
              <a:spcBef>
                <a:spcPts val="750"/>
              </a:spcBef>
              <a:spcAft>
                <a:spcPts val="0"/>
              </a:spcAft>
              <a:buClr>
                <a:schemeClr val="lt1"/>
              </a:buClr>
              <a:buSzPts val="2100"/>
              <a:buNone/>
            </a:pPr>
            <a:endParaRPr dirty="0"/>
          </a:p>
        </p:txBody>
      </p:sp>
      <p:pic>
        <p:nvPicPr>
          <p:cNvPr id="2" name="Picture 1"/>
          <p:cNvPicPr>
            <a:picLocks noChangeAspect="1"/>
          </p:cNvPicPr>
          <p:nvPr/>
        </p:nvPicPr>
        <p:blipFill>
          <a:blip r:embed="rId3"/>
          <a:stretch>
            <a:fillRect/>
          </a:stretch>
        </p:blipFill>
        <p:spPr>
          <a:xfrm>
            <a:off x="4572000" y="1268016"/>
            <a:ext cx="2401269" cy="1829140"/>
          </a:xfrm>
          <a:prstGeom prst="rect">
            <a:avLst/>
          </a:prstGeom>
        </p:spPr>
      </p:pic>
      <p:pic>
        <p:nvPicPr>
          <p:cNvPr id="3" name="Picture 2"/>
          <p:cNvPicPr>
            <a:picLocks noChangeAspect="1"/>
          </p:cNvPicPr>
          <p:nvPr/>
        </p:nvPicPr>
        <p:blipFill rotWithShape="1">
          <a:blip r:embed="rId4"/>
          <a:srcRect l="12881" t="15569" r="39237" b="9221"/>
          <a:stretch/>
        </p:blipFill>
        <p:spPr>
          <a:xfrm>
            <a:off x="4936210" y="1608979"/>
            <a:ext cx="2497005" cy="2055057"/>
          </a:xfrm>
          <a:prstGeom prst="rect">
            <a:avLst/>
          </a:prstGeom>
        </p:spPr>
      </p:pic>
      <p:pic>
        <p:nvPicPr>
          <p:cNvPr id="5" name="Picture 4"/>
          <p:cNvPicPr>
            <a:picLocks noChangeAspect="1"/>
          </p:cNvPicPr>
          <p:nvPr/>
        </p:nvPicPr>
        <p:blipFill rotWithShape="1">
          <a:blip r:embed="rId5"/>
          <a:srcRect l="16949" t="24170" r="36865" b="18897"/>
          <a:stretch/>
        </p:blipFill>
        <p:spPr>
          <a:xfrm>
            <a:off x="4362774" y="1943726"/>
            <a:ext cx="3129230" cy="2061273"/>
          </a:xfrm>
          <a:prstGeom prst="rect">
            <a:avLst/>
          </a:prstGeom>
        </p:spPr>
      </p:pic>
      <p:pic>
        <p:nvPicPr>
          <p:cNvPr id="6" name="Picture 5"/>
          <p:cNvPicPr>
            <a:picLocks noChangeAspect="1"/>
          </p:cNvPicPr>
          <p:nvPr/>
        </p:nvPicPr>
        <p:blipFill rotWithShape="1">
          <a:blip r:embed="rId6"/>
          <a:srcRect l="20230" t="31214" r="37740" b="12231"/>
          <a:stretch/>
        </p:blipFill>
        <p:spPr>
          <a:xfrm>
            <a:off x="4109242" y="1218412"/>
            <a:ext cx="3944320" cy="2836190"/>
          </a:xfrm>
          <a:prstGeom prst="rect">
            <a:avLst/>
          </a:prstGeom>
        </p:spPr>
      </p:pic>
      <p:sp>
        <p:nvSpPr>
          <p:cNvPr id="8" name="Rectangle 7"/>
          <p:cNvSpPr/>
          <p:nvPr/>
        </p:nvSpPr>
        <p:spPr>
          <a:xfrm>
            <a:off x="4572000" y="4231524"/>
            <a:ext cx="4281954" cy="553998"/>
          </a:xfrm>
          <a:prstGeom prst="rect">
            <a:avLst/>
          </a:prstGeom>
        </p:spPr>
        <p:txBody>
          <a:bodyPr wrap="square">
            <a:spAutoFit/>
          </a:bodyPr>
          <a:lstStyle/>
          <a:p>
            <a:r>
              <a:rPr lang="en-US" sz="1000" dirty="0" err="1">
                <a:solidFill>
                  <a:schemeClr val="bg1">
                    <a:lumMod val="50000"/>
                  </a:schemeClr>
                </a:solidFill>
              </a:rPr>
              <a:t>Morganstein</a:t>
            </a:r>
            <a:r>
              <a:rPr lang="en-US" sz="1000" dirty="0">
                <a:solidFill>
                  <a:schemeClr val="bg1">
                    <a:lumMod val="50000"/>
                  </a:schemeClr>
                </a:solidFill>
              </a:rPr>
              <a:t>, J., West, J.C., &amp; </a:t>
            </a:r>
            <a:r>
              <a:rPr lang="en-US" sz="1000" dirty="0" err="1">
                <a:solidFill>
                  <a:schemeClr val="bg1">
                    <a:lumMod val="50000"/>
                  </a:schemeClr>
                </a:solidFill>
              </a:rPr>
              <a:t>Ursano</a:t>
            </a:r>
            <a:r>
              <a:rPr lang="en-US" sz="1000" dirty="0">
                <a:solidFill>
                  <a:schemeClr val="bg1">
                    <a:lumMod val="50000"/>
                  </a:schemeClr>
                </a:solidFill>
              </a:rPr>
              <a:t>, R.J.  (2017).  Work-Associated Trauma. In Brower, K., </a:t>
            </a:r>
            <a:r>
              <a:rPr lang="en-US" sz="1000" dirty="0" err="1">
                <a:solidFill>
                  <a:schemeClr val="bg1">
                    <a:lumMod val="50000"/>
                  </a:schemeClr>
                </a:solidFill>
              </a:rPr>
              <a:t>Riba</a:t>
            </a:r>
            <a:r>
              <a:rPr lang="en-US" sz="1000" dirty="0">
                <a:solidFill>
                  <a:schemeClr val="bg1">
                    <a:lumMod val="50000"/>
                  </a:schemeClr>
                </a:solidFill>
              </a:rPr>
              <a:t>, M., (Eds.) Physician Mental Health and Well-Being: Research and Practice. New York: Springer.</a:t>
            </a:r>
          </a:p>
        </p:txBody>
      </p:sp>
    </p:spTree>
    <p:extLst>
      <p:ext uri="{BB962C8B-B14F-4D97-AF65-F5344CB8AC3E}">
        <p14:creationId xmlns:p14="http://schemas.microsoft.com/office/powerpoint/2010/main" val="2345248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txBox="1">
            <a:spLocks noGrp="1"/>
          </p:cNvSpPr>
          <p:nvPr>
            <p:ph type="title"/>
          </p:nvPr>
        </p:nvSpPr>
        <p:spPr>
          <a:xfrm>
            <a:off x="628650" y="284953"/>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EE599"/>
              </a:buClr>
              <a:buSzPts val="3300"/>
              <a:buFont typeface="Calibri"/>
              <a:buNone/>
            </a:pPr>
            <a:r>
              <a:rPr lang="en-US" dirty="0">
                <a:solidFill>
                  <a:srgbClr val="FEE599"/>
                </a:solidFill>
              </a:rPr>
              <a:t>Disclaimer</a:t>
            </a:r>
            <a:endParaRPr dirty="0"/>
          </a:p>
        </p:txBody>
      </p:sp>
      <p:sp>
        <p:nvSpPr>
          <p:cNvPr id="99" name="Google Shape;99;p2"/>
          <p:cNvSpPr txBox="1"/>
          <p:nvPr/>
        </p:nvSpPr>
        <p:spPr>
          <a:xfrm>
            <a:off x="850350" y="1240125"/>
            <a:ext cx="7443300" cy="33708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2100"/>
              <a:buFont typeface="Arial"/>
              <a:buNone/>
            </a:pPr>
            <a:r>
              <a:rPr lang="en-US" sz="2100" b="0" i="0" u="none" strike="noStrike" cap="none" dirty="0">
                <a:solidFill>
                  <a:schemeClr val="lt1"/>
                </a:solidFill>
                <a:latin typeface="Calibri"/>
                <a:ea typeface="Calibri"/>
                <a:cs typeface="Calibri"/>
                <a:sym typeface="Calibri"/>
              </a:rPr>
              <a:t>The ideas, attitudes, and opinions expressed herein are our own and do not necessarily reflect those of the Uniformed Services University, the Department of Defense, or other branches of the U.S. government. We are not endorsing any of the entities or resources mentioned in this presentation and have no relevant disclosures or conflicts of interest to report.</a:t>
            </a:r>
            <a:endParaRPr sz="1400" b="0" i="0" u="none" strike="noStrike" cap="none" dirty="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4"/>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EE599"/>
              </a:buClr>
              <a:buSzPts val="3300"/>
              <a:buFont typeface="Calibri"/>
              <a:buNone/>
            </a:pPr>
            <a:r>
              <a:rPr lang="en-US" dirty="0"/>
              <a:t>New Approaches in Healthcare Systems</a:t>
            </a:r>
            <a:endParaRPr dirty="0"/>
          </a:p>
        </p:txBody>
      </p:sp>
      <p:grpSp>
        <p:nvGrpSpPr>
          <p:cNvPr id="10" name="Group 9"/>
          <p:cNvGrpSpPr/>
          <p:nvPr/>
        </p:nvGrpSpPr>
        <p:grpSpPr>
          <a:xfrm>
            <a:off x="913262" y="1554734"/>
            <a:ext cx="4476034" cy="1426065"/>
            <a:chOff x="727615" y="1545450"/>
            <a:chExt cx="4476034" cy="1426065"/>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615" y="1545450"/>
              <a:ext cx="4476034" cy="1179844"/>
            </a:xfrm>
            <a:prstGeom prst="rect">
              <a:avLst/>
            </a:prstGeom>
          </p:spPr>
        </p:pic>
        <p:sp>
          <p:nvSpPr>
            <p:cNvPr id="12" name="Rectangle 11"/>
            <p:cNvSpPr/>
            <p:nvPr/>
          </p:nvSpPr>
          <p:spPr>
            <a:xfrm>
              <a:off x="2742719" y="2725294"/>
              <a:ext cx="2460930" cy="246221"/>
            </a:xfrm>
            <a:prstGeom prst="rect">
              <a:avLst/>
            </a:prstGeom>
          </p:spPr>
          <p:txBody>
            <a:bodyPr wrap="none">
              <a:spAutoFit/>
            </a:bodyPr>
            <a:lstStyle/>
            <a:p>
              <a:r>
                <a:rPr lang="en-US" sz="1000" dirty="0">
                  <a:solidFill>
                    <a:schemeClr val="bg1">
                      <a:lumMod val="50000"/>
                    </a:schemeClr>
                  </a:solidFill>
                </a:rPr>
                <a:t>https://www.gnyha.org/program/hero-ny/</a:t>
              </a:r>
            </a:p>
          </p:txBody>
        </p:sp>
      </p:grpSp>
      <p:grpSp>
        <p:nvGrpSpPr>
          <p:cNvPr id="7" name="Group 6"/>
          <p:cNvGrpSpPr/>
          <p:nvPr/>
        </p:nvGrpSpPr>
        <p:grpSpPr>
          <a:xfrm>
            <a:off x="2409018" y="1998408"/>
            <a:ext cx="5230678" cy="1718560"/>
            <a:chOff x="3191683" y="2704454"/>
            <a:chExt cx="5230678" cy="1718560"/>
          </a:xfrm>
        </p:grpSpPr>
        <p:pic>
          <p:nvPicPr>
            <p:cNvPr id="4" name="Picture 3"/>
            <p:cNvPicPr>
              <a:picLocks noChangeAspect="1"/>
            </p:cNvPicPr>
            <p:nvPr/>
          </p:nvPicPr>
          <p:blipFill rotWithShape="1">
            <a:blip r:embed="rId4"/>
            <a:srcRect l="20933" t="25274" r="21864" b="43995"/>
            <a:stretch/>
          </p:blipFill>
          <p:spPr>
            <a:xfrm>
              <a:off x="3191683" y="2704454"/>
              <a:ext cx="5230678" cy="1472339"/>
            </a:xfrm>
            <a:prstGeom prst="rect">
              <a:avLst/>
            </a:prstGeom>
          </p:spPr>
        </p:pic>
        <p:sp>
          <p:nvSpPr>
            <p:cNvPr id="9" name="Rectangle 8"/>
            <p:cNvSpPr/>
            <p:nvPr/>
          </p:nvSpPr>
          <p:spPr>
            <a:xfrm>
              <a:off x="5821969" y="4176793"/>
              <a:ext cx="2600392" cy="246221"/>
            </a:xfrm>
            <a:prstGeom prst="rect">
              <a:avLst/>
            </a:prstGeom>
          </p:spPr>
          <p:txBody>
            <a:bodyPr wrap="none">
              <a:spAutoFit/>
            </a:bodyPr>
            <a:lstStyle/>
            <a:p>
              <a:r>
                <a:rPr lang="en-US" sz="1000" dirty="0">
                  <a:solidFill>
                    <a:schemeClr val="bg1">
                      <a:lumMod val="50000"/>
                    </a:schemeClr>
                  </a:solidFill>
                </a:rPr>
                <a:t>https://med.umn.edu/covid-fatigue/minnrap</a:t>
              </a:r>
            </a:p>
          </p:txBody>
        </p:sp>
      </p:grpSp>
      <p:grpSp>
        <p:nvGrpSpPr>
          <p:cNvPr id="14" name="Group 13"/>
          <p:cNvGrpSpPr/>
          <p:nvPr/>
        </p:nvGrpSpPr>
        <p:grpSpPr>
          <a:xfrm>
            <a:off x="481416" y="1331981"/>
            <a:ext cx="8462075" cy="3051414"/>
            <a:chOff x="508815" y="1428689"/>
            <a:chExt cx="8462075" cy="3051414"/>
          </a:xfrm>
        </p:grpSpPr>
        <p:pic>
          <p:nvPicPr>
            <p:cNvPr id="15" name="Picture 14"/>
            <p:cNvPicPr>
              <a:picLocks noChangeAspect="1"/>
            </p:cNvPicPr>
            <p:nvPr/>
          </p:nvPicPr>
          <p:blipFill rotWithShape="1">
            <a:blip r:embed="rId5"/>
            <a:srcRect l="2896" t="25326" r="5197" b="15524"/>
            <a:stretch/>
          </p:blipFill>
          <p:spPr>
            <a:xfrm>
              <a:off x="508815" y="1428689"/>
              <a:ext cx="8361336" cy="2805193"/>
            </a:xfrm>
            <a:prstGeom prst="rect">
              <a:avLst/>
            </a:prstGeom>
          </p:spPr>
        </p:pic>
        <p:sp>
          <p:nvSpPr>
            <p:cNvPr id="16" name="Rectangle 15"/>
            <p:cNvSpPr/>
            <p:nvPr/>
          </p:nvSpPr>
          <p:spPr>
            <a:xfrm>
              <a:off x="3031444" y="4233882"/>
              <a:ext cx="5939446" cy="246221"/>
            </a:xfrm>
            <a:prstGeom prst="rect">
              <a:avLst/>
            </a:prstGeom>
          </p:spPr>
          <p:txBody>
            <a:bodyPr wrap="none">
              <a:spAutoFit/>
            </a:bodyPr>
            <a:lstStyle/>
            <a:p>
              <a:r>
                <a:rPr lang="en-US" sz="1000" dirty="0">
                  <a:solidFill>
                    <a:schemeClr val="bg1">
                      <a:lumMod val="50000"/>
                    </a:schemeClr>
                  </a:solidFill>
                </a:rPr>
                <a:t>https://icahn.mssm.edu/about/departments/psychiatry/clinical/stress-resilience-personal-growth-center</a:t>
              </a:r>
            </a:p>
          </p:txBody>
        </p:sp>
      </p:grpSp>
    </p:spTree>
    <p:extLst>
      <p:ext uri="{BB962C8B-B14F-4D97-AF65-F5344CB8AC3E}">
        <p14:creationId xmlns:p14="http://schemas.microsoft.com/office/powerpoint/2010/main" val="1791374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348"/>
        <p:cNvGrpSpPr/>
        <p:nvPr/>
      </p:nvGrpSpPr>
      <p:grpSpPr>
        <a:xfrm>
          <a:off x="0" y="0"/>
          <a:ext cx="0" cy="0"/>
          <a:chOff x="0" y="0"/>
          <a:chExt cx="0" cy="0"/>
        </a:xfrm>
      </p:grpSpPr>
      <p:sp>
        <p:nvSpPr>
          <p:cNvPr id="349" name="Google Shape;349;gb305d28e27_0_5"/>
          <p:cNvSpPr txBox="1">
            <a:spLocks noGrp="1"/>
          </p:cNvSpPr>
          <p:nvPr>
            <p:ph type="title"/>
          </p:nvPr>
        </p:nvSpPr>
        <p:spPr>
          <a:xfrm>
            <a:off x="416475" y="211574"/>
            <a:ext cx="7886700" cy="480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EE599"/>
              </a:buClr>
              <a:buSzPts val="3300"/>
              <a:buFont typeface="Calibri"/>
              <a:buNone/>
            </a:pPr>
            <a:r>
              <a:rPr lang="en-US" dirty="0"/>
              <a:t>Resources</a:t>
            </a:r>
            <a:endParaRPr dirty="0"/>
          </a:p>
        </p:txBody>
      </p:sp>
      <p:pic>
        <p:nvPicPr>
          <p:cNvPr id="350" name="Google Shape;350;gb305d28e27_0_5" descr="Screenshot of the National Child Traumatic Stress Network PFA Online module"/>
          <p:cNvPicPr preferRelativeResize="0"/>
          <p:nvPr/>
        </p:nvPicPr>
        <p:blipFill rotWithShape="1">
          <a:blip r:embed="rId3">
            <a:alphaModFix/>
          </a:blip>
          <a:srcRect r="-481"/>
          <a:stretch/>
        </p:blipFill>
        <p:spPr>
          <a:xfrm>
            <a:off x="241737" y="765025"/>
            <a:ext cx="8702566" cy="1484189"/>
          </a:xfrm>
          <a:prstGeom prst="rect">
            <a:avLst/>
          </a:prstGeom>
          <a:noFill/>
          <a:ln>
            <a:noFill/>
          </a:ln>
        </p:spPr>
      </p:pic>
      <p:pic>
        <p:nvPicPr>
          <p:cNvPr id="351" name="Google Shape;351;gb305d28e27_0_5" descr="Screenshot of the National Association of County and City Health Officials PFA course"/>
          <p:cNvPicPr preferRelativeResize="0"/>
          <p:nvPr/>
        </p:nvPicPr>
        <p:blipFill rotWithShape="1">
          <a:blip r:embed="rId4">
            <a:alphaModFix/>
          </a:blip>
          <a:srcRect/>
          <a:stretch/>
        </p:blipFill>
        <p:spPr>
          <a:xfrm>
            <a:off x="220717" y="2415550"/>
            <a:ext cx="4525583" cy="2516376"/>
          </a:xfrm>
          <a:prstGeom prst="rect">
            <a:avLst/>
          </a:prstGeom>
          <a:noFill/>
          <a:ln>
            <a:noFill/>
          </a:ln>
        </p:spPr>
      </p:pic>
      <p:pic>
        <p:nvPicPr>
          <p:cNvPr id="352" name="Google Shape;352;gb305d28e27_0_5" descr="Screenshot of the Massachusetts Medical Society PFA module"/>
          <p:cNvPicPr preferRelativeResize="0"/>
          <p:nvPr/>
        </p:nvPicPr>
        <p:blipFill rotWithShape="1">
          <a:blip r:embed="rId5">
            <a:alphaModFix/>
          </a:blip>
          <a:srcRect/>
          <a:stretch/>
        </p:blipFill>
        <p:spPr>
          <a:xfrm>
            <a:off x="4886325" y="2415550"/>
            <a:ext cx="4036958" cy="251637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27"/>
          <p:cNvSpPr txBox="1">
            <a:spLocks noGrp="1"/>
          </p:cNvSpPr>
          <p:nvPr>
            <p:ph type="title"/>
          </p:nvPr>
        </p:nvSpPr>
        <p:spPr>
          <a:xfrm>
            <a:off x="418875" y="275850"/>
            <a:ext cx="8409000" cy="7452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FEE599"/>
              </a:buClr>
              <a:buSzPts val="3300"/>
              <a:buFont typeface="Calibri"/>
              <a:buNone/>
            </a:pPr>
            <a:r>
              <a:rPr lang="en-US" sz="2970" dirty="0">
                <a:solidFill>
                  <a:srgbClr val="FEE599"/>
                </a:solidFill>
              </a:rPr>
              <a:t>Rapid Re</a:t>
            </a:r>
            <a:r>
              <a:rPr lang="en-US" sz="2970" dirty="0"/>
              <a:t>sponse Resources </a:t>
            </a:r>
            <a:br>
              <a:rPr lang="en-US" sz="2970" dirty="0"/>
            </a:br>
            <a:r>
              <a:rPr lang="en-US" sz="2970" dirty="0"/>
              <a:t>“I’m Really Pressed for Time and Need it NOW”</a:t>
            </a:r>
            <a:endParaRPr sz="2970" dirty="0"/>
          </a:p>
        </p:txBody>
      </p:sp>
      <p:sp>
        <p:nvSpPr>
          <p:cNvPr id="378" name="Google Shape;378;p27"/>
          <p:cNvSpPr txBox="1">
            <a:spLocks noGrp="1"/>
          </p:cNvSpPr>
          <p:nvPr>
            <p:ph type="body" idx="1"/>
          </p:nvPr>
        </p:nvSpPr>
        <p:spPr>
          <a:xfrm>
            <a:off x="628650" y="1203250"/>
            <a:ext cx="8011200" cy="3505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100"/>
              <a:buNone/>
            </a:pPr>
            <a:r>
              <a:rPr lang="en-US" sz="2000" i="1">
                <a:solidFill>
                  <a:srgbClr val="93C47D"/>
                </a:solidFill>
              </a:rPr>
              <a:t>Assistant Secretary for Preparedness &amp; Response (ASPR)</a:t>
            </a:r>
            <a:endParaRPr sz="2000" i="1">
              <a:solidFill>
                <a:srgbClr val="93C47D"/>
              </a:solidFill>
            </a:endParaRPr>
          </a:p>
          <a:p>
            <a:pPr marL="0" lvl="0" indent="0" algn="l" rtl="0">
              <a:lnSpc>
                <a:spcPct val="90000"/>
              </a:lnSpc>
              <a:spcBef>
                <a:spcPts val="750"/>
              </a:spcBef>
              <a:spcAft>
                <a:spcPts val="0"/>
              </a:spcAft>
              <a:buClr>
                <a:schemeClr val="lt1"/>
              </a:buClr>
              <a:buSzPts val="2100"/>
              <a:buNone/>
            </a:pPr>
            <a:r>
              <a:rPr lang="en-US" sz="2000" i="1">
                <a:solidFill>
                  <a:srgbClr val="93C47D"/>
                </a:solidFill>
              </a:rPr>
              <a:t>Technical Resources Assistance Center &amp; Information Exchange (TRACIE) </a:t>
            </a:r>
            <a:endParaRPr sz="2000" i="1">
              <a:solidFill>
                <a:srgbClr val="93C47D"/>
              </a:solidFill>
            </a:endParaRPr>
          </a:p>
          <a:p>
            <a:pPr marL="0" lvl="0" indent="0" algn="l" rtl="0">
              <a:lnSpc>
                <a:spcPct val="90000"/>
              </a:lnSpc>
              <a:spcBef>
                <a:spcPts val="750"/>
              </a:spcBef>
              <a:spcAft>
                <a:spcPts val="0"/>
              </a:spcAft>
              <a:buClr>
                <a:schemeClr val="lt1"/>
              </a:buClr>
              <a:buSzPts val="2100"/>
              <a:buNone/>
            </a:pPr>
            <a:r>
              <a:rPr lang="en-US" sz="2000" i="1">
                <a:solidFill>
                  <a:srgbClr val="93C47D"/>
                </a:solidFill>
              </a:rPr>
              <a:t>COVID Behavioral Health Resources</a:t>
            </a:r>
            <a:endParaRPr sz="2000" i="1">
              <a:solidFill>
                <a:srgbClr val="93C47D"/>
              </a:solidFill>
            </a:endParaRPr>
          </a:p>
          <a:p>
            <a:pPr marL="0" lvl="0" indent="0" algn="l" rtl="0">
              <a:lnSpc>
                <a:spcPct val="90000"/>
              </a:lnSpc>
              <a:spcBef>
                <a:spcPts val="750"/>
              </a:spcBef>
              <a:spcAft>
                <a:spcPts val="0"/>
              </a:spcAft>
              <a:buClr>
                <a:srgbClr val="C9C9C9"/>
              </a:buClr>
              <a:buSzPts val="2100"/>
              <a:buNone/>
            </a:pPr>
            <a:r>
              <a:rPr lang="en-US" sz="2000" u="sng">
                <a:solidFill>
                  <a:srgbClr val="C9C9C9"/>
                </a:solidFill>
                <a:hlinkClick r:id="rId3">
                  <a:extLst>
                    <a:ext uri="{A12FA001-AC4F-418D-AE19-62706E023703}">
                      <ahyp:hlinkClr xmlns:ahyp="http://schemas.microsoft.com/office/drawing/2018/hyperlinkcolor" val="tx"/>
                    </a:ext>
                  </a:extLst>
                </a:hlinkClick>
              </a:rPr>
              <a:t>https://asprtracie.hhs.gov/technical-resources/115/covid-19-behavioral-health-resources/99</a:t>
            </a:r>
            <a:endParaRPr sz="2000">
              <a:solidFill>
                <a:srgbClr val="C9C9C9"/>
              </a:solidFill>
            </a:endParaRPr>
          </a:p>
          <a:p>
            <a:pPr marL="0" lvl="0" indent="0" algn="l" rtl="0">
              <a:lnSpc>
                <a:spcPct val="90000"/>
              </a:lnSpc>
              <a:spcBef>
                <a:spcPts val="750"/>
              </a:spcBef>
              <a:spcAft>
                <a:spcPts val="0"/>
              </a:spcAft>
              <a:buClr>
                <a:schemeClr val="lt1"/>
              </a:buClr>
              <a:buSzPts val="2100"/>
              <a:buNone/>
            </a:pPr>
            <a:endParaRPr sz="1100"/>
          </a:p>
          <a:p>
            <a:pPr marL="0" lvl="0" indent="0" algn="l" rtl="0">
              <a:lnSpc>
                <a:spcPct val="90000"/>
              </a:lnSpc>
              <a:spcBef>
                <a:spcPts val="750"/>
              </a:spcBef>
              <a:spcAft>
                <a:spcPts val="0"/>
              </a:spcAft>
              <a:buClr>
                <a:schemeClr val="lt1"/>
              </a:buClr>
              <a:buSzPts val="2100"/>
              <a:buNone/>
            </a:pPr>
            <a:r>
              <a:rPr lang="en-US" sz="2000" i="1">
                <a:solidFill>
                  <a:srgbClr val="93C47D"/>
                </a:solidFill>
              </a:rPr>
              <a:t>Center for the Study of Traumatic Stress COVID-19 Response page</a:t>
            </a:r>
            <a:endParaRPr sz="2000" i="1">
              <a:solidFill>
                <a:srgbClr val="93C47D"/>
              </a:solidFill>
            </a:endParaRPr>
          </a:p>
          <a:p>
            <a:pPr marL="0" lvl="0" indent="0" algn="l" rtl="0">
              <a:lnSpc>
                <a:spcPct val="90000"/>
              </a:lnSpc>
              <a:spcBef>
                <a:spcPts val="750"/>
              </a:spcBef>
              <a:spcAft>
                <a:spcPts val="0"/>
              </a:spcAft>
              <a:buClr>
                <a:srgbClr val="C9C9C9"/>
              </a:buClr>
              <a:buSzPts val="2100"/>
              <a:buNone/>
            </a:pPr>
            <a:r>
              <a:rPr lang="en-US" sz="2000" u="sng">
                <a:solidFill>
                  <a:srgbClr val="C9C9C9"/>
                </a:solidFill>
                <a:hlinkClick r:id="rId4">
                  <a:extLst>
                    <a:ext uri="{A12FA001-AC4F-418D-AE19-62706E023703}">
                      <ahyp:hlinkClr xmlns:ahyp="http://schemas.microsoft.com/office/drawing/2018/hyperlinkcolor" val="tx"/>
                    </a:ext>
                  </a:extLst>
                </a:hlinkClick>
              </a:rPr>
              <a:t>https://www.cstsonline.org/resources/resource-master-list/coronavirus-and-emerging-infectious-disease-outbreaks-response</a:t>
            </a:r>
            <a:endParaRPr sz="2000">
              <a:solidFill>
                <a:srgbClr val="C9C9C9"/>
              </a:solidFill>
            </a:endParaRPr>
          </a:p>
          <a:p>
            <a:pPr marL="0" lvl="0" indent="0" algn="l" rtl="0">
              <a:lnSpc>
                <a:spcPct val="90000"/>
              </a:lnSpc>
              <a:spcBef>
                <a:spcPts val="750"/>
              </a:spcBef>
              <a:spcAft>
                <a:spcPts val="0"/>
              </a:spcAft>
              <a:buClr>
                <a:schemeClr val="lt1"/>
              </a:buClr>
              <a:buSzPts val="2100"/>
              <a:buNone/>
            </a:pPr>
            <a:endParaRPr>
              <a:solidFill>
                <a:srgbClr val="C771F1"/>
              </a:solidFill>
            </a:endParaRPr>
          </a:p>
          <a:p>
            <a:pPr marL="0" lvl="0" indent="0" algn="l" rtl="0">
              <a:lnSpc>
                <a:spcPct val="90000"/>
              </a:lnSpc>
              <a:spcBef>
                <a:spcPts val="750"/>
              </a:spcBef>
              <a:spcAft>
                <a:spcPts val="0"/>
              </a:spcAft>
              <a:buClr>
                <a:schemeClr val="lt1"/>
              </a:buClr>
              <a:buSzPts val="2100"/>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Thank you</a:t>
            </a:r>
          </a:p>
        </p:txBody>
      </p:sp>
      <p:sp>
        <p:nvSpPr>
          <p:cNvPr id="3" name="Subtitle 2"/>
          <p:cNvSpPr>
            <a:spLocks noGrp="1"/>
          </p:cNvSpPr>
          <p:nvPr>
            <p:ph type="subTitle" idx="1"/>
          </p:nvPr>
        </p:nvSpPr>
        <p:spPr/>
        <p:txBody>
          <a:bodyPr/>
          <a:lstStyle/>
          <a:p>
            <a:r>
              <a:rPr lang="en-US" dirty="0">
                <a:hlinkClick r:id="rId2"/>
              </a:rPr>
              <a:t>James.west@usuhs.edu</a:t>
            </a:r>
            <a:endParaRPr lang="en-US" dirty="0"/>
          </a:p>
          <a:p>
            <a:r>
              <a:rPr lang="en-US" dirty="0"/>
              <a:t>Cstsonline.org</a:t>
            </a:r>
          </a:p>
          <a:p>
            <a:endParaRPr lang="en-US" dirty="0"/>
          </a:p>
        </p:txBody>
      </p:sp>
    </p:spTree>
    <p:extLst>
      <p:ext uri="{BB962C8B-B14F-4D97-AF65-F5344CB8AC3E}">
        <p14:creationId xmlns:p14="http://schemas.microsoft.com/office/powerpoint/2010/main" val="3377988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4"/>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EE599"/>
              </a:buClr>
              <a:buSzPts val="3300"/>
              <a:buFont typeface="Calibri"/>
              <a:buNone/>
            </a:pPr>
            <a:r>
              <a:rPr lang="en-US"/>
              <a:t>Objectives</a:t>
            </a:r>
            <a:endParaRPr/>
          </a:p>
        </p:txBody>
      </p:sp>
      <p:sp>
        <p:nvSpPr>
          <p:cNvPr id="127" name="Google Shape;127;p4"/>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p>
            <a:pPr marL="171450" lvl="0" indent="-171450" algn="l" rtl="0">
              <a:lnSpc>
                <a:spcPct val="90000"/>
              </a:lnSpc>
              <a:spcBef>
                <a:spcPts val="750"/>
              </a:spcBef>
              <a:spcAft>
                <a:spcPts val="0"/>
              </a:spcAft>
              <a:buClr>
                <a:schemeClr val="lt1"/>
              </a:buClr>
              <a:buSzPts val="2100"/>
              <a:buChar char="•"/>
            </a:pPr>
            <a:r>
              <a:rPr lang="en-US" dirty="0"/>
              <a:t>Review basics of disasters and psychological responses to them</a:t>
            </a:r>
            <a:endParaRPr dirty="0"/>
          </a:p>
          <a:p>
            <a:pPr marL="171450" lvl="0" indent="-171450" algn="l" rtl="0">
              <a:lnSpc>
                <a:spcPct val="90000"/>
              </a:lnSpc>
              <a:spcBef>
                <a:spcPts val="750"/>
              </a:spcBef>
              <a:spcAft>
                <a:spcPts val="0"/>
              </a:spcAft>
              <a:buSzPts val="2100"/>
              <a:buChar char="•"/>
            </a:pPr>
            <a:r>
              <a:rPr lang="en-US" dirty="0"/>
              <a:t>Translate concepts of combat and operational stress control into hospital wellness programs</a:t>
            </a:r>
            <a:endParaRPr dirty="0"/>
          </a:p>
          <a:p>
            <a:pPr marL="171450" lvl="0" indent="-171450" algn="l" rtl="0">
              <a:lnSpc>
                <a:spcPct val="90000"/>
              </a:lnSpc>
              <a:spcBef>
                <a:spcPts val="750"/>
              </a:spcBef>
              <a:spcAft>
                <a:spcPts val="0"/>
              </a:spcAft>
              <a:buClr>
                <a:schemeClr val="lt1"/>
              </a:buClr>
              <a:buSzPts val="2100"/>
              <a:buChar char="•"/>
            </a:pPr>
            <a:r>
              <a:rPr lang="en-US" dirty="0"/>
              <a:t>Develop a tiered approach to workforce support</a:t>
            </a:r>
            <a:endParaRPr dirty="0"/>
          </a:p>
          <a:p>
            <a:pPr marL="171450" lvl="0" indent="-171450" algn="l" rtl="0">
              <a:lnSpc>
                <a:spcPct val="90000"/>
              </a:lnSpc>
              <a:spcBef>
                <a:spcPts val="750"/>
              </a:spcBef>
              <a:spcAft>
                <a:spcPts val="0"/>
              </a:spcAft>
              <a:buClr>
                <a:schemeClr val="lt1"/>
              </a:buClr>
              <a:buSzPts val="2100"/>
              <a:buChar char="•"/>
            </a:pPr>
            <a:r>
              <a:rPr lang="en-US" dirty="0"/>
              <a:t>Apply support across all phases of COVID response</a:t>
            </a:r>
            <a:endParaRPr dirty="0"/>
          </a:p>
          <a:p>
            <a:pPr marL="171450" lvl="0" indent="-38100" algn="l" rtl="0">
              <a:lnSpc>
                <a:spcPct val="90000"/>
              </a:lnSpc>
              <a:spcBef>
                <a:spcPts val="750"/>
              </a:spcBef>
              <a:spcAft>
                <a:spcPts val="0"/>
              </a:spcAft>
              <a:buClr>
                <a:schemeClr val="lt1"/>
              </a:buClr>
              <a:buSzPts val="2100"/>
              <a:buNone/>
            </a:pP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3"/>
          <p:cNvSpPr txBox="1">
            <a:spLocks noGrp="1"/>
          </p:cNvSpPr>
          <p:nvPr>
            <p:ph type="body" idx="1"/>
          </p:nvPr>
        </p:nvSpPr>
        <p:spPr>
          <a:xfrm>
            <a:off x="156541" y="1132200"/>
            <a:ext cx="5938912" cy="1536000"/>
          </a:xfrm>
          <a:prstGeom prst="rect">
            <a:avLst/>
          </a:prstGeom>
          <a:noFill/>
          <a:ln>
            <a:noFill/>
          </a:ln>
        </p:spPr>
        <p:txBody>
          <a:bodyPr spcFirstLastPara="1" wrap="square" lIns="68550" tIns="34275" rIns="68550" bIns="34275" anchor="t" anchorCtr="0">
            <a:noAutofit/>
          </a:bodyPr>
          <a:lstStyle/>
          <a:p>
            <a:pPr marL="342900" lvl="0" indent="-266700" algn="l" rtl="0">
              <a:lnSpc>
                <a:spcPct val="100000"/>
              </a:lnSpc>
              <a:spcBef>
                <a:spcPts val="0"/>
              </a:spcBef>
              <a:spcAft>
                <a:spcPts val="0"/>
              </a:spcAft>
              <a:buClr>
                <a:srgbClr val="FFFFFF"/>
              </a:buClr>
              <a:buSzPts val="2000"/>
              <a:buFont typeface="Franklin Gothic"/>
              <a:buChar char="•"/>
            </a:pPr>
            <a:r>
              <a:rPr lang="en-US" sz="1800"/>
              <a:t>Chartered by Congress in 1972 within the Dept of Defense</a:t>
            </a:r>
            <a:endParaRPr sz="1800"/>
          </a:p>
          <a:p>
            <a:pPr marL="342900" lvl="0" indent="-266700" algn="l" rtl="0">
              <a:lnSpc>
                <a:spcPct val="100000"/>
              </a:lnSpc>
              <a:spcBef>
                <a:spcPts val="0"/>
              </a:spcBef>
              <a:spcAft>
                <a:spcPts val="0"/>
              </a:spcAft>
              <a:buClr>
                <a:srgbClr val="FFFFFF"/>
              </a:buClr>
              <a:buSzPts val="2000"/>
              <a:buFont typeface="Franklin Gothic"/>
              <a:buChar char="•"/>
            </a:pPr>
            <a:r>
              <a:rPr lang="en-US" sz="1800"/>
              <a:t>“Nation’s health professions academy”</a:t>
            </a:r>
            <a:endParaRPr sz="1800" i="1"/>
          </a:p>
          <a:p>
            <a:pPr marL="342900" lvl="0" indent="-266700" algn="l" rtl="0">
              <a:lnSpc>
                <a:spcPct val="100000"/>
              </a:lnSpc>
              <a:spcBef>
                <a:spcPts val="0"/>
              </a:spcBef>
              <a:spcAft>
                <a:spcPts val="0"/>
              </a:spcAft>
              <a:buClr>
                <a:srgbClr val="FFFFFF"/>
              </a:buClr>
              <a:buSzPts val="2000"/>
              <a:buFont typeface="Franklin Gothic"/>
              <a:buChar char="•"/>
            </a:pPr>
            <a:r>
              <a:rPr lang="en-US" sz="1800"/>
              <a:t>Schools of Medicine, Nursing, Dentistry, Medical &amp; Clinical Psychology, MPH, other graduate programs</a:t>
            </a:r>
            <a:endParaRPr/>
          </a:p>
        </p:txBody>
      </p:sp>
      <p:pic>
        <p:nvPicPr>
          <p:cNvPr id="105" name="Google Shape;105;p3" descr="A group of people in a classroom at the Uniformed Services University">
            <a:hlinkClick r:id="rId3"/>
          </p:cNvPr>
          <p:cNvPicPr preferRelativeResize="0"/>
          <p:nvPr/>
        </p:nvPicPr>
        <p:blipFill rotWithShape="1">
          <a:blip r:embed="rId4">
            <a:alphaModFix/>
          </a:blip>
          <a:srcRect/>
          <a:stretch/>
        </p:blipFill>
        <p:spPr>
          <a:xfrm>
            <a:off x="1379392" y="2674976"/>
            <a:ext cx="4615251" cy="2068250"/>
          </a:xfrm>
          <a:prstGeom prst="rect">
            <a:avLst/>
          </a:prstGeom>
          <a:noFill/>
          <a:ln w="9525" cap="flat" cmpd="sng">
            <a:solidFill>
              <a:srgbClr val="000000"/>
            </a:solidFill>
            <a:prstDash val="solid"/>
            <a:round/>
            <a:headEnd type="none" w="sm" len="sm"/>
            <a:tailEnd type="none" w="sm" len="sm"/>
          </a:ln>
        </p:spPr>
      </p:pic>
      <p:sp>
        <p:nvSpPr>
          <p:cNvPr id="106" name="Google Shape;106;p3"/>
          <p:cNvSpPr txBox="1"/>
          <p:nvPr/>
        </p:nvSpPr>
        <p:spPr>
          <a:xfrm>
            <a:off x="6663113" y="3459520"/>
            <a:ext cx="1583100" cy="1463100"/>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rgbClr val="000000"/>
              </a:buClr>
              <a:buSzPts val="1950"/>
              <a:buFont typeface="Arial"/>
              <a:buNone/>
            </a:pPr>
            <a:r>
              <a:rPr lang="en-US" sz="1950" b="0" i="0" u="none" strike="noStrike" cap="none">
                <a:solidFill>
                  <a:schemeClr val="lt1"/>
                </a:solidFill>
                <a:latin typeface="Calibri"/>
                <a:ea typeface="Calibri"/>
                <a:cs typeface="Calibri"/>
                <a:sym typeface="Calibri"/>
              </a:rPr>
              <a:t>RESPECT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50"/>
              <a:buFont typeface="Arial"/>
              <a:buNone/>
            </a:pPr>
            <a:r>
              <a:rPr lang="en-US" sz="1950" b="0" i="0" u="none" strike="noStrike" cap="none">
                <a:solidFill>
                  <a:schemeClr val="lt1"/>
                </a:solidFill>
                <a:latin typeface="Calibri"/>
                <a:ea typeface="Calibri"/>
                <a:cs typeface="Calibri"/>
                <a:sym typeface="Calibri"/>
              </a:rPr>
              <a:t>INTEGRITY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50"/>
              <a:buFont typeface="Arial"/>
              <a:buNone/>
            </a:pPr>
            <a:r>
              <a:rPr lang="en-US" sz="1950" b="0" i="0" u="none" strike="noStrike" cap="none">
                <a:solidFill>
                  <a:schemeClr val="lt1"/>
                </a:solidFill>
                <a:latin typeface="Calibri"/>
                <a:ea typeface="Calibri"/>
                <a:cs typeface="Calibri"/>
                <a:sym typeface="Calibri"/>
              </a:rPr>
              <a:t>SAFETY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50"/>
              <a:buFont typeface="Arial"/>
              <a:buNone/>
            </a:pPr>
            <a:r>
              <a:rPr lang="en-US" sz="1950" b="0" i="0" u="none" strike="noStrike" cap="none">
                <a:solidFill>
                  <a:schemeClr val="lt1"/>
                </a:solidFill>
                <a:latin typeface="Calibri"/>
                <a:ea typeface="Calibri"/>
                <a:cs typeface="Calibri"/>
                <a:sym typeface="Calibri"/>
              </a:rPr>
              <a:t>EXCELLENCE</a:t>
            </a:r>
            <a:endParaRPr sz="1400" b="0" i="0" u="none" strike="noStrike" cap="none">
              <a:solidFill>
                <a:srgbClr val="000000"/>
              </a:solidFill>
              <a:latin typeface="Arial"/>
              <a:ea typeface="Arial"/>
              <a:cs typeface="Arial"/>
              <a:sym typeface="Arial"/>
            </a:endParaRPr>
          </a:p>
        </p:txBody>
      </p:sp>
      <p:grpSp>
        <p:nvGrpSpPr>
          <p:cNvPr id="107" name="Google Shape;107;p3"/>
          <p:cNvGrpSpPr/>
          <p:nvPr/>
        </p:nvGrpSpPr>
        <p:grpSpPr>
          <a:xfrm>
            <a:off x="6235118" y="814543"/>
            <a:ext cx="2477992" cy="2435986"/>
            <a:chOff x="2961500" y="961400"/>
            <a:chExt cx="3221100" cy="3220500"/>
          </a:xfrm>
        </p:grpSpPr>
        <p:sp>
          <p:nvSpPr>
            <p:cNvPr id="108" name="Google Shape;108;p3"/>
            <p:cNvSpPr/>
            <p:nvPr/>
          </p:nvSpPr>
          <p:spPr>
            <a:xfrm>
              <a:off x="2961500" y="961400"/>
              <a:ext cx="3221100" cy="3220500"/>
            </a:xfrm>
            <a:prstGeom prst="ellipse">
              <a:avLst/>
            </a:prstGeom>
            <a:solidFill>
              <a:srgbClr val="263B95"/>
            </a:solidFill>
            <a:ln w="9525" cap="flat" cmpd="sng">
              <a:solidFill>
                <a:srgbClr val="000000"/>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109" name="Google Shape;109;p3"/>
            <p:cNvSpPr txBox="1"/>
            <p:nvPr/>
          </p:nvSpPr>
          <p:spPr>
            <a:xfrm>
              <a:off x="3795942" y="1022141"/>
              <a:ext cx="1578000" cy="563100"/>
            </a:xfrm>
            <a:prstGeom prst="rect">
              <a:avLst/>
            </a:prstGeom>
            <a:noFill/>
            <a:ln>
              <a:noFill/>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Franklin Gothic"/>
                  <a:ea typeface="Franklin Gothic"/>
                  <a:cs typeface="Franklin Gothic"/>
                  <a:sym typeface="Franklin Gothic"/>
                </a:rPr>
                <a:t>USUHS </a:t>
              </a:r>
              <a:endParaRPr sz="1200" b="0" i="0" u="none" strike="noStrike" cap="none">
                <a:solidFill>
                  <a:srgbClr val="FFFFFF"/>
                </a:solidFill>
                <a:latin typeface="Franklin Gothic"/>
                <a:ea typeface="Franklin Gothic"/>
                <a:cs typeface="Franklin Gothic"/>
                <a:sym typeface="Franklin Gothic"/>
              </a:endParaRPr>
            </a:p>
          </p:txBody>
        </p:sp>
      </p:grpSp>
      <p:grpSp>
        <p:nvGrpSpPr>
          <p:cNvPr id="110" name="Google Shape;110;p3"/>
          <p:cNvGrpSpPr/>
          <p:nvPr/>
        </p:nvGrpSpPr>
        <p:grpSpPr>
          <a:xfrm>
            <a:off x="6442267" y="1242691"/>
            <a:ext cx="2059026" cy="2008001"/>
            <a:chOff x="3158424" y="1841492"/>
            <a:chExt cx="2340600" cy="2340600"/>
          </a:xfrm>
        </p:grpSpPr>
        <p:sp>
          <p:nvSpPr>
            <p:cNvPr id="111" name="Google Shape;111;p3"/>
            <p:cNvSpPr/>
            <p:nvPr/>
          </p:nvSpPr>
          <p:spPr>
            <a:xfrm>
              <a:off x="3158424" y="1841492"/>
              <a:ext cx="2340600" cy="2340600"/>
            </a:xfrm>
            <a:prstGeom prst="ellipse">
              <a:avLst/>
            </a:prstGeom>
            <a:solidFill>
              <a:srgbClr val="8DA9DB"/>
            </a:solidFill>
            <a:ln w="9525" cap="flat" cmpd="sng">
              <a:solidFill>
                <a:srgbClr val="000000"/>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112" name="Google Shape;112;p3"/>
            <p:cNvSpPr txBox="1"/>
            <p:nvPr/>
          </p:nvSpPr>
          <p:spPr>
            <a:xfrm>
              <a:off x="3590121" y="1872473"/>
              <a:ext cx="1477200" cy="534000"/>
            </a:xfrm>
            <a:prstGeom prst="rect">
              <a:avLst/>
            </a:prstGeom>
            <a:noFill/>
            <a:ln>
              <a:noFill/>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Franklin Gothic"/>
                  <a:ea typeface="Franklin Gothic"/>
                  <a:cs typeface="Franklin Gothic"/>
                  <a:sym typeface="Franklin Gothic"/>
                </a:rPr>
                <a:t>School of Medicine</a:t>
              </a:r>
              <a:endParaRPr sz="1200" b="0" i="0" u="none" strike="noStrike" cap="none">
                <a:solidFill>
                  <a:schemeClr val="dk1"/>
                </a:solidFill>
                <a:latin typeface="Franklin Gothic"/>
                <a:ea typeface="Franklin Gothic"/>
                <a:cs typeface="Franklin Gothic"/>
                <a:sym typeface="Franklin Gothic"/>
              </a:endParaRPr>
            </a:p>
          </p:txBody>
        </p:sp>
      </p:grpSp>
      <p:grpSp>
        <p:nvGrpSpPr>
          <p:cNvPr id="113" name="Google Shape;113;p3"/>
          <p:cNvGrpSpPr/>
          <p:nvPr/>
        </p:nvGrpSpPr>
        <p:grpSpPr>
          <a:xfrm>
            <a:off x="6684331" y="1714418"/>
            <a:ext cx="1548382" cy="1535993"/>
            <a:chOff x="4357317" y="2479542"/>
            <a:chExt cx="1476900" cy="1477200"/>
          </a:xfrm>
        </p:grpSpPr>
        <p:sp>
          <p:nvSpPr>
            <p:cNvPr id="114" name="Google Shape;114;p3"/>
            <p:cNvSpPr/>
            <p:nvPr/>
          </p:nvSpPr>
          <p:spPr>
            <a:xfrm>
              <a:off x="4357317" y="2479542"/>
              <a:ext cx="1476900" cy="1477200"/>
            </a:xfrm>
            <a:prstGeom prst="ellipse">
              <a:avLst/>
            </a:prstGeom>
            <a:solidFill>
              <a:srgbClr val="263B95"/>
            </a:solidFill>
            <a:ln w="9525" cap="flat" cmpd="sng">
              <a:solidFill>
                <a:srgbClr val="000000"/>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115" name="Google Shape;115;p3"/>
            <p:cNvSpPr txBox="1"/>
            <p:nvPr/>
          </p:nvSpPr>
          <p:spPr>
            <a:xfrm>
              <a:off x="4587639" y="2487059"/>
              <a:ext cx="1016254" cy="585284"/>
            </a:xfrm>
            <a:prstGeom prst="rect">
              <a:avLst/>
            </a:prstGeom>
            <a:noFill/>
            <a:ln>
              <a:noFill/>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Franklin Gothic"/>
                  <a:ea typeface="Franklin Gothic"/>
                  <a:cs typeface="Franklin Gothic"/>
                  <a:sym typeface="Franklin Gothic"/>
                </a:rPr>
                <a:t>Dept of Psychiatry</a:t>
              </a:r>
              <a:endParaRPr sz="1200" b="0" i="0" u="none" strike="noStrike" cap="none">
                <a:solidFill>
                  <a:srgbClr val="FFFFFF"/>
                </a:solidFill>
                <a:latin typeface="Franklin Gothic"/>
                <a:ea typeface="Franklin Gothic"/>
                <a:cs typeface="Franklin Gothic"/>
                <a:sym typeface="Franklin Gothic"/>
              </a:endParaRPr>
            </a:p>
          </p:txBody>
        </p:sp>
      </p:grpSp>
      <p:grpSp>
        <p:nvGrpSpPr>
          <p:cNvPr id="116" name="Google Shape;116;p3"/>
          <p:cNvGrpSpPr/>
          <p:nvPr/>
        </p:nvGrpSpPr>
        <p:grpSpPr>
          <a:xfrm>
            <a:off x="6931712" y="2260724"/>
            <a:ext cx="1060526" cy="991712"/>
            <a:chOff x="3158424" y="1841492"/>
            <a:chExt cx="2340600" cy="2340600"/>
          </a:xfrm>
        </p:grpSpPr>
        <p:sp>
          <p:nvSpPr>
            <p:cNvPr id="117" name="Google Shape;117;p3"/>
            <p:cNvSpPr/>
            <p:nvPr/>
          </p:nvSpPr>
          <p:spPr>
            <a:xfrm>
              <a:off x="3158424" y="1841492"/>
              <a:ext cx="2340600" cy="2340600"/>
            </a:xfrm>
            <a:prstGeom prst="ellipse">
              <a:avLst/>
            </a:prstGeom>
            <a:solidFill>
              <a:srgbClr val="8DA9DB"/>
            </a:solidFill>
            <a:ln w="9525" cap="flat" cmpd="sng">
              <a:solidFill>
                <a:srgbClr val="000000"/>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118" name="Google Shape;118;p3"/>
            <p:cNvSpPr txBox="1"/>
            <p:nvPr/>
          </p:nvSpPr>
          <p:spPr>
            <a:xfrm>
              <a:off x="3590123" y="2684455"/>
              <a:ext cx="1477200" cy="564981"/>
            </a:xfrm>
            <a:prstGeom prst="rect">
              <a:avLst/>
            </a:prstGeom>
            <a:noFill/>
            <a:ln>
              <a:noFill/>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Franklin Gothic"/>
                  <a:ea typeface="Franklin Gothic"/>
                  <a:cs typeface="Franklin Gothic"/>
                  <a:sym typeface="Franklin Gothic"/>
                </a:rPr>
                <a:t>CSTS</a:t>
              </a:r>
              <a:endParaRPr sz="1200" b="0" i="0" u="none" strike="noStrike" cap="none">
                <a:solidFill>
                  <a:schemeClr val="dk1"/>
                </a:solidFill>
                <a:latin typeface="Franklin Gothic"/>
                <a:ea typeface="Franklin Gothic"/>
                <a:cs typeface="Franklin Gothic"/>
                <a:sym typeface="Franklin Gothic"/>
              </a:endParaRPr>
            </a:p>
          </p:txBody>
        </p:sp>
      </p:grpSp>
      <p:sp>
        <p:nvSpPr>
          <p:cNvPr id="119" name="Google Shape;119;p3"/>
          <p:cNvSpPr txBox="1"/>
          <p:nvPr/>
        </p:nvSpPr>
        <p:spPr>
          <a:xfrm>
            <a:off x="628650" y="274320"/>
            <a:ext cx="7886700" cy="994172"/>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FEE599"/>
              </a:buClr>
              <a:buSzPts val="3300"/>
              <a:buFont typeface="Calibri"/>
              <a:buNone/>
            </a:pPr>
            <a:r>
              <a:rPr lang="en-US" sz="3300" b="0" i="0" u="none" strike="noStrike" cap="none">
                <a:solidFill>
                  <a:srgbClr val="FEE599"/>
                </a:solidFill>
                <a:latin typeface="Calibri"/>
                <a:ea typeface="Calibri"/>
                <a:cs typeface="Calibri"/>
                <a:sym typeface="Calibri"/>
              </a:rPr>
              <a:t>Uniformed Services University</a:t>
            </a:r>
            <a:endParaRPr sz="1400" b="0" i="0" u="none" strike="noStrike" cap="none">
              <a:solidFill>
                <a:srgbClr val="000000"/>
              </a:solidFill>
              <a:latin typeface="Arial"/>
              <a:ea typeface="Arial"/>
              <a:cs typeface="Arial"/>
              <a:sym typeface="Arial"/>
            </a:endParaRPr>
          </a:p>
        </p:txBody>
      </p:sp>
      <p:sp>
        <p:nvSpPr>
          <p:cNvPr id="120" name="Google Shape;120;p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EE599"/>
              </a:buClr>
              <a:buSzPts val="1800"/>
              <a:buNone/>
            </a:pPr>
            <a:r>
              <a:rPr lang="en-US"/>
              <a:t>Uniformed Services University</a:t>
            </a:r>
            <a:endParaRPr/>
          </a:p>
        </p:txBody>
      </p:sp>
    </p:spTree>
    <p:extLst>
      <p:ext uri="{BB962C8B-B14F-4D97-AF65-F5344CB8AC3E}">
        <p14:creationId xmlns:p14="http://schemas.microsoft.com/office/powerpoint/2010/main" val="155100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6"/>
          <p:cNvSpPr txBox="1"/>
          <p:nvPr/>
        </p:nvSpPr>
        <p:spPr>
          <a:xfrm>
            <a:off x="1936460" y="2955406"/>
            <a:ext cx="2905760"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Calibri"/>
                <a:ea typeface="Calibri"/>
                <a:cs typeface="Calibri"/>
                <a:sym typeface="Calibri"/>
              </a:rPr>
              <a:t>Text APSCOVID and your response to 37607</a:t>
            </a:r>
            <a:endParaRPr sz="1400" b="0" i="0" u="none" strike="noStrike" cap="none" dirty="0">
              <a:solidFill>
                <a:srgbClr val="000000"/>
              </a:solidFill>
              <a:latin typeface="Arial"/>
              <a:ea typeface="Arial"/>
              <a:cs typeface="Arial"/>
              <a:sym typeface="Arial"/>
            </a:endParaRPr>
          </a:p>
        </p:txBody>
      </p:sp>
      <p:pic>
        <p:nvPicPr>
          <p:cNvPr id="135" name="Google Shape;135;p6" descr="Browser window with solid fill"/>
          <p:cNvPicPr preferRelativeResize="0"/>
          <p:nvPr/>
        </p:nvPicPr>
        <p:blipFill rotWithShape="1">
          <a:blip r:embed="rId3">
            <a:alphaModFix/>
          </a:blip>
          <a:srcRect/>
          <a:stretch/>
        </p:blipFill>
        <p:spPr>
          <a:xfrm>
            <a:off x="1593624" y="2503987"/>
            <a:ext cx="389883" cy="389883"/>
          </a:xfrm>
          <a:prstGeom prst="rect">
            <a:avLst/>
          </a:prstGeom>
          <a:noFill/>
          <a:ln>
            <a:noFill/>
          </a:ln>
        </p:spPr>
      </p:pic>
      <p:sp>
        <p:nvSpPr>
          <p:cNvPr id="136" name="Google Shape;136;p6"/>
          <p:cNvSpPr txBox="1"/>
          <p:nvPr/>
        </p:nvSpPr>
        <p:spPr>
          <a:xfrm>
            <a:off x="1900326" y="2503987"/>
            <a:ext cx="3423342" cy="369291"/>
          </a:xfrm>
          <a:prstGeom prst="rect">
            <a:avLst/>
          </a:prstGeom>
          <a:noFill/>
          <a:ln>
            <a:noFill/>
          </a:ln>
        </p:spPr>
        <p:txBody>
          <a:bodyPr spcFirstLastPara="1" wrap="square" lIns="91425" tIns="45700" rIns="91425" bIns="45700" anchor="t" anchorCtr="0">
            <a:spAutoFit/>
          </a:bodyPr>
          <a:lstStyle/>
          <a:p>
            <a:pPr lvl="0" algn="ctr">
              <a:buSzPts val="1800"/>
            </a:pPr>
            <a:r>
              <a:rPr lang="en-US" sz="1800" dirty="0">
                <a:solidFill>
                  <a:schemeClr val="lt1"/>
                </a:solidFill>
                <a:latin typeface="Calibri"/>
                <a:ea typeface="Calibri"/>
                <a:cs typeface="Calibri"/>
                <a:sym typeface="Calibri"/>
              </a:rPr>
              <a:t>https://PollEv.com/jameswest797</a:t>
            </a:r>
            <a:endParaRPr sz="1400" b="0" i="0" u="none" strike="noStrike" cap="none" dirty="0">
              <a:solidFill>
                <a:srgbClr val="000000"/>
              </a:solidFill>
              <a:latin typeface="Arial"/>
              <a:ea typeface="Arial"/>
              <a:cs typeface="Arial"/>
              <a:sym typeface="Arial"/>
            </a:endParaRPr>
          </a:p>
        </p:txBody>
      </p:sp>
      <p:pic>
        <p:nvPicPr>
          <p:cNvPr id="137" name="Google Shape;137;p6" descr="Smart Phone with solid fill"/>
          <p:cNvPicPr preferRelativeResize="0"/>
          <p:nvPr/>
        </p:nvPicPr>
        <p:blipFill rotWithShape="1">
          <a:blip r:embed="rId4">
            <a:alphaModFix/>
          </a:blip>
          <a:srcRect/>
          <a:stretch/>
        </p:blipFill>
        <p:spPr>
          <a:xfrm>
            <a:off x="1580989" y="3077312"/>
            <a:ext cx="402518" cy="402518"/>
          </a:xfrm>
          <a:prstGeom prst="rect">
            <a:avLst/>
          </a:prstGeom>
          <a:noFill/>
          <a:ln>
            <a:noFill/>
          </a:ln>
        </p:spPr>
      </p:pic>
      <p:sp>
        <p:nvSpPr>
          <p:cNvPr id="138" name="Google Shape;138;p6"/>
          <p:cNvSpPr txBox="1">
            <a:spLocks noGrp="1"/>
          </p:cNvSpPr>
          <p:nvPr>
            <p:ph type="title" idx="4294967295"/>
          </p:nvPr>
        </p:nvSpPr>
        <p:spPr>
          <a:xfrm>
            <a:off x="562800" y="282774"/>
            <a:ext cx="8195100" cy="155456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EE599"/>
              </a:buClr>
              <a:buSzPts val="3300"/>
              <a:buFont typeface="Calibri"/>
              <a:buNone/>
            </a:pPr>
            <a:r>
              <a:rPr lang="en-US" dirty="0"/>
              <a:t>What one word would you use to describe your experiences of the COVID era? </a:t>
            </a:r>
            <a:br>
              <a:rPr lang="en-US" dirty="0"/>
            </a:br>
            <a:r>
              <a:rPr lang="en-US" dirty="0"/>
              <a:t>Multiple responses are welcome!</a:t>
            </a:r>
            <a:endParaRPr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4616" y="1837334"/>
            <a:ext cx="2981669" cy="298166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8636000" cy="4635500"/>
          </a:xfrm>
          <a:prstGeom prst="rect">
            <a:avLst/>
          </a:prstGeom>
        </p:spPr>
      </p:pic>
    </p:spTree>
    <p:extLst>
      <p:ext uri="{BB962C8B-B14F-4D97-AF65-F5344CB8AC3E}">
        <p14:creationId xmlns:p14="http://schemas.microsoft.com/office/powerpoint/2010/main" val="4271201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13"/>
          <p:cNvSpPr/>
          <p:nvPr/>
        </p:nvSpPr>
        <p:spPr>
          <a:xfrm>
            <a:off x="4750502" y="2181071"/>
            <a:ext cx="1428750" cy="1371600"/>
          </a:xfrm>
          <a:prstGeom prst="ellipse">
            <a:avLst/>
          </a:prstGeom>
          <a:noFill/>
          <a:ln w="44450" cap="flat" cmpd="sng">
            <a:solidFill>
              <a:srgbClr val="08F4F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223" name="Google Shape;223;p13"/>
          <p:cNvSpPr txBox="1"/>
          <p:nvPr/>
        </p:nvSpPr>
        <p:spPr>
          <a:xfrm>
            <a:off x="4883318" y="2600283"/>
            <a:ext cx="1371600"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FFFF"/>
                </a:solidFill>
                <a:latin typeface="Calibri"/>
                <a:ea typeface="Calibri"/>
                <a:cs typeface="Calibri"/>
                <a:sym typeface="Calibri"/>
              </a:rPr>
              <a:t>Psychiatric Disorders</a:t>
            </a:r>
            <a:endParaRPr sz="1800" b="0" i="0" u="none" strike="noStrike" cap="none">
              <a:solidFill>
                <a:srgbClr val="08F4F4"/>
              </a:solidFill>
              <a:latin typeface="Calibri"/>
              <a:ea typeface="Calibri"/>
              <a:cs typeface="Calibri"/>
              <a:sym typeface="Calibri"/>
            </a:endParaRPr>
          </a:p>
        </p:txBody>
      </p:sp>
      <p:sp>
        <p:nvSpPr>
          <p:cNvPr id="224" name="Google Shape;224;p13"/>
          <p:cNvSpPr txBox="1"/>
          <p:nvPr/>
        </p:nvSpPr>
        <p:spPr>
          <a:xfrm>
            <a:off x="6254918" y="2514939"/>
            <a:ext cx="1542900" cy="738600"/>
          </a:xfrm>
          <a:prstGeom prst="rect">
            <a:avLst/>
          </a:prstGeom>
          <a:noFill/>
          <a:ln>
            <a:noFill/>
          </a:ln>
        </p:spPr>
        <p:txBody>
          <a:bodyPr spcFirstLastPara="1" wrap="square" lIns="91425" tIns="45700" rIns="91425" bIns="45700" anchor="t" anchorCtr="0">
            <a:spAutoFit/>
          </a:bodyPr>
          <a:lstStyle/>
          <a:p>
            <a:pPr marL="0" marR="0" lvl="0" indent="-66675" algn="l" rtl="0">
              <a:lnSpc>
                <a:spcPct val="100000"/>
              </a:lnSpc>
              <a:spcBef>
                <a:spcPts val="0"/>
              </a:spcBef>
              <a:spcAft>
                <a:spcPts val="0"/>
              </a:spcAft>
              <a:buClr>
                <a:srgbClr val="08F4F4"/>
              </a:buClr>
              <a:buSzPts val="1050"/>
              <a:buFont typeface="Arial"/>
              <a:buChar char="•"/>
            </a:pPr>
            <a:r>
              <a:rPr lang="en-US" sz="1050" b="1" i="0" u="none" strike="noStrike" cap="none">
                <a:solidFill>
                  <a:srgbClr val="08F4F4"/>
                </a:solidFill>
                <a:latin typeface="Arial"/>
                <a:ea typeface="Arial"/>
                <a:cs typeface="Arial"/>
                <a:sym typeface="Arial"/>
              </a:rPr>
              <a:t> Depression </a:t>
            </a:r>
            <a:endParaRPr sz="1400" b="0" i="0" u="none" strike="noStrike" cap="none">
              <a:solidFill>
                <a:srgbClr val="000000"/>
              </a:solidFill>
              <a:latin typeface="Arial"/>
              <a:ea typeface="Arial"/>
              <a:cs typeface="Arial"/>
              <a:sym typeface="Arial"/>
            </a:endParaRPr>
          </a:p>
          <a:p>
            <a:pPr marL="0" marR="0" lvl="0" indent="-66675" algn="l" rtl="0">
              <a:lnSpc>
                <a:spcPct val="100000"/>
              </a:lnSpc>
              <a:spcBef>
                <a:spcPts val="0"/>
              </a:spcBef>
              <a:spcAft>
                <a:spcPts val="0"/>
              </a:spcAft>
              <a:buClr>
                <a:srgbClr val="08F4F4"/>
              </a:buClr>
              <a:buSzPts val="1050"/>
              <a:buFont typeface="Arial"/>
              <a:buChar char="•"/>
            </a:pPr>
            <a:r>
              <a:rPr lang="en-US" sz="1050" b="1" i="0" u="none" strike="noStrike" cap="none">
                <a:solidFill>
                  <a:srgbClr val="08F4F4"/>
                </a:solidFill>
                <a:latin typeface="Arial"/>
                <a:ea typeface="Arial"/>
                <a:cs typeface="Arial"/>
                <a:sym typeface="Arial"/>
              </a:rPr>
              <a:t> PTSD</a:t>
            </a:r>
            <a:endParaRPr sz="1400" b="0" i="0" u="none" strike="noStrike" cap="none">
              <a:solidFill>
                <a:srgbClr val="000000"/>
              </a:solidFill>
              <a:latin typeface="Arial"/>
              <a:ea typeface="Arial"/>
              <a:cs typeface="Arial"/>
              <a:sym typeface="Arial"/>
            </a:endParaRPr>
          </a:p>
          <a:p>
            <a:pPr marL="0" marR="0" lvl="0" indent="-66675" algn="l" rtl="0">
              <a:lnSpc>
                <a:spcPct val="100000"/>
              </a:lnSpc>
              <a:spcBef>
                <a:spcPts val="0"/>
              </a:spcBef>
              <a:spcAft>
                <a:spcPts val="0"/>
              </a:spcAft>
              <a:buClr>
                <a:srgbClr val="08F4F4"/>
              </a:buClr>
              <a:buSzPts val="1050"/>
              <a:buFont typeface="Arial"/>
              <a:buChar char="•"/>
            </a:pPr>
            <a:r>
              <a:rPr lang="en-US" sz="1050" b="1" i="0" u="none" strike="noStrike" cap="none">
                <a:solidFill>
                  <a:srgbClr val="08F4F4"/>
                </a:solidFill>
                <a:latin typeface="Arial"/>
                <a:ea typeface="Arial"/>
                <a:cs typeface="Arial"/>
                <a:sym typeface="Arial"/>
              </a:rPr>
              <a:t> Anxiety</a:t>
            </a:r>
            <a:endParaRPr sz="1400" b="0" i="0" u="none" strike="noStrike" cap="none">
              <a:solidFill>
                <a:srgbClr val="000000"/>
              </a:solidFill>
              <a:latin typeface="Arial"/>
              <a:ea typeface="Arial"/>
              <a:cs typeface="Arial"/>
              <a:sym typeface="Arial"/>
            </a:endParaRPr>
          </a:p>
          <a:p>
            <a:pPr marL="0" marR="0" lvl="0" indent="-66675" algn="l" rtl="0">
              <a:lnSpc>
                <a:spcPct val="100000"/>
              </a:lnSpc>
              <a:spcBef>
                <a:spcPts val="0"/>
              </a:spcBef>
              <a:spcAft>
                <a:spcPts val="0"/>
              </a:spcAft>
              <a:buClr>
                <a:srgbClr val="08F4F4"/>
              </a:buClr>
              <a:buSzPts val="1050"/>
              <a:buFont typeface="Arial"/>
              <a:buChar char="•"/>
            </a:pPr>
            <a:r>
              <a:rPr lang="en-US" sz="1050" b="1" i="0" u="none" strike="noStrike" cap="none">
                <a:solidFill>
                  <a:srgbClr val="08F4F4"/>
                </a:solidFill>
                <a:latin typeface="Arial"/>
                <a:ea typeface="Arial"/>
                <a:cs typeface="Arial"/>
                <a:sym typeface="Arial"/>
              </a:rPr>
              <a:t> Complex Grief</a:t>
            </a:r>
            <a:endParaRPr sz="1400" b="0" i="0" u="none" strike="noStrike" cap="none">
              <a:solidFill>
                <a:srgbClr val="000000"/>
              </a:solidFill>
              <a:latin typeface="Arial"/>
              <a:ea typeface="Arial"/>
              <a:cs typeface="Arial"/>
              <a:sym typeface="Arial"/>
            </a:endParaRPr>
          </a:p>
        </p:txBody>
      </p:sp>
      <p:sp>
        <p:nvSpPr>
          <p:cNvPr id="225" name="Google Shape;225;p13"/>
          <p:cNvSpPr txBox="1"/>
          <p:nvPr/>
        </p:nvSpPr>
        <p:spPr>
          <a:xfrm>
            <a:off x="3355343" y="3194484"/>
            <a:ext cx="1714500" cy="10618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en-US" sz="2100" b="0" i="0" u="none" strike="noStrike" cap="none">
                <a:solidFill>
                  <a:srgbClr val="92D050"/>
                </a:solidFill>
                <a:latin typeface="Calibri"/>
                <a:ea typeface="Calibri"/>
                <a:cs typeface="Calibri"/>
                <a:sym typeface="Calibri"/>
              </a:rPr>
              <a:t> Health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100"/>
              <a:buFont typeface="Arial"/>
              <a:buNone/>
            </a:pPr>
            <a:r>
              <a:rPr lang="en-US" sz="2100" b="0" i="0" u="none" strike="noStrike" cap="none">
                <a:solidFill>
                  <a:srgbClr val="92D050"/>
                </a:solidFill>
                <a:latin typeface="Calibri"/>
                <a:ea typeface="Calibri"/>
                <a:cs typeface="Calibri"/>
                <a:sym typeface="Calibri"/>
              </a:rPr>
              <a:t>Risk</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100"/>
              <a:buFont typeface="Arial"/>
              <a:buNone/>
            </a:pPr>
            <a:r>
              <a:rPr lang="en-US" sz="2100" b="0" i="0" u="none" strike="noStrike" cap="none">
                <a:solidFill>
                  <a:srgbClr val="92D050"/>
                </a:solidFill>
                <a:latin typeface="Calibri"/>
                <a:ea typeface="Calibri"/>
                <a:cs typeface="Calibri"/>
                <a:sym typeface="Calibri"/>
              </a:rPr>
              <a:t> Behaviors</a:t>
            </a:r>
            <a:endParaRPr sz="2100" b="0" i="0" u="none" strike="noStrike" cap="none">
              <a:solidFill>
                <a:srgbClr val="92D050"/>
              </a:solidFill>
              <a:latin typeface="Calibri"/>
              <a:ea typeface="Calibri"/>
              <a:cs typeface="Calibri"/>
              <a:sym typeface="Calibri"/>
            </a:endParaRPr>
          </a:p>
        </p:txBody>
      </p:sp>
      <p:sp>
        <p:nvSpPr>
          <p:cNvPr id="226" name="Google Shape;226;p13"/>
          <p:cNvSpPr txBox="1"/>
          <p:nvPr/>
        </p:nvSpPr>
        <p:spPr>
          <a:xfrm>
            <a:off x="5201725" y="1095464"/>
            <a:ext cx="2571600" cy="900300"/>
          </a:xfrm>
          <a:prstGeom prst="rect">
            <a:avLst/>
          </a:prstGeom>
          <a:noFill/>
          <a:ln>
            <a:noFill/>
          </a:ln>
        </p:spPr>
        <p:txBody>
          <a:bodyPr spcFirstLastPara="1" wrap="square" lIns="91425" tIns="45700" rIns="91425" bIns="45700" anchor="t" anchorCtr="0">
            <a:spAutoFit/>
          </a:bodyPr>
          <a:lstStyle/>
          <a:p>
            <a:pPr marL="0" marR="0" lvl="0" indent="-66675" algn="l" rtl="0">
              <a:lnSpc>
                <a:spcPct val="100000"/>
              </a:lnSpc>
              <a:spcBef>
                <a:spcPts val="0"/>
              </a:spcBef>
              <a:spcAft>
                <a:spcPts val="0"/>
              </a:spcAft>
              <a:buClr>
                <a:srgbClr val="FFC000"/>
              </a:buClr>
              <a:buSzPts val="1050"/>
              <a:buFont typeface="Arial"/>
              <a:buChar char="•"/>
            </a:pPr>
            <a:r>
              <a:rPr lang="en-US" sz="1050" b="1" i="0" u="none" strike="noStrike" cap="none">
                <a:solidFill>
                  <a:srgbClr val="FFC000"/>
                </a:solidFill>
                <a:latin typeface="Arial"/>
                <a:ea typeface="Arial"/>
                <a:cs typeface="Arial"/>
                <a:sym typeface="Arial"/>
              </a:rPr>
              <a:t> Sleep difficulties</a:t>
            </a:r>
            <a:endParaRPr sz="1400" b="0" i="0" u="none" strike="noStrike" cap="none">
              <a:solidFill>
                <a:srgbClr val="000000"/>
              </a:solidFill>
              <a:latin typeface="Arial"/>
              <a:ea typeface="Arial"/>
              <a:cs typeface="Arial"/>
              <a:sym typeface="Arial"/>
            </a:endParaRPr>
          </a:p>
          <a:p>
            <a:pPr marL="0" marR="0" lvl="0" indent="-66675" algn="l" rtl="0">
              <a:lnSpc>
                <a:spcPct val="100000"/>
              </a:lnSpc>
              <a:spcBef>
                <a:spcPts val="0"/>
              </a:spcBef>
              <a:spcAft>
                <a:spcPts val="0"/>
              </a:spcAft>
              <a:buClr>
                <a:srgbClr val="FFC000"/>
              </a:buClr>
              <a:buSzPts val="1050"/>
              <a:buFont typeface="Arial"/>
              <a:buChar char="•"/>
            </a:pPr>
            <a:r>
              <a:rPr lang="en-US" sz="1050" b="1" i="0" u="none" strike="noStrike" cap="none">
                <a:solidFill>
                  <a:srgbClr val="FFC000"/>
                </a:solidFill>
                <a:latin typeface="Arial"/>
                <a:ea typeface="Arial"/>
                <a:cs typeface="Arial"/>
                <a:sym typeface="Arial"/>
              </a:rPr>
              <a:t> Decreased Sense of Safety</a:t>
            </a:r>
            <a:endParaRPr sz="1400" b="0" i="0" u="none" strike="noStrike" cap="none">
              <a:solidFill>
                <a:srgbClr val="000000"/>
              </a:solidFill>
              <a:latin typeface="Arial"/>
              <a:ea typeface="Arial"/>
              <a:cs typeface="Arial"/>
              <a:sym typeface="Arial"/>
            </a:endParaRPr>
          </a:p>
          <a:p>
            <a:pPr marL="0" marR="0" lvl="0" indent="-66675" algn="l" rtl="0">
              <a:lnSpc>
                <a:spcPct val="100000"/>
              </a:lnSpc>
              <a:spcBef>
                <a:spcPts val="0"/>
              </a:spcBef>
              <a:spcAft>
                <a:spcPts val="0"/>
              </a:spcAft>
              <a:buClr>
                <a:srgbClr val="FFC000"/>
              </a:buClr>
              <a:buSzPts val="1050"/>
              <a:buFont typeface="Arial"/>
              <a:buChar char="•"/>
            </a:pPr>
            <a:r>
              <a:rPr lang="en-US" sz="1050" b="1" i="0" u="none" strike="noStrike" cap="none">
                <a:solidFill>
                  <a:srgbClr val="FFC000"/>
                </a:solidFill>
                <a:latin typeface="Arial"/>
                <a:ea typeface="Arial"/>
                <a:cs typeface="Arial"/>
                <a:sym typeface="Arial"/>
              </a:rPr>
              <a:t> Physical (Somatic) Symptoms</a:t>
            </a:r>
            <a:endParaRPr sz="1400" b="0" i="0" u="none" strike="noStrike" cap="none">
              <a:solidFill>
                <a:srgbClr val="000000"/>
              </a:solidFill>
              <a:latin typeface="Arial"/>
              <a:ea typeface="Arial"/>
              <a:cs typeface="Arial"/>
              <a:sym typeface="Arial"/>
            </a:endParaRPr>
          </a:p>
          <a:p>
            <a:pPr marL="0" marR="0" lvl="0" indent="-66675" algn="l" rtl="0">
              <a:lnSpc>
                <a:spcPct val="100000"/>
              </a:lnSpc>
              <a:spcBef>
                <a:spcPts val="0"/>
              </a:spcBef>
              <a:spcAft>
                <a:spcPts val="0"/>
              </a:spcAft>
              <a:buClr>
                <a:srgbClr val="FFC000"/>
              </a:buClr>
              <a:buSzPts val="1050"/>
              <a:buFont typeface="Arial"/>
              <a:buChar char="•"/>
            </a:pPr>
            <a:r>
              <a:rPr lang="en-US" sz="1050" b="1" i="0" u="none" strike="noStrike" cap="none">
                <a:solidFill>
                  <a:srgbClr val="FFC000"/>
                </a:solidFill>
                <a:latin typeface="Arial"/>
                <a:ea typeface="Arial"/>
                <a:cs typeface="Arial"/>
                <a:sym typeface="Arial"/>
              </a:rPr>
              <a:t> Irritability, Anger</a:t>
            </a:r>
            <a:endParaRPr sz="1400" b="0" i="0" u="none" strike="noStrike" cap="none">
              <a:solidFill>
                <a:srgbClr val="000000"/>
              </a:solidFill>
              <a:latin typeface="Arial"/>
              <a:ea typeface="Arial"/>
              <a:cs typeface="Arial"/>
              <a:sym typeface="Arial"/>
            </a:endParaRPr>
          </a:p>
          <a:p>
            <a:pPr marL="0" marR="0" lvl="0" indent="-66675" algn="l" rtl="0">
              <a:lnSpc>
                <a:spcPct val="100000"/>
              </a:lnSpc>
              <a:spcBef>
                <a:spcPts val="0"/>
              </a:spcBef>
              <a:spcAft>
                <a:spcPts val="0"/>
              </a:spcAft>
              <a:buClr>
                <a:srgbClr val="FFC000"/>
              </a:buClr>
              <a:buSzPts val="1050"/>
              <a:buFont typeface="Arial"/>
              <a:buChar char="•"/>
            </a:pPr>
            <a:r>
              <a:rPr lang="en-US" sz="1050" b="1" i="0" u="none" strike="noStrike" cap="none">
                <a:solidFill>
                  <a:srgbClr val="FFC000"/>
                </a:solidFill>
                <a:latin typeface="Arial"/>
                <a:ea typeface="Arial"/>
                <a:cs typeface="Arial"/>
                <a:sym typeface="Arial"/>
              </a:rPr>
              <a:t> Distraction, Isolation</a:t>
            </a:r>
            <a:endParaRPr sz="1400" b="0" i="0" u="none" strike="noStrike" cap="none">
              <a:solidFill>
                <a:srgbClr val="000000"/>
              </a:solidFill>
              <a:latin typeface="Arial"/>
              <a:ea typeface="Arial"/>
              <a:cs typeface="Arial"/>
              <a:sym typeface="Arial"/>
            </a:endParaRPr>
          </a:p>
        </p:txBody>
      </p:sp>
      <p:sp>
        <p:nvSpPr>
          <p:cNvPr id="227" name="Google Shape;227;p13"/>
          <p:cNvSpPr txBox="1"/>
          <p:nvPr/>
        </p:nvSpPr>
        <p:spPr>
          <a:xfrm>
            <a:off x="5201713" y="3679524"/>
            <a:ext cx="2585400" cy="900300"/>
          </a:xfrm>
          <a:prstGeom prst="rect">
            <a:avLst/>
          </a:prstGeom>
          <a:noFill/>
          <a:ln>
            <a:noFill/>
          </a:ln>
        </p:spPr>
        <p:txBody>
          <a:bodyPr spcFirstLastPara="1" wrap="square" lIns="91425" tIns="45700" rIns="91425" bIns="45700" anchor="t" anchorCtr="0">
            <a:spAutoFit/>
          </a:bodyPr>
          <a:lstStyle/>
          <a:p>
            <a:pPr marL="0" marR="0" lvl="0" indent="-66675" algn="l" rtl="0">
              <a:lnSpc>
                <a:spcPct val="100000"/>
              </a:lnSpc>
              <a:spcBef>
                <a:spcPts val="0"/>
              </a:spcBef>
              <a:spcAft>
                <a:spcPts val="0"/>
              </a:spcAft>
              <a:buClr>
                <a:srgbClr val="92D050"/>
              </a:buClr>
              <a:buSzPts val="1050"/>
              <a:buFont typeface="Arial"/>
              <a:buChar char="•"/>
            </a:pPr>
            <a:r>
              <a:rPr lang="en-US" sz="1050" b="1" i="0" u="none" strike="noStrike" cap="none">
                <a:solidFill>
                  <a:srgbClr val="92D050"/>
                </a:solidFill>
                <a:latin typeface="Arial"/>
                <a:ea typeface="Arial"/>
                <a:cs typeface="Arial"/>
                <a:sym typeface="Arial"/>
              </a:rPr>
              <a:t> Alcohol, Tobacco, Rx meds</a:t>
            </a:r>
            <a:endParaRPr sz="1400" b="0" i="0" u="none" strike="noStrike" cap="none">
              <a:solidFill>
                <a:srgbClr val="000000"/>
              </a:solidFill>
              <a:latin typeface="Arial"/>
              <a:ea typeface="Arial"/>
              <a:cs typeface="Arial"/>
              <a:sym typeface="Arial"/>
            </a:endParaRPr>
          </a:p>
          <a:p>
            <a:pPr marL="0" marR="0" lvl="0" indent="-66675" algn="l" rtl="0">
              <a:lnSpc>
                <a:spcPct val="100000"/>
              </a:lnSpc>
              <a:spcBef>
                <a:spcPts val="0"/>
              </a:spcBef>
              <a:spcAft>
                <a:spcPts val="0"/>
              </a:spcAft>
              <a:buClr>
                <a:srgbClr val="92D050"/>
              </a:buClr>
              <a:buSzPts val="1050"/>
              <a:buFont typeface="Arial"/>
              <a:buChar char="•"/>
            </a:pPr>
            <a:r>
              <a:rPr lang="en-US" sz="1050" b="1" i="0" u="none" strike="noStrike" cap="none">
                <a:solidFill>
                  <a:srgbClr val="92D050"/>
                </a:solidFill>
                <a:latin typeface="Arial"/>
                <a:ea typeface="Arial"/>
                <a:cs typeface="Arial"/>
                <a:sym typeface="Arial"/>
              </a:rPr>
              <a:t> Family Distress</a:t>
            </a:r>
            <a:endParaRPr sz="1400" b="0" i="0" u="none" strike="noStrike" cap="none">
              <a:solidFill>
                <a:srgbClr val="000000"/>
              </a:solidFill>
              <a:latin typeface="Arial"/>
              <a:ea typeface="Arial"/>
              <a:cs typeface="Arial"/>
              <a:sym typeface="Arial"/>
            </a:endParaRPr>
          </a:p>
          <a:p>
            <a:pPr marL="0" marR="0" lvl="0" indent="-66675" algn="l" rtl="0">
              <a:lnSpc>
                <a:spcPct val="100000"/>
              </a:lnSpc>
              <a:spcBef>
                <a:spcPts val="0"/>
              </a:spcBef>
              <a:spcAft>
                <a:spcPts val="0"/>
              </a:spcAft>
              <a:buClr>
                <a:srgbClr val="92D050"/>
              </a:buClr>
              <a:buSzPts val="1050"/>
              <a:buFont typeface="Arial"/>
              <a:buChar char="•"/>
            </a:pPr>
            <a:r>
              <a:rPr lang="en-US" sz="1050" b="1" i="0" u="none" strike="noStrike" cap="none">
                <a:solidFill>
                  <a:srgbClr val="92D050"/>
                </a:solidFill>
                <a:latin typeface="Arial"/>
                <a:ea typeface="Arial"/>
                <a:cs typeface="Arial"/>
                <a:sym typeface="Arial"/>
              </a:rPr>
              <a:t> Interpersonal Conflict/Violence</a:t>
            </a:r>
            <a:endParaRPr sz="1400" b="0" i="0" u="none" strike="noStrike" cap="none">
              <a:solidFill>
                <a:srgbClr val="000000"/>
              </a:solidFill>
              <a:latin typeface="Arial"/>
              <a:ea typeface="Arial"/>
              <a:cs typeface="Arial"/>
              <a:sym typeface="Arial"/>
            </a:endParaRPr>
          </a:p>
          <a:p>
            <a:pPr marL="0" marR="0" lvl="0" indent="-66675" algn="l" rtl="0">
              <a:lnSpc>
                <a:spcPct val="100000"/>
              </a:lnSpc>
              <a:spcBef>
                <a:spcPts val="0"/>
              </a:spcBef>
              <a:spcAft>
                <a:spcPts val="0"/>
              </a:spcAft>
              <a:buClr>
                <a:srgbClr val="92D050"/>
              </a:buClr>
              <a:buSzPts val="1050"/>
              <a:buFont typeface="Arial"/>
              <a:buChar char="•"/>
            </a:pPr>
            <a:r>
              <a:rPr lang="en-US" sz="1050" b="1" i="0" u="none" strike="noStrike" cap="none">
                <a:solidFill>
                  <a:srgbClr val="92D050"/>
                </a:solidFill>
                <a:latin typeface="Arial"/>
                <a:ea typeface="Arial"/>
                <a:cs typeface="Arial"/>
                <a:sym typeface="Arial"/>
              </a:rPr>
              <a:t> Disrupted Work/Life Balance</a:t>
            </a:r>
            <a:endParaRPr sz="1400" b="0" i="0" u="none" strike="noStrike" cap="none">
              <a:solidFill>
                <a:srgbClr val="000000"/>
              </a:solidFill>
              <a:latin typeface="Arial"/>
              <a:ea typeface="Arial"/>
              <a:cs typeface="Arial"/>
              <a:sym typeface="Arial"/>
            </a:endParaRPr>
          </a:p>
          <a:p>
            <a:pPr marL="0" marR="0" lvl="0" indent="-66675" algn="l" rtl="0">
              <a:lnSpc>
                <a:spcPct val="100000"/>
              </a:lnSpc>
              <a:spcBef>
                <a:spcPts val="0"/>
              </a:spcBef>
              <a:spcAft>
                <a:spcPts val="0"/>
              </a:spcAft>
              <a:buClr>
                <a:srgbClr val="92D050"/>
              </a:buClr>
              <a:buSzPts val="1050"/>
              <a:buFont typeface="Arial"/>
              <a:buChar char="•"/>
            </a:pPr>
            <a:r>
              <a:rPr lang="en-US" sz="1050" b="1" i="0" u="none" strike="noStrike" cap="none">
                <a:solidFill>
                  <a:srgbClr val="92D050"/>
                </a:solidFill>
                <a:latin typeface="Arial"/>
                <a:ea typeface="Arial"/>
                <a:cs typeface="Arial"/>
                <a:sym typeface="Arial"/>
              </a:rPr>
              <a:t> Restricted Activities/Travel</a:t>
            </a:r>
            <a:endParaRPr sz="1400" b="0" i="0" u="none" strike="noStrike" cap="none">
              <a:solidFill>
                <a:srgbClr val="000000"/>
              </a:solidFill>
              <a:latin typeface="Arial"/>
              <a:ea typeface="Arial"/>
              <a:cs typeface="Arial"/>
              <a:sym typeface="Arial"/>
            </a:endParaRPr>
          </a:p>
        </p:txBody>
      </p:sp>
      <p:sp>
        <p:nvSpPr>
          <p:cNvPr id="228" name="Google Shape;228;p13"/>
          <p:cNvSpPr/>
          <p:nvPr/>
        </p:nvSpPr>
        <p:spPr>
          <a:xfrm>
            <a:off x="3247186" y="1324317"/>
            <a:ext cx="1885950" cy="1835944"/>
          </a:xfrm>
          <a:prstGeom prst="ellipse">
            <a:avLst/>
          </a:prstGeom>
          <a:noFill/>
          <a:ln w="4445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229" name="Google Shape;229;p13"/>
          <p:cNvSpPr/>
          <p:nvPr/>
        </p:nvSpPr>
        <p:spPr>
          <a:xfrm>
            <a:off x="3394948" y="2812688"/>
            <a:ext cx="1692257" cy="1602650"/>
          </a:xfrm>
          <a:prstGeom prst="ellipse">
            <a:avLst/>
          </a:prstGeom>
          <a:noFill/>
          <a:ln w="4445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230" name="Google Shape;230;p13"/>
          <p:cNvSpPr txBox="1"/>
          <p:nvPr/>
        </p:nvSpPr>
        <p:spPr>
          <a:xfrm>
            <a:off x="1785439" y="4638278"/>
            <a:ext cx="6080019"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dirty="0" err="1">
                <a:solidFill>
                  <a:srgbClr val="A5A5A5"/>
                </a:solidFill>
                <a:latin typeface="Calibri"/>
                <a:ea typeface="Calibri"/>
                <a:cs typeface="Calibri"/>
                <a:sym typeface="Calibri"/>
              </a:rPr>
              <a:t>Ursano</a:t>
            </a:r>
            <a:r>
              <a:rPr lang="en-US" sz="900" b="0" i="0" u="none" strike="noStrike" cap="none" dirty="0">
                <a:solidFill>
                  <a:srgbClr val="A5A5A5"/>
                </a:solidFill>
                <a:latin typeface="Calibri"/>
                <a:ea typeface="Calibri"/>
                <a:cs typeface="Calibri"/>
                <a:sym typeface="Calibri"/>
              </a:rPr>
              <a:t>, R., Fullerton, C., </a:t>
            </a:r>
            <a:r>
              <a:rPr lang="en-US" sz="900" b="0" i="0" u="none" strike="noStrike" cap="none" dirty="0" err="1">
                <a:solidFill>
                  <a:srgbClr val="A5A5A5"/>
                </a:solidFill>
                <a:latin typeface="Calibri"/>
                <a:ea typeface="Calibri"/>
                <a:cs typeface="Calibri"/>
                <a:sym typeface="Calibri"/>
              </a:rPr>
              <a:t>Weisaeth</a:t>
            </a:r>
            <a:r>
              <a:rPr lang="en-US" sz="900" b="0" i="0" u="none" strike="noStrike" cap="none" dirty="0">
                <a:solidFill>
                  <a:srgbClr val="A5A5A5"/>
                </a:solidFill>
                <a:latin typeface="Calibri"/>
                <a:ea typeface="Calibri"/>
                <a:cs typeface="Calibri"/>
                <a:sym typeface="Calibri"/>
              </a:rPr>
              <a:t>, L., &amp; Raphael, B. (2017). Individual and Community Responses to Disasters. In R. </a:t>
            </a:r>
            <a:r>
              <a:rPr lang="en-US" sz="900" b="0" i="0" u="none" strike="noStrike" cap="none" dirty="0" err="1">
                <a:solidFill>
                  <a:srgbClr val="A5A5A5"/>
                </a:solidFill>
                <a:latin typeface="Calibri"/>
                <a:ea typeface="Calibri"/>
                <a:cs typeface="Calibri"/>
                <a:sym typeface="Calibri"/>
              </a:rPr>
              <a:t>Ursano</a:t>
            </a:r>
            <a:r>
              <a:rPr lang="en-US" sz="900" b="0" i="0" u="none" strike="noStrike" cap="none" dirty="0">
                <a:solidFill>
                  <a:srgbClr val="A5A5A5"/>
                </a:solidFill>
                <a:latin typeface="Calibri"/>
                <a:ea typeface="Calibri"/>
                <a:cs typeface="Calibri"/>
                <a:sym typeface="Calibri"/>
              </a:rPr>
              <a:t>, C. Fullerton, L. </a:t>
            </a:r>
            <a:r>
              <a:rPr lang="en-US" sz="900" b="0" i="0" u="none" strike="noStrike" cap="none" dirty="0" err="1">
                <a:solidFill>
                  <a:srgbClr val="A5A5A5"/>
                </a:solidFill>
                <a:latin typeface="Calibri"/>
                <a:ea typeface="Calibri"/>
                <a:cs typeface="Calibri"/>
                <a:sym typeface="Calibri"/>
              </a:rPr>
              <a:t>Weisaeth</a:t>
            </a:r>
            <a:r>
              <a:rPr lang="en-US" sz="900" b="0" i="0" u="none" strike="noStrike" cap="none" dirty="0">
                <a:solidFill>
                  <a:srgbClr val="A5A5A5"/>
                </a:solidFill>
                <a:latin typeface="Calibri"/>
                <a:ea typeface="Calibri"/>
                <a:cs typeface="Calibri"/>
                <a:sym typeface="Calibri"/>
              </a:rPr>
              <a:t>, &amp; B. Raphael (Eds.), </a:t>
            </a:r>
            <a:r>
              <a:rPr lang="en-US" sz="900" b="0" i="1" u="none" strike="noStrike" cap="none" dirty="0">
                <a:solidFill>
                  <a:srgbClr val="A5A5A5"/>
                </a:solidFill>
                <a:latin typeface="Calibri"/>
                <a:ea typeface="Calibri"/>
                <a:cs typeface="Calibri"/>
                <a:sym typeface="Calibri"/>
              </a:rPr>
              <a:t>Textbook of Disaster Psychiatry</a:t>
            </a:r>
            <a:r>
              <a:rPr lang="en-US" sz="900" b="0" i="0" u="none" strike="noStrike" cap="none" dirty="0">
                <a:solidFill>
                  <a:srgbClr val="A5A5A5"/>
                </a:solidFill>
                <a:latin typeface="Calibri"/>
                <a:ea typeface="Calibri"/>
                <a:cs typeface="Calibri"/>
                <a:sym typeface="Calibri"/>
              </a:rPr>
              <a:t> (pp. 1-26). Cambridge: Cambridge University Press.</a:t>
            </a:r>
            <a:endParaRPr sz="900" b="0" i="0" u="none" strike="noStrike" cap="none" dirty="0">
              <a:solidFill>
                <a:srgbClr val="A5A5A5"/>
              </a:solidFill>
              <a:latin typeface="Calibri"/>
              <a:ea typeface="Calibri"/>
              <a:cs typeface="Calibri"/>
              <a:sym typeface="Calibri"/>
            </a:endParaRPr>
          </a:p>
        </p:txBody>
      </p:sp>
      <p:sp>
        <p:nvSpPr>
          <p:cNvPr id="231" name="Google Shape;231;p13"/>
          <p:cNvSpPr/>
          <p:nvPr/>
        </p:nvSpPr>
        <p:spPr>
          <a:xfrm>
            <a:off x="1531356" y="2073948"/>
            <a:ext cx="2201076" cy="2089643"/>
          </a:xfrm>
          <a:prstGeom prst="ellipse">
            <a:avLst/>
          </a:prstGeom>
          <a:noFill/>
          <a:ln w="44450" cap="flat" cmpd="sng">
            <a:solidFill>
              <a:srgbClr val="B48AF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C771F1"/>
              </a:solidFill>
              <a:latin typeface="Calibri"/>
              <a:ea typeface="Calibri"/>
              <a:cs typeface="Calibri"/>
              <a:sym typeface="Calibri"/>
            </a:endParaRPr>
          </a:p>
        </p:txBody>
      </p:sp>
      <p:sp>
        <p:nvSpPr>
          <p:cNvPr id="232" name="Google Shape;232;p13"/>
          <p:cNvSpPr txBox="1"/>
          <p:nvPr/>
        </p:nvSpPr>
        <p:spPr>
          <a:xfrm>
            <a:off x="1539673" y="2795660"/>
            <a:ext cx="1915513"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en-US" sz="2100" b="0" i="0" u="none" strike="noStrike" cap="none">
                <a:solidFill>
                  <a:srgbClr val="B48AFD"/>
                </a:solidFill>
                <a:latin typeface="Calibri"/>
                <a:ea typeface="Calibri"/>
                <a:cs typeface="Calibri"/>
                <a:sym typeface="Calibri"/>
              </a:rPr>
              <a:t> </a:t>
            </a:r>
            <a:r>
              <a:rPr lang="en-US" sz="3000" b="0" i="0" u="none" strike="noStrike" cap="none">
                <a:solidFill>
                  <a:srgbClr val="B48AFD"/>
                </a:solidFill>
                <a:latin typeface="Calibri"/>
                <a:ea typeface="Calibri"/>
                <a:cs typeface="Calibri"/>
                <a:sym typeface="Calibri"/>
              </a:rPr>
              <a:t>Resilience</a:t>
            </a:r>
            <a:endParaRPr sz="3000" b="0" i="0" u="none" strike="noStrike" cap="none">
              <a:solidFill>
                <a:srgbClr val="B48AFD"/>
              </a:solidFill>
              <a:latin typeface="Calibri"/>
              <a:ea typeface="Calibri"/>
              <a:cs typeface="Calibri"/>
              <a:sym typeface="Calibri"/>
            </a:endParaRPr>
          </a:p>
        </p:txBody>
      </p:sp>
      <p:sp>
        <p:nvSpPr>
          <p:cNvPr id="233" name="Google Shape;233;p13"/>
          <p:cNvSpPr txBox="1"/>
          <p:nvPr/>
        </p:nvSpPr>
        <p:spPr>
          <a:xfrm>
            <a:off x="3336238" y="1640941"/>
            <a:ext cx="1714500"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FC000"/>
                </a:solidFill>
                <a:latin typeface="Calibri"/>
                <a:ea typeface="Calibri"/>
                <a:cs typeface="Calibri"/>
                <a:sym typeface="Calibri"/>
              </a:rPr>
              <a:t> Distress Reactions</a:t>
            </a:r>
            <a:endParaRPr sz="2400" b="0" i="0" u="none" strike="noStrike" cap="none">
              <a:solidFill>
                <a:srgbClr val="FFC000"/>
              </a:solidFill>
              <a:latin typeface="Calibri"/>
              <a:ea typeface="Calibri"/>
              <a:cs typeface="Calibri"/>
              <a:sym typeface="Calibri"/>
            </a:endParaRPr>
          </a:p>
        </p:txBody>
      </p:sp>
      <p:sp>
        <p:nvSpPr>
          <p:cNvPr id="234" name="Google Shape;234;p1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sz="2970" b="0" i="0">
                <a:solidFill>
                  <a:srgbClr val="FEE599"/>
                </a:solidFill>
                <a:latin typeface="Calibri"/>
                <a:ea typeface="Calibri"/>
                <a:cs typeface="Calibri"/>
                <a:sym typeface="Calibri"/>
              </a:rPr>
              <a:t>Psychological &amp; Behavioral Responses </a:t>
            </a:r>
            <a:br>
              <a:rPr lang="en-US" sz="2970" b="0" i="0">
                <a:solidFill>
                  <a:srgbClr val="FEE599"/>
                </a:solidFill>
                <a:latin typeface="Calibri"/>
                <a:ea typeface="Calibri"/>
                <a:cs typeface="Calibri"/>
                <a:sym typeface="Calibri"/>
              </a:rPr>
            </a:br>
            <a:r>
              <a:rPr lang="en-US" sz="2970" b="0" i="0">
                <a:solidFill>
                  <a:srgbClr val="FEE599"/>
                </a:solidFill>
                <a:latin typeface="Calibri"/>
                <a:ea typeface="Calibri"/>
                <a:cs typeface="Calibri"/>
                <a:sym typeface="Calibri"/>
              </a:rPr>
              <a:t>to Pandemics/Disaster </a:t>
            </a:r>
            <a:endParaRPr sz="297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0"/>
                                        </p:tgtEl>
                                        <p:attrNameLst>
                                          <p:attrName>style.visibility</p:attrName>
                                        </p:attrNameLst>
                                      </p:cBhvr>
                                      <p:to>
                                        <p:strVal val="visible"/>
                                      </p:to>
                                    </p:set>
                                    <p:animEffect transition="in" filter="fade">
                                      <p:cBhvr>
                                        <p:cTn id="7" dur="500"/>
                                        <p:tgtEl>
                                          <p:spTgt spid="2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4"/>
                                        </p:tgtEl>
                                        <p:attrNameLst>
                                          <p:attrName>style.visibility</p:attrName>
                                        </p:attrNameLst>
                                      </p:cBhvr>
                                      <p:to>
                                        <p:strVal val="visible"/>
                                      </p:to>
                                    </p:set>
                                    <p:animEffect transition="in" filter="fade">
                                      <p:cBhvr>
                                        <p:cTn id="12" dur="500"/>
                                        <p:tgtEl>
                                          <p:spTgt spid="224"/>
                                        </p:tgtEl>
                                      </p:cBhvr>
                                    </p:animEffect>
                                  </p:childTnLst>
                                </p:cTn>
                              </p:par>
                              <p:par>
                                <p:cTn id="13" presetID="10" presetClass="entr" presetSubtype="0" fill="hold" nodeType="withEffect">
                                  <p:stCondLst>
                                    <p:cond delay="0"/>
                                  </p:stCondLst>
                                  <p:childTnLst>
                                    <p:set>
                                      <p:cBhvr>
                                        <p:cTn id="14" dur="1" fill="hold">
                                          <p:stCondLst>
                                            <p:cond delay="0"/>
                                          </p:stCondLst>
                                        </p:cTn>
                                        <p:tgtEl>
                                          <p:spTgt spid="222"/>
                                        </p:tgtEl>
                                        <p:attrNameLst>
                                          <p:attrName>style.visibility</p:attrName>
                                        </p:attrNameLst>
                                      </p:cBhvr>
                                      <p:to>
                                        <p:strVal val="visible"/>
                                      </p:to>
                                    </p:set>
                                    <p:animEffect transition="in" filter="fade">
                                      <p:cBhvr>
                                        <p:cTn id="15" dur="500"/>
                                        <p:tgtEl>
                                          <p:spTgt spid="222"/>
                                        </p:tgtEl>
                                      </p:cBhvr>
                                    </p:animEffect>
                                  </p:childTnLst>
                                </p:cTn>
                              </p:par>
                              <p:par>
                                <p:cTn id="16" presetID="10" presetClass="entr" presetSubtype="0" fill="hold" nodeType="withEffect">
                                  <p:stCondLst>
                                    <p:cond delay="0"/>
                                  </p:stCondLst>
                                  <p:childTnLst>
                                    <p:set>
                                      <p:cBhvr>
                                        <p:cTn id="17" dur="1" fill="hold">
                                          <p:stCondLst>
                                            <p:cond delay="0"/>
                                          </p:stCondLst>
                                        </p:cTn>
                                        <p:tgtEl>
                                          <p:spTgt spid="223"/>
                                        </p:tgtEl>
                                        <p:attrNameLst>
                                          <p:attrName>style.visibility</p:attrName>
                                        </p:attrNameLst>
                                      </p:cBhvr>
                                      <p:to>
                                        <p:strVal val="visible"/>
                                      </p:to>
                                    </p:set>
                                    <p:animEffect transition="in" filter="fade">
                                      <p:cBhvr>
                                        <p:cTn id="18" dur="500"/>
                                        <p:tgtEl>
                                          <p:spTgt spid="2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25"/>
                                        </p:tgtEl>
                                        <p:attrNameLst>
                                          <p:attrName>style.visibility</p:attrName>
                                        </p:attrNameLst>
                                      </p:cBhvr>
                                      <p:to>
                                        <p:strVal val="visible"/>
                                      </p:to>
                                    </p:set>
                                    <p:animEffect transition="in" filter="fade">
                                      <p:cBhvr>
                                        <p:cTn id="23" dur="500"/>
                                        <p:tgtEl>
                                          <p:spTgt spid="225"/>
                                        </p:tgtEl>
                                      </p:cBhvr>
                                    </p:animEffect>
                                  </p:childTnLst>
                                </p:cTn>
                              </p:par>
                              <p:par>
                                <p:cTn id="24" presetID="10" presetClass="entr" presetSubtype="0" fill="hold" nodeType="withEffect">
                                  <p:stCondLst>
                                    <p:cond delay="0"/>
                                  </p:stCondLst>
                                  <p:childTnLst>
                                    <p:set>
                                      <p:cBhvr>
                                        <p:cTn id="25" dur="1" fill="hold">
                                          <p:stCondLst>
                                            <p:cond delay="0"/>
                                          </p:stCondLst>
                                        </p:cTn>
                                        <p:tgtEl>
                                          <p:spTgt spid="227"/>
                                        </p:tgtEl>
                                        <p:attrNameLst>
                                          <p:attrName>style.visibility</p:attrName>
                                        </p:attrNameLst>
                                      </p:cBhvr>
                                      <p:to>
                                        <p:strVal val="visible"/>
                                      </p:to>
                                    </p:set>
                                    <p:animEffect transition="in" filter="fade">
                                      <p:cBhvr>
                                        <p:cTn id="26" dur="500"/>
                                        <p:tgtEl>
                                          <p:spTgt spid="227"/>
                                        </p:tgtEl>
                                      </p:cBhvr>
                                    </p:animEffect>
                                  </p:childTnLst>
                                </p:cTn>
                              </p:par>
                              <p:par>
                                <p:cTn id="27" presetID="10" presetClass="entr" presetSubtype="0" fill="hold" nodeType="withEffect">
                                  <p:stCondLst>
                                    <p:cond delay="0"/>
                                  </p:stCondLst>
                                  <p:childTnLst>
                                    <p:set>
                                      <p:cBhvr>
                                        <p:cTn id="28" dur="1" fill="hold">
                                          <p:stCondLst>
                                            <p:cond delay="0"/>
                                          </p:stCondLst>
                                        </p:cTn>
                                        <p:tgtEl>
                                          <p:spTgt spid="229"/>
                                        </p:tgtEl>
                                        <p:attrNameLst>
                                          <p:attrName>style.visibility</p:attrName>
                                        </p:attrNameLst>
                                      </p:cBhvr>
                                      <p:to>
                                        <p:strVal val="visible"/>
                                      </p:to>
                                    </p:set>
                                    <p:animEffect transition="in" filter="fade">
                                      <p:cBhvr>
                                        <p:cTn id="29" dur="500"/>
                                        <p:tgtEl>
                                          <p:spTgt spid="22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33"/>
                                        </p:tgtEl>
                                        <p:attrNameLst>
                                          <p:attrName>style.visibility</p:attrName>
                                        </p:attrNameLst>
                                      </p:cBhvr>
                                      <p:to>
                                        <p:strVal val="visible"/>
                                      </p:to>
                                    </p:set>
                                    <p:animEffect transition="in" filter="fade">
                                      <p:cBhvr>
                                        <p:cTn id="34" dur="500"/>
                                        <p:tgtEl>
                                          <p:spTgt spid="233"/>
                                        </p:tgtEl>
                                      </p:cBhvr>
                                    </p:animEffect>
                                  </p:childTnLst>
                                </p:cTn>
                              </p:par>
                              <p:par>
                                <p:cTn id="35" presetID="10" presetClass="entr" presetSubtype="0" fill="hold" nodeType="withEffect">
                                  <p:stCondLst>
                                    <p:cond delay="0"/>
                                  </p:stCondLst>
                                  <p:childTnLst>
                                    <p:set>
                                      <p:cBhvr>
                                        <p:cTn id="36" dur="1" fill="hold">
                                          <p:stCondLst>
                                            <p:cond delay="0"/>
                                          </p:stCondLst>
                                        </p:cTn>
                                        <p:tgtEl>
                                          <p:spTgt spid="226"/>
                                        </p:tgtEl>
                                        <p:attrNameLst>
                                          <p:attrName>style.visibility</p:attrName>
                                        </p:attrNameLst>
                                      </p:cBhvr>
                                      <p:to>
                                        <p:strVal val="visible"/>
                                      </p:to>
                                    </p:set>
                                    <p:animEffect transition="in" filter="fade">
                                      <p:cBhvr>
                                        <p:cTn id="37" dur="500"/>
                                        <p:tgtEl>
                                          <p:spTgt spid="226"/>
                                        </p:tgtEl>
                                      </p:cBhvr>
                                    </p:animEffect>
                                  </p:childTnLst>
                                </p:cTn>
                              </p:par>
                              <p:par>
                                <p:cTn id="38" presetID="10" presetClass="entr" presetSubtype="0" fill="hold" nodeType="withEffect">
                                  <p:stCondLst>
                                    <p:cond delay="0"/>
                                  </p:stCondLst>
                                  <p:childTnLst>
                                    <p:set>
                                      <p:cBhvr>
                                        <p:cTn id="39" dur="1" fill="hold">
                                          <p:stCondLst>
                                            <p:cond delay="0"/>
                                          </p:stCondLst>
                                        </p:cTn>
                                        <p:tgtEl>
                                          <p:spTgt spid="228"/>
                                        </p:tgtEl>
                                        <p:attrNameLst>
                                          <p:attrName>style.visibility</p:attrName>
                                        </p:attrNameLst>
                                      </p:cBhvr>
                                      <p:to>
                                        <p:strVal val="visible"/>
                                      </p:to>
                                    </p:set>
                                    <p:animEffect transition="in" filter="fade">
                                      <p:cBhvr>
                                        <p:cTn id="40" dur="500"/>
                                        <p:tgtEl>
                                          <p:spTgt spid="22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32"/>
                                        </p:tgtEl>
                                        <p:attrNameLst>
                                          <p:attrName>style.visibility</p:attrName>
                                        </p:attrNameLst>
                                      </p:cBhvr>
                                      <p:to>
                                        <p:strVal val="visible"/>
                                      </p:to>
                                    </p:set>
                                    <p:animEffect transition="in" filter="fade">
                                      <p:cBhvr>
                                        <p:cTn id="45" dur="500"/>
                                        <p:tgtEl>
                                          <p:spTgt spid="232"/>
                                        </p:tgtEl>
                                      </p:cBhvr>
                                    </p:animEffect>
                                  </p:childTnLst>
                                </p:cTn>
                              </p:par>
                              <p:par>
                                <p:cTn id="46" presetID="10" presetClass="entr" presetSubtype="0" fill="hold" nodeType="withEffect">
                                  <p:stCondLst>
                                    <p:cond delay="0"/>
                                  </p:stCondLst>
                                  <p:childTnLst>
                                    <p:set>
                                      <p:cBhvr>
                                        <p:cTn id="47" dur="1" fill="hold">
                                          <p:stCondLst>
                                            <p:cond delay="0"/>
                                          </p:stCondLst>
                                        </p:cTn>
                                        <p:tgtEl>
                                          <p:spTgt spid="231"/>
                                        </p:tgtEl>
                                        <p:attrNameLst>
                                          <p:attrName>style.visibility</p:attrName>
                                        </p:attrNameLst>
                                      </p:cBhvr>
                                      <p:to>
                                        <p:strVal val="visible"/>
                                      </p:to>
                                    </p:set>
                                    <p:animEffect transition="in" filter="fade">
                                      <p:cBhvr>
                                        <p:cTn id="48" dur="500"/>
                                        <p:tgtEl>
                                          <p:spTgt spid="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Concerns of Healthcare Workers</a:t>
            </a:r>
          </a:p>
        </p:txBody>
      </p:sp>
      <p:pic>
        <p:nvPicPr>
          <p:cNvPr id="6" name="Picture 5"/>
          <p:cNvPicPr>
            <a:picLocks noChangeAspect="1"/>
          </p:cNvPicPr>
          <p:nvPr/>
        </p:nvPicPr>
        <p:blipFill>
          <a:blip r:embed="rId2"/>
          <a:stretch>
            <a:fillRect/>
          </a:stretch>
        </p:blipFill>
        <p:spPr>
          <a:xfrm>
            <a:off x="4362045" y="1820879"/>
            <a:ext cx="4155002" cy="2811038"/>
          </a:xfrm>
          <a:prstGeom prst="rect">
            <a:avLst/>
          </a:prstGeom>
        </p:spPr>
      </p:pic>
      <p:sp>
        <p:nvSpPr>
          <p:cNvPr id="5" name="Text Placeholder 4"/>
          <p:cNvSpPr>
            <a:spLocks noGrp="1"/>
          </p:cNvSpPr>
          <p:nvPr>
            <p:ph type="body" idx="1"/>
          </p:nvPr>
        </p:nvSpPr>
        <p:spPr>
          <a:xfrm>
            <a:off x="628650" y="1229735"/>
            <a:ext cx="3207181" cy="3263504"/>
          </a:xfrm>
        </p:spPr>
        <p:txBody>
          <a:bodyPr>
            <a:normAutofit lnSpcReduction="10000"/>
          </a:bodyPr>
          <a:lstStyle/>
          <a:p>
            <a:r>
              <a:rPr lang="en-US" dirty="0"/>
              <a:t>PPE</a:t>
            </a:r>
          </a:p>
          <a:p>
            <a:r>
              <a:rPr lang="en-US" dirty="0"/>
              <a:t>Exposure</a:t>
            </a:r>
          </a:p>
          <a:p>
            <a:r>
              <a:rPr lang="en-US" dirty="0"/>
              <a:t>Testing</a:t>
            </a:r>
          </a:p>
          <a:p>
            <a:r>
              <a:rPr lang="en-US" dirty="0"/>
              <a:t>Uncertainty about organizational support</a:t>
            </a:r>
          </a:p>
          <a:p>
            <a:r>
              <a:rPr lang="en-US" dirty="0"/>
              <a:t>Childcare</a:t>
            </a:r>
          </a:p>
          <a:p>
            <a:r>
              <a:rPr lang="en-US" dirty="0"/>
              <a:t>Family needs</a:t>
            </a:r>
          </a:p>
          <a:p>
            <a:r>
              <a:rPr lang="en-US" dirty="0"/>
              <a:t>Redeployment</a:t>
            </a:r>
          </a:p>
          <a:p>
            <a:r>
              <a:rPr lang="en-US" dirty="0"/>
              <a:t>Information</a:t>
            </a:r>
          </a:p>
        </p:txBody>
      </p:sp>
      <p:sp>
        <p:nvSpPr>
          <p:cNvPr id="7" name="Google Shape;230;p13"/>
          <p:cNvSpPr txBox="1"/>
          <p:nvPr/>
        </p:nvSpPr>
        <p:spPr>
          <a:xfrm>
            <a:off x="4362773" y="4631917"/>
            <a:ext cx="4494577" cy="369291"/>
          </a:xfrm>
          <a:prstGeom prst="rect">
            <a:avLst/>
          </a:prstGeom>
          <a:noFill/>
          <a:ln>
            <a:noFill/>
          </a:ln>
        </p:spPr>
        <p:txBody>
          <a:bodyPr spcFirstLastPara="1" wrap="square" lIns="91425" tIns="45700" rIns="91425" bIns="45700" anchor="t" anchorCtr="0">
            <a:spAutoFit/>
          </a:bodyPr>
          <a:lstStyle/>
          <a:p>
            <a:pPr lvl="0">
              <a:buSzPts val="900"/>
            </a:pPr>
            <a:r>
              <a:rPr lang="en-US" sz="900" b="0" i="0" u="none" strike="noStrike" cap="none" dirty="0" err="1">
                <a:solidFill>
                  <a:srgbClr val="A5A5A5"/>
                </a:solidFill>
                <a:latin typeface="Calibri"/>
                <a:ea typeface="Calibri"/>
                <a:cs typeface="Calibri"/>
                <a:sym typeface="Calibri"/>
              </a:rPr>
              <a:t>Shanafelt</a:t>
            </a:r>
            <a:r>
              <a:rPr lang="en-US" sz="900" b="0" i="0" u="none" strike="noStrike" cap="none" dirty="0">
                <a:solidFill>
                  <a:srgbClr val="A5A5A5"/>
                </a:solidFill>
                <a:latin typeface="Calibri"/>
                <a:ea typeface="Calibri"/>
                <a:cs typeface="Calibri"/>
                <a:sym typeface="Calibri"/>
              </a:rPr>
              <a:t> T, </a:t>
            </a:r>
            <a:r>
              <a:rPr lang="en-US" sz="900" b="0" i="0" u="none" strike="noStrike" cap="none" dirty="0" err="1">
                <a:solidFill>
                  <a:srgbClr val="A5A5A5"/>
                </a:solidFill>
                <a:latin typeface="Calibri"/>
                <a:ea typeface="Calibri"/>
                <a:cs typeface="Calibri"/>
                <a:sym typeface="Calibri"/>
              </a:rPr>
              <a:t>Ripp</a:t>
            </a:r>
            <a:r>
              <a:rPr lang="en-US" sz="900" b="0" i="0" u="none" strike="noStrike" cap="none" dirty="0">
                <a:solidFill>
                  <a:srgbClr val="A5A5A5"/>
                </a:solidFill>
                <a:latin typeface="Calibri"/>
                <a:ea typeface="Calibri"/>
                <a:cs typeface="Calibri"/>
                <a:sym typeface="Calibri"/>
              </a:rPr>
              <a:t> J, </a:t>
            </a:r>
            <a:r>
              <a:rPr lang="en-US" sz="900" b="0" i="0" u="none" strike="noStrike" cap="none" dirty="0" err="1">
                <a:solidFill>
                  <a:srgbClr val="A5A5A5"/>
                </a:solidFill>
                <a:latin typeface="Calibri"/>
                <a:ea typeface="Calibri"/>
                <a:cs typeface="Calibri"/>
                <a:sym typeface="Calibri"/>
              </a:rPr>
              <a:t>Trockel</a:t>
            </a:r>
            <a:r>
              <a:rPr lang="en-US" sz="900" b="0" i="0" u="none" strike="noStrike" cap="none" dirty="0">
                <a:solidFill>
                  <a:srgbClr val="A5A5A5"/>
                </a:solidFill>
                <a:latin typeface="Calibri"/>
                <a:ea typeface="Calibri"/>
                <a:cs typeface="Calibri"/>
                <a:sym typeface="Calibri"/>
              </a:rPr>
              <a:t> M. (2020</a:t>
            </a:r>
            <a:r>
              <a:rPr lang="en-US" sz="900" dirty="0">
                <a:solidFill>
                  <a:srgbClr val="A5A5A5"/>
                </a:solidFill>
                <a:latin typeface="Calibri"/>
                <a:ea typeface="Calibri"/>
                <a:cs typeface="Calibri"/>
                <a:sym typeface="Calibri"/>
              </a:rPr>
              <a:t>) Understanding and Addressing Sources of Anxiety Among Health Care Professionals During the COVID-19 Pandemic. </a:t>
            </a:r>
            <a:r>
              <a:rPr lang="en-US" sz="900" i="1" dirty="0">
                <a:solidFill>
                  <a:srgbClr val="A5A5A5"/>
                </a:solidFill>
                <a:latin typeface="Calibri"/>
                <a:ea typeface="Calibri"/>
                <a:cs typeface="Calibri"/>
                <a:sym typeface="Calibri"/>
              </a:rPr>
              <a:t>JAMA</a:t>
            </a:r>
            <a:r>
              <a:rPr lang="en-US" sz="900" dirty="0">
                <a:solidFill>
                  <a:srgbClr val="A5A5A5"/>
                </a:solidFill>
                <a:latin typeface="Calibri"/>
                <a:ea typeface="Calibri"/>
                <a:cs typeface="Calibri"/>
                <a:sym typeface="Calibri"/>
              </a:rPr>
              <a:t>. 323(21):2133-2134.</a:t>
            </a:r>
            <a:endParaRPr sz="900" b="0" i="0" u="none" strike="noStrike" cap="none" dirty="0">
              <a:solidFill>
                <a:srgbClr val="A5A5A5"/>
              </a:solidFill>
              <a:latin typeface="Calibri"/>
              <a:ea typeface="Calibri"/>
              <a:cs typeface="Calibri"/>
              <a:sym typeface="Calibri"/>
            </a:endParaRPr>
          </a:p>
        </p:txBody>
      </p:sp>
      <p:pic>
        <p:nvPicPr>
          <p:cNvPr id="8" name="Picture 7"/>
          <p:cNvPicPr>
            <a:picLocks noChangeAspect="1"/>
          </p:cNvPicPr>
          <p:nvPr/>
        </p:nvPicPr>
        <p:blipFill rotWithShape="1">
          <a:blip r:embed="rId3"/>
          <a:srcRect l="32796" t="32158" r="10253" b="53124"/>
          <a:stretch/>
        </p:blipFill>
        <p:spPr>
          <a:xfrm>
            <a:off x="3835831" y="1100075"/>
            <a:ext cx="5207431" cy="705173"/>
          </a:xfrm>
          <a:prstGeom prst="rect">
            <a:avLst/>
          </a:prstGeom>
        </p:spPr>
      </p:pic>
    </p:spTree>
    <p:extLst>
      <p:ext uri="{BB962C8B-B14F-4D97-AF65-F5344CB8AC3E}">
        <p14:creationId xmlns:p14="http://schemas.microsoft.com/office/powerpoint/2010/main" val="1141372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4"/>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EE599"/>
              </a:buClr>
              <a:buSzPts val="3300"/>
              <a:buFont typeface="Calibri"/>
              <a:buNone/>
            </a:pPr>
            <a:r>
              <a:rPr lang="en-US" dirty="0"/>
              <a:t>Two Worlds Come Together</a:t>
            </a:r>
            <a:endParaRPr dirty="0"/>
          </a:p>
        </p:txBody>
      </p:sp>
      <p:sp>
        <p:nvSpPr>
          <p:cNvPr id="127" name="Google Shape;127;p4"/>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p>
            <a:pPr marL="171450" lvl="0" indent="-171450" algn="l" rtl="0">
              <a:lnSpc>
                <a:spcPct val="90000"/>
              </a:lnSpc>
              <a:spcBef>
                <a:spcPts val="750"/>
              </a:spcBef>
              <a:spcAft>
                <a:spcPts val="0"/>
              </a:spcAft>
              <a:buClr>
                <a:schemeClr val="lt1"/>
              </a:buClr>
              <a:buSzPts val="2100"/>
              <a:buChar char="•"/>
            </a:pPr>
            <a:r>
              <a:rPr lang="en-US" dirty="0"/>
              <a:t>Deployment of military medical teams to NYC</a:t>
            </a:r>
            <a:endParaRPr dirty="0"/>
          </a:p>
          <a:p>
            <a:pPr marL="171450" lvl="0" indent="-171450" algn="l" rtl="0">
              <a:lnSpc>
                <a:spcPct val="90000"/>
              </a:lnSpc>
              <a:spcBef>
                <a:spcPts val="750"/>
              </a:spcBef>
              <a:spcAft>
                <a:spcPts val="0"/>
              </a:spcAft>
              <a:buSzPts val="2100"/>
              <a:buChar char="•"/>
            </a:pPr>
            <a:r>
              <a:rPr lang="en-US" dirty="0"/>
              <a:t>Interaction with local hospitals</a:t>
            </a:r>
            <a:endParaRPr dirty="0"/>
          </a:p>
          <a:p>
            <a:pPr marL="171450" lvl="0" indent="-171450" algn="l" rtl="0">
              <a:lnSpc>
                <a:spcPct val="90000"/>
              </a:lnSpc>
              <a:spcBef>
                <a:spcPts val="750"/>
              </a:spcBef>
              <a:spcAft>
                <a:spcPts val="0"/>
              </a:spcAft>
              <a:buClr>
                <a:schemeClr val="lt1"/>
              </a:buClr>
              <a:buSzPts val="2100"/>
              <a:buChar char="•"/>
            </a:pPr>
            <a:r>
              <a:rPr lang="en-US" dirty="0"/>
              <a:t>Observation of embedded psychiatry</a:t>
            </a:r>
            <a:endParaRPr dirty="0"/>
          </a:p>
          <a:p>
            <a:pPr marL="171450" lvl="0" indent="-171450" algn="l" rtl="0">
              <a:lnSpc>
                <a:spcPct val="90000"/>
              </a:lnSpc>
              <a:spcBef>
                <a:spcPts val="750"/>
              </a:spcBef>
              <a:spcAft>
                <a:spcPts val="0"/>
              </a:spcAft>
              <a:buClr>
                <a:schemeClr val="lt1"/>
              </a:buClr>
              <a:buSzPts val="2100"/>
              <a:buChar char="•"/>
            </a:pPr>
            <a:r>
              <a:rPr lang="en-US" dirty="0"/>
              <a:t>HERO-NY is born</a:t>
            </a:r>
            <a:endParaRPr dirty="0"/>
          </a:p>
          <a:p>
            <a:pPr marL="171450" lvl="0" indent="-38100" algn="l" rtl="0">
              <a:lnSpc>
                <a:spcPct val="90000"/>
              </a:lnSpc>
              <a:spcBef>
                <a:spcPts val="750"/>
              </a:spcBef>
              <a:spcAft>
                <a:spcPts val="0"/>
              </a:spcAft>
              <a:buClr>
                <a:schemeClr val="lt1"/>
              </a:buClr>
              <a:buSzPts val="2100"/>
              <a:buNone/>
            </a:pPr>
            <a:endParaRPr dirty="0"/>
          </a:p>
        </p:txBody>
      </p:sp>
      <p:grpSp>
        <p:nvGrpSpPr>
          <p:cNvPr id="5" name="Group 4"/>
          <p:cNvGrpSpPr/>
          <p:nvPr/>
        </p:nvGrpSpPr>
        <p:grpSpPr>
          <a:xfrm>
            <a:off x="6089337" y="1265171"/>
            <a:ext cx="2466975" cy="1391012"/>
            <a:chOff x="5097569" y="3386379"/>
            <a:chExt cx="2466975" cy="1391012"/>
          </a:xfrm>
        </p:grpSpPr>
        <p:pic>
          <p:nvPicPr>
            <p:cNvPr id="3" name="Picture 2"/>
            <p:cNvPicPr>
              <a:picLocks noChangeAspect="1"/>
            </p:cNvPicPr>
            <p:nvPr/>
          </p:nvPicPr>
          <p:blipFill rotWithShape="1">
            <a:blip r:embed="rId3"/>
            <a:srcRect t="38398"/>
            <a:stretch/>
          </p:blipFill>
          <p:spPr>
            <a:xfrm>
              <a:off x="5097569" y="3386379"/>
              <a:ext cx="2466975" cy="1138319"/>
            </a:xfrm>
            <a:prstGeom prst="rect">
              <a:avLst/>
            </a:prstGeom>
          </p:spPr>
        </p:pic>
        <p:sp>
          <p:nvSpPr>
            <p:cNvPr id="4" name="TextBox 3"/>
            <p:cNvSpPr txBox="1"/>
            <p:nvPr/>
          </p:nvSpPr>
          <p:spPr>
            <a:xfrm>
              <a:off x="6953479" y="4531170"/>
              <a:ext cx="611065" cy="246221"/>
            </a:xfrm>
            <a:prstGeom prst="rect">
              <a:avLst/>
            </a:prstGeom>
            <a:noFill/>
          </p:spPr>
          <p:txBody>
            <a:bodyPr wrap="none" rtlCol="0">
              <a:spAutoFit/>
            </a:bodyPr>
            <a:lstStyle/>
            <a:p>
              <a:r>
                <a:rPr lang="en-US" sz="1000" dirty="0">
                  <a:solidFill>
                    <a:schemeClr val="bg1">
                      <a:lumMod val="50000"/>
                    </a:schemeClr>
                  </a:solidFill>
                </a:rPr>
                <a:t>Npr.org</a:t>
              </a:r>
            </a:p>
          </p:txBody>
        </p:sp>
      </p:grpSp>
      <p:grpSp>
        <p:nvGrpSpPr>
          <p:cNvPr id="7" name="Group 6"/>
          <p:cNvGrpSpPr/>
          <p:nvPr/>
        </p:nvGrpSpPr>
        <p:grpSpPr>
          <a:xfrm>
            <a:off x="5825500" y="3051801"/>
            <a:ext cx="2771775" cy="1930442"/>
            <a:chOff x="2364945" y="2941216"/>
            <a:chExt cx="2771775" cy="1930442"/>
          </a:xfrm>
        </p:grpSpPr>
        <p:pic>
          <p:nvPicPr>
            <p:cNvPr id="2" name="Picture 1"/>
            <p:cNvPicPr>
              <a:picLocks noChangeAspect="1"/>
            </p:cNvPicPr>
            <p:nvPr/>
          </p:nvPicPr>
          <p:blipFill>
            <a:blip r:embed="rId4"/>
            <a:stretch>
              <a:fillRect/>
            </a:stretch>
          </p:blipFill>
          <p:spPr>
            <a:xfrm>
              <a:off x="2364945" y="2941216"/>
              <a:ext cx="2771775" cy="1647825"/>
            </a:xfrm>
            <a:prstGeom prst="rect">
              <a:avLst/>
            </a:prstGeom>
          </p:spPr>
        </p:pic>
        <p:sp>
          <p:nvSpPr>
            <p:cNvPr id="6" name="TextBox 5"/>
            <p:cNvSpPr txBox="1"/>
            <p:nvPr/>
          </p:nvSpPr>
          <p:spPr>
            <a:xfrm>
              <a:off x="4211467" y="4625437"/>
              <a:ext cx="925253" cy="246221"/>
            </a:xfrm>
            <a:prstGeom prst="rect">
              <a:avLst/>
            </a:prstGeom>
            <a:noFill/>
          </p:spPr>
          <p:txBody>
            <a:bodyPr wrap="none" rtlCol="0">
              <a:spAutoFit/>
            </a:bodyPr>
            <a:lstStyle/>
            <a:p>
              <a:r>
                <a:rPr lang="en-US" sz="1000" dirty="0">
                  <a:solidFill>
                    <a:schemeClr val="bg1">
                      <a:lumMod val="50000"/>
                    </a:schemeClr>
                  </a:solidFill>
                </a:rPr>
                <a:t>Nytimes.com</a:t>
              </a:r>
            </a:p>
          </p:txBody>
        </p:sp>
      </p:grpSp>
      <p:grpSp>
        <p:nvGrpSpPr>
          <p:cNvPr id="10" name="Group 9"/>
          <p:cNvGrpSpPr/>
          <p:nvPr/>
        </p:nvGrpSpPr>
        <p:grpSpPr>
          <a:xfrm>
            <a:off x="2740295" y="3402135"/>
            <a:ext cx="2196025" cy="1475995"/>
            <a:chOff x="2600810" y="3441390"/>
            <a:chExt cx="2196025" cy="1475995"/>
          </a:xfrm>
        </p:grpSpPr>
        <p:pic>
          <p:nvPicPr>
            <p:cNvPr id="8" name="Picture 7"/>
            <p:cNvPicPr>
              <a:picLocks noChangeAspect="1"/>
            </p:cNvPicPr>
            <p:nvPr/>
          </p:nvPicPr>
          <p:blipFill>
            <a:blip r:embed="rId5"/>
            <a:stretch>
              <a:fillRect/>
            </a:stretch>
          </p:blipFill>
          <p:spPr>
            <a:xfrm>
              <a:off x="2600810" y="3441390"/>
              <a:ext cx="2196025" cy="1229774"/>
            </a:xfrm>
            <a:prstGeom prst="rect">
              <a:avLst/>
            </a:prstGeom>
          </p:spPr>
        </p:pic>
        <p:sp>
          <p:nvSpPr>
            <p:cNvPr id="9" name="TextBox 8"/>
            <p:cNvSpPr txBox="1"/>
            <p:nvPr/>
          </p:nvSpPr>
          <p:spPr>
            <a:xfrm>
              <a:off x="4185770" y="4671164"/>
              <a:ext cx="611065" cy="246221"/>
            </a:xfrm>
            <a:prstGeom prst="rect">
              <a:avLst/>
            </a:prstGeom>
            <a:noFill/>
          </p:spPr>
          <p:txBody>
            <a:bodyPr wrap="none" rtlCol="0">
              <a:spAutoFit/>
            </a:bodyPr>
            <a:lstStyle/>
            <a:p>
              <a:r>
                <a:rPr lang="en-US" sz="1000" dirty="0">
                  <a:solidFill>
                    <a:schemeClr val="bg1">
                      <a:lumMod val="50000"/>
                    </a:schemeClr>
                  </a:solidFill>
                </a:rPr>
                <a:t>Hbr.org</a:t>
              </a:r>
            </a:p>
          </p:txBody>
        </p:sp>
      </p:grpSp>
    </p:spTree>
    <p:extLst>
      <p:ext uri="{BB962C8B-B14F-4D97-AF65-F5344CB8AC3E}">
        <p14:creationId xmlns:p14="http://schemas.microsoft.com/office/powerpoint/2010/main" val="1570109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__PE_POLL_EMBED_ID" val="077165e4-0cbe-47f2-afb2-3cfb8807b733"/>
</p:tagLst>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5250</TotalTime>
  <Words>3703</Words>
  <Application>Microsoft Macintosh PowerPoint</Application>
  <PresentationFormat>On-screen Show (16:9)</PresentationFormat>
  <Paragraphs>351</Paragraphs>
  <Slides>23</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Times New Roman</vt:lpstr>
      <vt:lpstr>Calibri</vt:lpstr>
      <vt:lpstr>Franklin Gothic</vt:lpstr>
      <vt:lpstr>Arial</vt:lpstr>
      <vt:lpstr>Office Theme</vt:lpstr>
      <vt:lpstr>Sustaining the Healthcare Workforce in the COVID Era</vt:lpstr>
      <vt:lpstr>Disclaimer</vt:lpstr>
      <vt:lpstr>Objectives</vt:lpstr>
      <vt:lpstr>Uniformed Services University</vt:lpstr>
      <vt:lpstr>What one word would you use to describe your experiences of the COVID era?  Multiple responses are welcome!</vt:lpstr>
      <vt:lpstr>PowerPoint Presentation</vt:lpstr>
      <vt:lpstr>Psychological &amp; Behavioral Responses  to Pandemics/Disaster </vt:lpstr>
      <vt:lpstr>Concerns of Healthcare Workers</vt:lpstr>
      <vt:lpstr>Two Worlds Come Together</vt:lpstr>
      <vt:lpstr>Military Combat and Operational Stress Control</vt:lpstr>
      <vt:lpstr>PowerPoint Presentation</vt:lpstr>
      <vt:lpstr>PowerPoint Presentation</vt:lpstr>
      <vt:lpstr>Intervention Models - COSC</vt:lpstr>
      <vt:lpstr>Psychological First Aid (PFA)</vt:lpstr>
      <vt:lpstr>Intervention in Healthcare Systems</vt:lpstr>
      <vt:lpstr>Tiers of Support</vt:lpstr>
      <vt:lpstr>PowerPoint Presentation</vt:lpstr>
      <vt:lpstr>Phases of Support - COSC</vt:lpstr>
      <vt:lpstr>Phases of Support - Healthcare</vt:lpstr>
      <vt:lpstr>New Approaches in Healthcare Systems</vt:lpstr>
      <vt:lpstr>Resources</vt:lpstr>
      <vt:lpstr>Rapid Response Resources  “I’m Really Pressed for Time and Need it NOW”</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Sustaining the Healthcare Workforce in the COVID Era</dc:title>
  <dc:creator>Liu, Alex</dc:creator>
  <cp:lastModifiedBy>Kim Shuler</cp:lastModifiedBy>
  <cp:revision>37</cp:revision>
  <dcterms:created xsi:type="dcterms:W3CDTF">2017-07-25T19:59:21Z</dcterms:created>
  <dcterms:modified xsi:type="dcterms:W3CDTF">2021-04-08T21:37:28Z</dcterms:modified>
</cp:coreProperties>
</file>