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3"/>
  </p:notesMasterIdLst>
  <p:sldIdLst>
    <p:sldId id="256" r:id="rId2"/>
    <p:sldId id="271" r:id="rId3"/>
    <p:sldId id="440" r:id="rId4"/>
    <p:sldId id="804" r:id="rId5"/>
    <p:sldId id="441" r:id="rId6"/>
    <p:sldId id="827" r:id="rId7"/>
    <p:sldId id="806" r:id="rId8"/>
    <p:sldId id="852" r:id="rId9"/>
    <p:sldId id="808" r:id="rId10"/>
    <p:sldId id="865" r:id="rId11"/>
    <p:sldId id="621" r:id="rId12"/>
    <p:sldId id="828" r:id="rId13"/>
    <p:sldId id="854" r:id="rId14"/>
    <p:sldId id="810" r:id="rId15"/>
    <p:sldId id="867" r:id="rId16"/>
    <p:sldId id="813" r:id="rId17"/>
    <p:sldId id="825" r:id="rId18"/>
    <p:sldId id="820" r:id="rId19"/>
    <p:sldId id="826" r:id="rId20"/>
    <p:sldId id="822" r:id="rId21"/>
    <p:sldId id="855" r:id="rId22"/>
    <p:sldId id="835" r:id="rId23"/>
    <p:sldId id="838" r:id="rId24"/>
    <p:sldId id="836" r:id="rId25"/>
    <p:sldId id="837" r:id="rId26"/>
    <p:sldId id="839" r:id="rId27"/>
    <p:sldId id="829" r:id="rId28"/>
    <p:sldId id="830" r:id="rId29"/>
    <p:sldId id="288" r:id="rId30"/>
    <p:sldId id="416" r:id="rId31"/>
    <p:sldId id="833" r:id="rId32"/>
    <p:sldId id="857" r:id="rId33"/>
    <p:sldId id="858" r:id="rId34"/>
    <p:sldId id="840" r:id="rId35"/>
    <p:sldId id="841" r:id="rId36"/>
    <p:sldId id="819" r:id="rId37"/>
    <p:sldId id="842" r:id="rId38"/>
    <p:sldId id="843" r:id="rId39"/>
    <p:sldId id="860" r:id="rId40"/>
    <p:sldId id="666" r:id="rId41"/>
    <p:sldId id="752" r:id="rId42"/>
    <p:sldId id="753" r:id="rId43"/>
    <p:sldId id="844" r:id="rId44"/>
    <p:sldId id="405" r:id="rId45"/>
    <p:sldId id="861" r:id="rId46"/>
    <p:sldId id="576" r:id="rId47"/>
    <p:sldId id="577" r:id="rId48"/>
    <p:sldId id="863" r:id="rId49"/>
    <p:sldId id="751" r:id="rId50"/>
    <p:sldId id="669" r:id="rId51"/>
    <p:sldId id="800" r:id="rId52"/>
    <p:sldId id="864" r:id="rId53"/>
    <p:sldId id="756" r:id="rId54"/>
    <p:sldId id="845" r:id="rId55"/>
    <p:sldId id="846" r:id="rId56"/>
    <p:sldId id="847" r:id="rId57"/>
    <p:sldId id="848" r:id="rId58"/>
    <p:sldId id="866" r:id="rId59"/>
    <p:sldId id="850" r:id="rId60"/>
    <p:sldId id="851" r:id="rId61"/>
    <p:sldId id="270" r:id="rId6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9C"/>
    <a:srgbClr val="FFD9C6"/>
    <a:srgbClr val="FBE9C9"/>
    <a:srgbClr val="D45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52"/>
    <p:restoredTop sz="94632"/>
  </p:normalViewPr>
  <p:slideViewPr>
    <p:cSldViewPr snapToGrid="0">
      <p:cViewPr varScale="1">
        <p:scale>
          <a:sx n="63" d="100"/>
          <a:sy n="63" d="100"/>
        </p:scale>
        <p:origin x="176" y="145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patriciarobinson\Library\Containers\com.apple.mail\Data\Library\Mail%20Downloads\53A4F3DE-76DE-4FE0-94AD-A9C6FA96B11A\simple%20improvement%20data%20for%20phase%2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0-3 Less</c:v>
                </c:pt>
              </c:strCache>
            </c:strRef>
          </c:tx>
          <c:spPr>
            <a:solidFill>
              <a:schemeClr val="accent1"/>
            </a:solidFill>
            <a:ln>
              <a:noFill/>
            </a:ln>
            <a:effectLst/>
          </c:spPr>
          <c:invertIfNegative val="0"/>
          <c:cat>
            <c:strRef>
              <c:f>Sheet1!$A$2:$A$4</c:f>
              <c:strCache>
                <c:ptCount val="3"/>
                <c:pt idx="0">
                  <c:v>Medication</c:v>
                </c:pt>
                <c:pt idx="1">
                  <c:v>Behavioral</c:v>
                </c:pt>
                <c:pt idx="2">
                  <c:v>Video</c:v>
                </c:pt>
              </c:strCache>
            </c:strRef>
          </c:cat>
          <c:val>
            <c:numRef>
              <c:f>Sheet1!$B$2:$B$4</c:f>
              <c:numCache>
                <c:formatCode>General</c:formatCode>
                <c:ptCount val="3"/>
                <c:pt idx="0">
                  <c:v>8</c:v>
                </c:pt>
                <c:pt idx="1">
                  <c:v>8</c:v>
                </c:pt>
                <c:pt idx="2">
                  <c:v>10</c:v>
                </c:pt>
              </c:numCache>
            </c:numRef>
          </c:val>
          <c:extLst>
            <c:ext xmlns:c16="http://schemas.microsoft.com/office/drawing/2014/chart" uri="{C3380CC4-5D6E-409C-BE32-E72D297353CC}">
              <c16:uniqueId val="{00000000-1CC3-3F4F-AE24-C1AB21541ED2}"/>
            </c:ext>
          </c:extLst>
        </c:ser>
        <c:ser>
          <c:idx val="1"/>
          <c:order val="1"/>
          <c:tx>
            <c:strRef>
              <c:f>Sheet1!$C$1</c:f>
              <c:strCache>
                <c:ptCount val="1"/>
                <c:pt idx="0">
                  <c:v>4-6 Somewhat</c:v>
                </c:pt>
              </c:strCache>
            </c:strRef>
          </c:tx>
          <c:spPr>
            <a:solidFill>
              <a:schemeClr val="accent2"/>
            </a:solidFill>
            <a:ln>
              <a:noFill/>
            </a:ln>
            <a:effectLst/>
          </c:spPr>
          <c:invertIfNegative val="0"/>
          <c:cat>
            <c:strRef>
              <c:f>Sheet1!$A$2:$A$4</c:f>
              <c:strCache>
                <c:ptCount val="3"/>
                <c:pt idx="0">
                  <c:v>Medication</c:v>
                </c:pt>
                <c:pt idx="1">
                  <c:v>Behavioral</c:v>
                </c:pt>
                <c:pt idx="2">
                  <c:v>Video</c:v>
                </c:pt>
              </c:strCache>
            </c:strRef>
          </c:cat>
          <c:val>
            <c:numRef>
              <c:f>Sheet1!$C$2:$C$4</c:f>
              <c:numCache>
                <c:formatCode>General</c:formatCode>
                <c:ptCount val="3"/>
                <c:pt idx="0">
                  <c:v>14</c:v>
                </c:pt>
                <c:pt idx="1">
                  <c:v>19</c:v>
                </c:pt>
                <c:pt idx="2">
                  <c:v>23</c:v>
                </c:pt>
              </c:numCache>
            </c:numRef>
          </c:val>
          <c:extLst>
            <c:ext xmlns:c16="http://schemas.microsoft.com/office/drawing/2014/chart" uri="{C3380CC4-5D6E-409C-BE32-E72D297353CC}">
              <c16:uniqueId val="{00000001-1CC3-3F4F-AE24-C1AB21541ED2}"/>
            </c:ext>
          </c:extLst>
        </c:ser>
        <c:ser>
          <c:idx val="2"/>
          <c:order val="2"/>
          <c:tx>
            <c:strRef>
              <c:f>Sheet1!$D$1</c:f>
              <c:strCache>
                <c:ptCount val="1"/>
                <c:pt idx="0">
                  <c:v>7-10 Very</c:v>
                </c:pt>
              </c:strCache>
            </c:strRef>
          </c:tx>
          <c:spPr>
            <a:solidFill>
              <a:schemeClr val="accent3"/>
            </a:solidFill>
            <a:ln>
              <a:noFill/>
            </a:ln>
            <a:effectLst/>
          </c:spPr>
          <c:invertIfNegative val="0"/>
          <c:cat>
            <c:strRef>
              <c:f>Sheet1!$A$2:$A$4</c:f>
              <c:strCache>
                <c:ptCount val="3"/>
                <c:pt idx="0">
                  <c:v>Medication</c:v>
                </c:pt>
                <c:pt idx="1">
                  <c:v>Behavioral</c:v>
                </c:pt>
                <c:pt idx="2">
                  <c:v>Video</c:v>
                </c:pt>
              </c:strCache>
            </c:strRef>
          </c:cat>
          <c:val>
            <c:numRef>
              <c:f>Sheet1!$D$2:$D$4</c:f>
              <c:numCache>
                <c:formatCode>General</c:formatCode>
                <c:ptCount val="3"/>
                <c:pt idx="0">
                  <c:v>67</c:v>
                </c:pt>
                <c:pt idx="1">
                  <c:v>63</c:v>
                </c:pt>
                <c:pt idx="2">
                  <c:v>46</c:v>
                </c:pt>
              </c:numCache>
            </c:numRef>
          </c:val>
          <c:extLst>
            <c:ext xmlns:c16="http://schemas.microsoft.com/office/drawing/2014/chart" uri="{C3380CC4-5D6E-409C-BE32-E72D297353CC}">
              <c16:uniqueId val="{00000002-1CC3-3F4F-AE24-C1AB21541ED2}"/>
            </c:ext>
          </c:extLst>
        </c:ser>
        <c:dLbls>
          <c:showLegendKey val="0"/>
          <c:showVal val="0"/>
          <c:showCatName val="0"/>
          <c:showSerName val="0"/>
          <c:showPercent val="0"/>
          <c:showBubbleSize val="0"/>
        </c:dLbls>
        <c:gapWidth val="219"/>
        <c:overlap val="-27"/>
        <c:axId val="1653233088"/>
        <c:axId val="1653234736"/>
      </c:barChart>
      <c:catAx>
        <c:axId val="165323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3234736"/>
        <c:crosses val="autoZero"/>
        <c:auto val="1"/>
        <c:lblAlgn val="ctr"/>
        <c:lblOffset val="100"/>
        <c:noMultiLvlLbl val="0"/>
      </c:catAx>
      <c:valAx>
        <c:axId val="165323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323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Rated TX for Depression as Good or Excellent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58447841078689"/>
          <c:y val="0.1560877684292612"/>
          <c:w val="0.81694302918017603"/>
          <c:h val="0.57884224439599896"/>
        </c:manualLayout>
      </c:layout>
      <c:barChart>
        <c:barDir val="col"/>
        <c:grouping val="clustered"/>
        <c:varyColors val="0"/>
        <c:ser>
          <c:idx val="0"/>
          <c:order val="0"/>
          <c:tx>
            <c:strRef>
              <c:f>Sheet1!$B$1</c:f>
              <c:strCache>
                <c:ptCount val="1"/>
                <c:pt idx="0">
                  <c:v>Mild Mod</c:v>
                </c:pt>
              </c:strCache>
            </c:strRef>
          </c:tx>
          <c:spPr>
            <a:solidFill>
              <a:srgbClr val="FF0000"/>
            </a:solidFill>
            <a:ln>
              <a:noFill/>
            </a:ln>
            <a:effectLst/>
          </c:spPr>
          <c:invertIfNegative val="0"/>
          <c:cat>
            <c:strRef>
              <c:f>Sheet1!$A$2:$A$5</c:f>
              <c:strCache>
                <c:ptCount val="2"/>
                <c:pt idx="0">
                  <c:v>Integrated Program</c:v>
                </c:pt>
                <c:pt idx="1">
                  <c:v>Usual Care</c:v>
                </c:pt>
              </c:strCache>
            </c:strRef>
          </c:cat>
          <c:val>
            <c:numRef>
              <c:f>Sheet1!$B$2:$B$5</c:f>
              <c:numCache>
                <c:formatCode>0%</c:formatCode>
                <c:ptCount val="4"/>
                <c:pt idx="0">
                  <c:v>0.97</c:v>
                </c:pt>
                <c:pt idx="1">
                  <c:v>0.56000000000000005</c:v>
                </c:pt>
              </c:numCache>
            </c:numRef>
          </c:val>
          <c:extLst>
            <c:ext xmlns:c16="http://schemas.microsoft.com/office/drawing/2014/chart" uri="{C3380CC4-5D6E-409C-BE32-E72D297353CC}">
              <c16:uniqueId val="{00000000-8A75-CA45-ABD2-9AED116C3E72}"/>
            </c:ext>
          </c:extLst>
        </c:ser>
        <c:ser>
          <c:idx val="1"/>
          <c:order val="1"/>
          <c:tx>
            <c:strRef>
              <c:f>Sheet1!$C$1</c:f>
              <c:strCache>
                <c:ptCount val="1"/>
                <c:pt idx="0">
                  <c:v>More Severe</c:v>
                </c:pt>
              </c:strCache>
            </c:strRef>
          </c:tx>
          <c:spPr>
            <a:solidFill>
              <a:schemeClr val="accent2"/>
            </a:solidFill>
            <a:ln>
              <a:noFill/>
            </a:ln>
            <a:effectLst/>
          </c:spPr>
          <c:invertIfNegative val="0"/>
          <c:cat>
            <c:strRef>
              <c:f>Sheet1!$A$2:$A$5</c:f>
              <c:strCache>
                <c:ptCount val="2"/>
                <c:pt idx="0">
                  <c:v>Integrated Program</c:v>
                </c:pt>
                <c:pt idx="1">
                  <c:v>Usual Care</c:v>
                </c:pt>
              </c:strCache>
            </c:strRef>
          </c:cat>
          <c:val>
            <c:numRef>
              <c:f>Sheet1!$C$2:$C$5</c:f>
              <c:numCache>
                <c:formatCode>0%</c:formatCode>
                <c:ptCount val="4"/>
                <c:pt idx="0">
                  <c:v>0.88</c:v>
                </c:pt>
                <c:pt idx="1">
                  <c:v>0.71</c:v>
                </c:pt>
              </c:numCache>
            </c:numRef>
          </c:val>
          <c:extLst>
            <c:ext xmlns:c16="http://schemas.microsoft.com/office/drawing/2014/chart" uri="{C3380CC4-5D6E-409C-BE32-E72D297353CC}">
              <c16:uniqueId val="{00000001-8A75-CA45-ABD2-9AED116C3E72}"/>
            </c:ext>
          </c:extLst>
        </c:ser>
        <c:dLbls>
          <c:showLegendKey val="0"/>
          <c:showVal val="0"/>
          <c:showCatName val="0"/>
          <c:showSerName val="0"/>
          <c:showPercent val="0"/>
          <c:showBubbleSize val="0"/>
        </c:dLbls>
        <c:gapWidth val="219"/>
        <c:overlap val="-27"/>
        <c:axId val="1799740208"/>
        <c:axId val="1799741856"/>
      </c:barChart>
      <c:catAx>
        <c:axId val="179974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9741856"/>
        <c:crossesAt val="0"/>
        <c:auto val="1"/>
        <c:lblAlgn val="ctr"/>
        <c:lblOffset val="100"/>
        <c:noMultiLvlLbl val="0"/>
      </c:catAx>
      <c:valAx>
        <c:axId val="17997418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974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Relapse Prevention Plan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Following RP</c:v>
                </c:pt>
              </c:strCache>
            </c:strRef>
          </c:tx>
          <c:spPr>
            <a:solidFill>
              <a:srgbClr val="FF0000"/>
            </a:solidFill>
            <a:ln>
              <a:noFill/>
            </a:ln>
            <a:effectLst/>
          </c:spPr>
          <c:invertIfNegative val="0"/>
          <c:cat>
            <c:strRef>
              <c:f>Sheet1!$A$2:$A$3</c:f>
              <c:strCache>
                <c:ptCount val="2"/>
                <c:pt idx="0">
                  <c:v>Mild Moderate</c:v>
                </c:pt>
                <c:pt idx="1">
                  <c:v>More Severe</c:v>
                </c:pt>
              </c:strCache>
            </c:strRef>
          </c:cat>
          <c:val>
            <c:numRef>
              <c:f>Sheet1!$B$2:$B$3</c:f>
              <c:numCache>
                <c:formatCode>0%</c:formatCode>
                <c:ptCount val="2"/>
                <c:pt idx="0">
                  <c:v>0.9</c:v>
                </c:pt>
                <c:pt idx="1">
                  <c:v>0.74</c:v>
                </c:pt>
              </c:numCache>
            </c:numRef>
          </c:val>
          <c:extLst>
            <c:ext xmlns:c16="http://schemas.microsoft.com/office/drawing/2014/chart" uri="{C3380CC4-5D6E-409C-BE32-E72D297353CC}">
              <c16:uniqueId val="{00000000-F84C-7A4B-8C17-89049E2BAE9D}"/>
            </c:ext>
          </c:extLst>
        </c:ser>
        <c:ser>
          <c:idx val="1"/>
          <c:order val="1"/>
          <c:tx>
            <c:strRef>
              <c:f>Sheet1!$C$1</c:f>
              <c:strCache>
                <c:ptCount val="1"/>
                <c:pt idx="0">
                  <c:v>Not following RP</c:v>
                </c:pt>
              </c:strCache>
            </c:strRef>
          </c:tx>
          <c:spPr>
            <a:solidFill>
              <a:schemeClr val="accent2"/>
            </a:solidFill>
            <a:ln>
              <a:noFill/>
            </a:ln>
            <a:effectLst/>
          </c:spPr>
          <c:invertIfNegative val="0"/>
          <c:cat>
            <c:strRef>
              <c:f>Sheet1!$A$2:$A$3</c:f>
              <c:strCache>
                <c:ptCount val="2"/>
                <c:pt idx="0">
                  <c:v>Mild Moderate</c:v>
                </c:pt>
                <c:pt idx="1">
                  <c:v>More Severe</c:v>
                </c:pt>
              </c:strCache>
            </c:strRef>
          </c:cat>
          <c:val>
            <c:numRef>
              <c:f>Sheet1!$C$2:$C$3</c:f>
              <c:numCache>
                <c:formatCode>0%</c:formatCode>
                <c:ptCount val="2"/>
                <c:pt idx="0">
                  <c:v>0.33</c:v>
                </c:pt>
                <c:pt idx="1">
                  <c:v>0.27</c:v>
                </c:pt>
              </c:numCache>
            </c:numRef>
          </c:val>
          <c:extLst>
            <c:ext xmlns:c16="http://schemas.microsoft.com/office/drawing/2014/chart" uri="{C3380CC4-5D6E-409C-BE32-E72D297353CC}">
              <c16:uniqueId val="{00000001-F84C-7A4B-8C17-89049E2BAE9D}"/>
            </c:ext>
          </c:extLst>
        </c:ser>
        <c:dLbls>
          <c:showLegendKey val="0"/>
          <c:showVal val="0"/>
          <c:showCatName val="0"/>
          <c:showSerName val="0"/>
          <c:showPercent val="0"/>
          <c:showBubbleSize val="0"/>
        </c:dLbls>
        <c:gapWidth val="219"/>
        <c:overlap val="-27"/>
        <c:axId val="1975430880"/>
        <c:axId val="1463918960"/>
      </c:barChart>
      <c:catAx>
        <c:axId val="197543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3918960"/>
        <c:crosses val="autoZero"/>
        <c:auto val="1"/>
        <c:lblAlgn val="ctr"/>
        <c:lblOffset val="100"/>
        <c:noMultiLvlLbl val="0"/>
      </c:catAx>
      <c:valAx>
        <c:axId val="146391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543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Pt PCP Interaction RP</a:t>
            </a:r>
            <a:r>
              <a:rPr lang="en-US" baseline="0" dirty="0"/>
              <a:t> Plan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58447841078689"/>
          <c:y val="0.12103195525136774"/>
          <c:w val="0.80912793988986675"/>
          <c:h val="0.63242878057034402"/>
        </c:manualLayout>
      </c:layout>
      <c:barChart>
        <c:barDir val="col"/>
        <c:grouping val="clustered"/>
        <c:varyColors val="0"/>
        <c:ser>
          <c:idx val="0"/>
          <c:order val="0"/>
          <c:tx>
            <c:strRef>
              <c:f>Sheet1!$B$1</c:f>
              <c:strCache>
                <c:ptCount val="1"/>
                <c:pt idx="0">
                  <c:v>Talked </c:v>
                </c:pt>
              </c:strCache>
            </c:strRef>
          </c:tx>
          <c:spPr>
            <a:solidFill>
              <a:srgbClr val="FF0000"/>
            </a:solidFill>
            <a:ln>
              <a:noFill/>
            </a:ln>
            <a:effectLst/>
          </c:spPr>
          <c:invertIfNegative val="0"/>
          <c:cat>
            <c:strRef>
              <c:f>Sheet1!$A$2:$A$3</c:f>
              <c:strCache>
                <c:ptCount val="2"/>
                <c:pt idx="0">
                  <c:v>Mild Moderate</c:v>
                </c:pt>
                <c:pt idx="1">
                  <c:v>More Severe</c:v>
                </c:pt>
              </c:strCache>
            </c:strRef>
          </c:cat>
          <c:val>
            <c:numRef>
              <c:f>Sheet1!$B$2:$B$3</c:f>
              <c:numCache>
                <c:formatCode>0%</c:formatCode>
                <c:ptCount val="2"/>
                <c:pt idx="0">
                  <c:v>0.5</c:v>
                </c:pt>
                <c:pt idx="1">
                  <c:v>0.23</c:v>
                </c:pt>
              </c:numCache>
            </c:numRef>
          </c:val>
          <c:extLst>
            <c:ext xmlns:c16="http://schemas.microsoft.com/office/drawing/2014/chart" uri="{C3380CC4-5D6E-409C-BE32-E72D297353CC}">
              <c16:uniqueId val="{00000000-F84C-7A4B-8C17-89049E2BAE9D}"/>
            </c:ext>
          </c:extLst>
        </c:ser>
        <c:ser>
          <c:idx val="1"/>
          <c:order val="1"/>
          <c:tx>
            <c:strRef>
              <c:f>Sheet1!$C$1</c:f>
              <c:strCache>
                <c:ptCount val="1"/>
                <c:pt idx="0">
                  <c:v>Talked</c:v>
                </c:pt>
              </c:strCache>
            </c:strRef>
          </c:tx>
          <c:spPr>
            <a:solidFill>
              <a:schemeClr val="accent2"/>
            </a:solidFill>
            <a:ln>
              <a:noFill/>
            </a:ln>
            <a:effectLst/>
          </c:spPr>
          <c:invertIfNegative val="0"/>
          <c:cat>
            <c:strRef>
              <c:f>Sheet1!$A$2:$A$3</c:f>
              <c:strCache>
                <c:ptCount val="2"/>
                <c:pt idx="0">
                  <c:v>Mild Moderate</c:v>
                </c:pt>
                <c:pt idx="1">
                  <c:v>More Severe</c:v>
                </c:pt>
              </c:strCache>
            </c:strRef>
          </c:cat>
          <c:val>
            <c:numRef>
              <c:f>Sheet1!$C$2:$C$3</c:f>
              <c:numCache>
                <c:formatCode>0%</c:formatCode>
                <c:ptCount val="2"/>
                <c:pt idx="0">
                  <c:v>0.33</c:v>
                </c:pt>
                <c:pt idx="1">
                  <c:v>0.28000000000000003</c:v>
                </c:pt>
              </c:numCache>
            </c:numRef>
          </c:val>
          <c:extLst>
            <c:ext xmlns:c16="http://schemas.microsoft.com/office/drawing/2014/chart" uri="{C3380CC4-5D6E-409C-BE32-E72D297353CC}">
              <c16:uniqueId val="{00000001-F84C-7A4B-8C17-89049E2BAE9D}"/>
            </c:ext>
          </c:extLst>
        </c:ser>
        <c:dLbls>
          <c:showLegendKey val="0"/>
          <c:showVal val="0"/>
          <c:showCatName val="0"/>
          <c:showSerName val="0"/>
          <c:showPercent val="0"/>
          <c:showBubbleSize val="0"/>
        </c:dLbls>
        <c:gapWidth val="219"/>
        <c:overlap val="-27"/>
        <c:axId val="1975430880"/>
        <c:axId val="1463918960"/>
      </c:barChart>
      <c:catAx>
        <c:axId val="197543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3918960"/>
        <c:crosses val="autoZero"/>
        <c:auto val="1"/>
        <c:lblAlgn val="ctr"/>
        <c:lblOffset val="100"/>
        <c:noMultiLvlLbl val="0"/>
      </c:catAx>
      <c:valAx>
        <c:axId val="1463918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543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PCP</a:t>
            </a:r>
            <a:r>
              <a:rPr lang="en-US" baseline="0" dirty="0"/>
              <a:t> VIEW OF 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Def Useful</c:v>
                </c:pt>
              </c:strCache>
            </c:strRef>
          </c:tx>
          <c:spPr>
            <a:solidFill>
              <a:schemeClr val="accent1"/>
            </a:solidFill>
            <a:ln>
              <a:noFill/>
            </a:ln>
            <a:effectLst/>
          </c:spPr>
          <c:invertIfNegative val="0"/>
          <c:cat>
            <c:strRef>
              <c:f>Sheet1!$A$2:$A$8</c:f>
              <c:strCache>
                <c:ptCount val="7"/>
                <c:pt idx="0">
                  <c:v>Behavioral TX</c:v>
                </c:pt>
                <c:pt idx="1">
                  <c:v>Relapse Prev.</c:v>
                </c:pt>
                <c:pt idx="2">
                  <c:v>Same-Day Charting</c:v>
                </c:pt>
                <c:pt idx="3">
                  <c:v>Newsletters</c:v>
                </c:pt>
                <c:pt idx="4">
                  <c:v>Med Assess</c:v>
                </c:pt>
                <c:pt idx="5">
                  <c:v>Med Monitor</c:v>
                </c:pt>
                <c:pt idx="6">
                  <c:v>Med Ed</c:v>
                </c:pt>
              </c:strCache>
            </c:strRef>
          </c:cat>
          <c:val>
            <c:numRef>
              <c:f>Sheet1!$B$2:$B$8</c:f>
              <c:numCache>
                <c:formatCode>0%</c:formatCode>
                <c:ptCount val="7"/>
                <c:pt idx="0">
                  <c:v>0.37</c:v>
                </c:pt>
                <c:pt idx="1">
                  <c:v>0.56000000000000005</c:v>
                </c:pt>
                <c:pt idx="2">
                  <c:v>0.88</c:v>
                </c:pt>
                <c:pt idx="3">
                  <c:v>0.5</c:v>
                </c:pt>
                <c:pt idx="4">
                  <c:v>0.8</c:v>
                </c:pt>
                <c:pt idx="5">
                  <c:v>0.68</c:v>
                </c:pt>
                <c:pt idx="6">
                  <c:v>0.56000000000000005</c:v>
                </c:pt>
              </c:numCache>
            </c:numRef>
          </c:val>
          <c:extLst>
            <c:ext xmlns:c16="http://schemas.microsoft.com/office/drawing/2014/chart" uri="{C3380CC4-5D6E-409C-BE32-E72D297353CC}">
              <c16:uniqueId val="{00000000-D3BB-CD4C-A01D-03C348C59714}"/>
            </c:ext>
          </c:extLst>
        </c:ser>
        <c:ser>
          <c:idx val="1"/>
          <c:order val="1"/>
          <c:tx>
            <c:strRef>
              <c:f>Sheet1!$C$1</c:f>
              <c:strCache>
                <c:ptCount val="1"/>
                <c:pt idx="0">
                  <c:v>ESSENTIAL</c:v>
                </c:pt>
              </c:strCache>
            </c:strRef>
          </c:tx>
          <c:spPr>
            <a:solidFill>
              <a:srgbClr val="FF0000"/>
            </a:solidFill>
            <a:ln>
              <a:noFill/>
            </a:ln>
            <a:effectLst/>
          </c:spPr>
          <c:invertIfNegative val="0"/>
          <c:cat>
            <c:strRef>
              <c:f>Sheet1!$A$2:$A$8</c:f>
              <c:strCache>
                <c:ptCount val="7"/>
                <c:pt idx="0">
                  <c:v>Behavioral TX</c:v>
                </c:pt>
                <c:pt idx="1">
                  <c:v>Relapse Prev.</c:v>
                </c:pt>
                <c:pt idx="2">
                  <c:v>Same-Day Charting</c:v>
                </c:pt>
                <c:pt idx="3">
                  <c:v>Newsletters</c:v>
                </c:pt>
                <c:pt idx="4">
                  <c:v>Med Assess</c:v>
                </c:pt>
                <c:pt idx="5">
                  <c:v>Med Monitor</c:v>
                </c:pt>
                <c:pt idx="6">
                  <c:v>Med Ed</c:v>
                </c:pt>
              </c:strCache>
            </c:strRef>
          </c:cat>
          <c:val>
            <c:numRef>
              <c:f>Sheet1!$C$2:$C$8</c:f>
              <c:numCache>
                <c:formatCode>0%</c:formatCode>
                <c:ptCount val="7"/>
                <c:pt idx="0">
                  <c:v>0.62</c:v>
                </c:pt>
                <c:pt idx="1">
                  <c:v>0.38</c:v>
                </c:pt>
                <c:pt idx="2">
                  <c:v>0.06</c:v>
                </c:pt>
                <c:pt idx="3">
                  <c:v>0.06</c:v>
                </c:pt>
                <c:pt idx="4">
                  <c:v>0.14000000000000001</c:v>
                </c:pt>
                <c:pt idx="5">
                  <c:v>0.25</c:v>
                </c:pt>
                <c:pt idx="6">
                  <c:v>0.38</c:v>
                </c:pt>
              </c:numCache>
            </c:numRef>
          </c:val>
          <c:extLst>
            <c:ext xmlns:c16="http://schemas.microsoft.com/office/drawing/2014/chart" uri="{C3380CC4-5D6E-409C-BE32-E72D297353CC}">
              <c16:uniqueId val="{00000001-D3BB-CD4C-A01D-03C348C59714}"/>
            </c:ext>
          </c:extLst>
        </c:ser>
        <c:dLbls>
          <c:showLegendKey val="0"/>
          <c:showVal val="0"/>
          <c:showCatName val="0"/>
          <c:showSerName val="0"/>
          <c:showPercent val="0"/>
          <c:showBubbleSize val="0"/>
        </c:dLbls>
        <c:gapWidth val="219"/>
        <c:overlap val="-27"/>
        <c:axId val="1789811856"/>
        <c:axId val="1789676320"/>
      </c:barChart>
      <c:catAx>
        <c:axId val="178981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9676320"/>
        <c:crosses val="autoZero"/>
        <c:auto val="1"/>
        <c:lblAlgn val="ctr"/>
        <c:lblOffset val="100"/>
        <c:noMultiLvlLbl val="0"/>
      </c:catAx>
      <c:valAx>
        <c:axId val="1789676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9811856"/>
        <c:crosses val="autoZero"/>
        <c:crossBetween val="between"/>
        <c:majorUnit val="0.2"/>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rgbClr val="FF000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2.740036354025642E-2"/>
                  <c:y val="-4.622152667518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19-454D-975F-806471204459}"/>
                </c:ext>
              </c:extLst>
            </c:dLbl>
            <c:dLbl>
              <c:idx val="1"/>
              <c:layout>
                <c:manualLayout>
                  <c:x val="1.868206605017483E-2"/>
                  <c:y val="-8.0887671681580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19-454D-975F-806471204459}"/>
                </c:ext>
              </c:extLst>
            </c:dLbl>
            <c:dLbl>
              <c:idx val="2"/>
              <c:layout>
                <c:manualLayout>
                  <c:x val="1.4945652840139682E-2"/>
                  <c:y val="-6.0665753761185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19-454D-975F-80647120445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c:v>
                </c:pt>
                <c:pt idx="1">
                  <c:v>Same</c:v>
                </c:pt>
                <c:pt idx="2">
                  <c:v>Worst</c:v>
                </c:pt>
              </c:strCache>
            </c:strRef>
          </c:cat>
          <c:val>
            <c:numRef>
              <c:f>Sheet1!$B$2:$B$4</c:f>
              <c:numCache>
                <c:formatCode>General</c:formatCode>
                <c:ptCount val="3"/>
                <c:pt idx="0">
                  <c:v>1720</c:v>
                </c:pt>
                <c:pt idx="1">
                  <c:v>678</c:v>
                </c:pt>
                <c:pt idx="2">
                  <c:v>383</c:v>
                </c:pt>
              </c:numCache>
            </c:numRef>
          </c:val>
          <c:extLst>
            <c:ext xmlns:c16="http://schemas.microsoft.com/office/drawing/2014/chart" uri="{C3380CC4-5D6E-409C-BE32-E72D297353CC}">
              <c16:uniqueId val="{00000000-5319-454D-975F-806471204459}"/>
            </c:ext>
          </c:extLst>
        </c:ser>
        <c:dLbls>
          <c:showLegendKey val="0"/>
          <c:showVal val="0"/>
          <c:showCatName val="0"/>
          <c:showSerName val="0"/>
          <c:showPercent val="0"/>
          <c:showBubbleSize val="0"/>
        </c:dLbls>
        <c:gapWidth val="150"/>
        <c:shape val="box"/>
        <c:axId val="711594735"/>
        <c:axId val="711588911"/>
        <c:axId val="0"/>
      </c:bar3DChart>
      <c:catAx>
        <c:axId val="711594735"/>
        <c:scaling>
          <c:orientation val="minMax"/>
        </c:scaling>
        <c:delete val="1"/>
        <c:axPos val="b"/>
        <c:numFmt formatCode="General" sourceLinked="1"/>
        <c:majorTickMark val="none"/>
        <c:minorTickMark val="none"/>
        <c:tickLblPos val="nextTo"/>
        <c:crossAx val="711588911"/>
        <c:crosses val="autoZero"/>
        <c:auto val="1"/>
        <c:lblAlgn val="ctr"/>
        <c:lblOffset val="100"/>
        <c:noMultiLvlLbl val="0"/>
      </c:catAx>
      <c:valAx>
        <c:axId val="711588911"/>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1594735"/>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FA22D-45D7-4D46-B2DC-B88022ACFB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6FFFC6-9919-CC4A-A8B5-31602DC7B4FB}">
      <dgm:prSet phldrT="[Text]"/>
      <dgm:spPr/>
      <dgm:t>
        <a:bodyPr/>
        <a:lstStyle/>
        <a:p>
          <a:pPr>
            <a:lnSpc>
              <a:spcPct val="100000"/>
            </a:lnSpc>
          </a:pPr>
          <a:r>
            <a:rPr lang="en-US" dirty="0"/>
            <a:t>From MH to PC </a:t>
          </a:r>
        </a:p>
      </dgm:t>
    </dgm:pt>
    <dgm:pt modelId="{B4E9ED9B-D434-1C4D-B299-7282DFD6420D}" type="parTrans" cxnId="{F4AFDD67-5A65-C046-B231-125F79D178CA}">
      <dgm:prSet/>
      <dgm:spPr/>
      <dgm:t>
        <a:bodyPr/>
        <a:lstStyle/>
        <a:p>
          <a:endParaRPr lang="en-US"/>
        </a:p>
      </dgm:t>
    </dgm:pt>
    <dgm:pt modelId="{FD700C43-5584-BE4A-987F-62977960DC2E}" type="sibTrans" cxnId="{F4AFDD67-5A65-C046-B231-125F79D178CA}">
      <dgm:prSet/>
      <dgm:spPr/>
      <dgm:t>
        <a:bodyPr/>
        <a:lstStyle/>
        <a:p>
          <a:endParaRPr lang="en-US"/>
        </a:p>
      </dgm:t>
    </dgm:pt>
    <dgm:pt modelId="{DC649973-A205-1740-8253-0FC6CEFF5963}">
      <dgm:prSet phldrT="[Text]"/>
      <dgm:spPr/>
      <dgm:t>
        <a:bodyPr/>
        <a:lstStyle/>
        <a:p>
          <a:pPr>
            <a:lnSpc>
              <a:spcPct val="100000"/>
            </a:lnSpc>
          </a:pPr>
          <a:r>
            <a:rPr lang="en-US" dirty="0"/>
            <a:t>Early Randomized Trials</a:t>
          </a:r>
        </a:p>
      </dgm:t>
    </dgm:pt>
    <dgm:pt modelId="{603C9AAF-E90B-8144-BA68-2D1A67AAFA9A}" type="parTrans" cxnId="{1C376A05-71BC-C94B-9193-9EAECB3940EB}">
      <dgm:prSet/>
      <dgm:spPr/>
      <dgm:t>
        <a:bodyPr/>
        <a:lstStyle/>
        <a:p>
          <a:endParaRPr lang="en-US"/>
        </a:p>
      </dgm:t>
    </dgm:pt>
    <dgm:pt modelId="{D7A047C2-F71A-9D4E-8F97-BFAF0AF0FB84}" type="sibTrans" cxnId="{1C376A05-71BC-C94B-9193-9EAECB3940EB}">
      <dgm:prSet/>
      <dgm:spPr/>
      <dgm:t>
        <a:bodyPr/>
        <a:lstStyle/>
        <a:p>
          <a:endParaRPr lang="en-US"/>
        </a:p>
      </dgm:t>
    </dgm:pt>
    <dgm:pt modelId="{83C9C0D5-0E56-5D49-AF83-3703B697C593}">
      <dgm:prSet phldrT="[Text]"/>
      <dgm:spPr/>
      <dgm:t>
        <a:bodyPr/>
        <a:lstStyle/>
        <a:p>
          <a:pPr>
            <a:lnSpc>
              <a:spcPct val="100000"/>
            </a:lnSpc>
          </a:pPr>
          <a:r>
            <a:rPr lang="en-US" dirty="0"/>
            <a:t>Model development</a:t>
          </a:r>
        </a:p>
      </dgm:t>
    </dgm:pt>
    <dgm:pt modelId="{75F2EE5C-A392-E04C-9C4B-0CC000B79777}" type="parTrans" cxnId="{660051E0-223E-804A-A813-033945642206}">
      <dgm:prSet/>
      <dgm:spPr/>
      <dgm:t>
        <a:bodyPr/>
        <a:lstStyle/>
        <a:p>
          <a:endParaRPr lang="en-US"/>
        </a:p>
      </dgm:t>
    </dgm:pt>
    <dgm:pt modelId="{BC658F00-D14A-8C4F-84F1-98260EAD0360}" type="sibTrans" cxnId="{660051E0-223E-804A-A813-033945642206}">
      <dgm:prSet/>
      <dgm:spPr/>
      <dgm:t>
        <a:bodyPr/>
        <a:lstStyle/>
        <a:p>
          <a:endParaRPr lang="en-US"/>
        </a:p>
      </dgm:t>
    </dgm:pt>
    <dgm:pt modelId="{15F2737E-20D9-5B4D-9CD0-D0DF715EF005}">
      <dgm:prSet/>
      <dgm:spPr/>
      <dgm:t>
        <a:bodyPr/>
        <a:lstStyle/>
        <a:p>
          <a:pPr>
            <a:lnSpc>
              <a:spcPct val="100000"/>
            </a:lnSpc>
          </a:pPr>
          <a:r>
            <a:rPr lang="en-US" dirty="0"/>
            <a:t>Healthcare Transformation</a:t>
          </a:r>
        </a:p>
      </dgm:t>
    </dgm:pt>
    <dgm:pt modelId="{6A153A19-8DD9-D84A-8B84-1FE8FA6ED7CC}" type="parTrans" cxnId="{96834A9A-13DE-6A45-841E-8A8165C30135}">
      <dgm:prSet/>
      <dgm:spPr/>
      <dgm:t>
        <a:bodyPr/>
        <a:lstStyle/>
        <a:p>
          <a:endParaRPr lang="en-US"/>
        </a:p>
      </dgm:t>
    </dgm:pt>
    <dgm:pt modelId="{DB644161-6736-5740-940E-AAD2BD82A531}" type="sibTrans" cxnId="{96834A9A-13DE-6A45-841E-8A8165C30135}">
      <dgm:prSet/>
      <dgm:spPr/>
      <dgm:t>
        <a:bodyPr/>
        <a:lstStyle/>
        <a:p>
          <a:endParaRPr lang="en-US"/>
        </a:p>
      </dgm:t>
    </dgm:pt>
    <dgm:pt modelId="{E1DB84B4-E0AC-4D02-B282-C9952998D846}" type="pres">
      <dgm:prSet presAssocID="{796FA22D-45D7-4D46-B2DC-B88022ACFBFA}" presName="root" presStyleCnt="0">
        <dgm:presLayoutVars>
          <dgm:dir/>
          <dgm:resizeHandles val="exact"/>
        </dgm:presLayoutVars>
      </dgm:prSet>
      <dgm:spPr/>
    </dgm:pt>
    <dgm:pt modelId="{E087B5AD-1EFB-459A-B808-06E5B4D6E005}" type="pres">
      <dgm:prSet presAssocID="{9B6FFFC6-9919-CC4A-A8B5-31602DC7B4FB}" presName="compNode" presStyleCnt="0"/>
      <dgm:spPr/>
    </dgm:pt>
    <dgm:pt modelId="{12AD9166-B651-45E3-B76F-150948C54E73}" type="pres">
      <dgm:prSet presAssocID="{9B6FFFC6-9919-CC4A-A8B5-31602DC7B4FB}" presName="bgRect" presStyleLbl="bgShp" presStyleIdx="0" presStyleCnt="4"/>
      <dgm:spPr/>
    </dgm:pt>
    <dgm:pt modelId="{C9370B62-F687-40E0-833C-D7D47CEE46C9}" type="pres">
      <dgm:prSet presAssocID="{9B6FFFC6-9919-CC4A-A8B5-31602DC7B4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DDF52558-2EF6-4FAA-8180-6493CF1986BF}" type="pres">
      <dgm:prSet presAssocID="{9B6FFFC6-9919-CC4A-A8B5-31602DC7B4FB}" presName="spaceRect" presStyleCnt="0"/>
      <dgm:spPr/>
    </dgm:pt>
    <dgm:pt modelId="{955E2260-09C9-4E27-9315-83693287BAC6}" type="pres">
      <dgm:prSet presAssocID="{9B6FFFC6-9919-CC4A-A8B5-31602DC7B4FB}" presName="parTx" presStyleLbl="revTx" presStyleIdx="0" presStyleCnt="4">
        <dgm:presLayoutVars>
          <dgm:chMax val="0"/>
          <dgm:chPref val="0"/>
        </dgm:presLayoutVars>
      </dgm:prSet>
      <dgm:spPr/>
    </dgm:pt>
    <dgm:pt modelId="{A8E02F4A-D178-4EDA-81FB-3D1984F2740E}" type="pres">
      <dgm:prSet presAssocID="{FD700C43-5584-BE4A-987F-62977960DC2E}" presName="sibTrans" presStyleCnt="0"/>
      <dgm:spPr/>
    </dgm:pt>
    <dgm:pt modelId="{3DD2497A-203B-47B1-8909-D5291CF48F28}" type="pres">
      <dgm:prSet presAssocID="{DC649973-A205-1740-8253-0FC6CEFF5963}" presName="compNode" presStyleCnt="0"/>
      <dgm:spPr/>
    </dgm:pt>
    <dgm:pt modelId="{ADB943F8-6774-4100-B2C2-AC995FF4F397}" type="pres">
      <dgm:prSet presAssocID="{DC649973-A205-1740-8253-0FC6CEFF5963}" presName="bgRect" presStyleLbl="bgShp" presStyleIdx="1" presStyleCnt="4"/>
      <dgm:spPr/>
    </dgm:pt>
    <dgm:pt modelId="{7C59F4DC-59EB-4E42-A4F9-296A5FE3619A}" type="pres">
      <dgm:prSet presAssocID="{DC649973-A205-1740-8253-0FC6CEFF59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6F5035AA-EEA8-4DDA-93E5-AE9016B820CE}" type="pres">
      <dgm:prSet presAssocID="{DC649973-A205-1740-8253-0FC6CEFF5963}" presName="spaceRect" presStyleCnt="0"/>
      <dgm:spPr/>
    </dgm:pt>
    <dgm:pt modelId="{4B51D015-76CE-4146-94D6-532E47CE52A6}" type="pres">
      <dgm:prSet presAssocID="{DC649973-A205-1740-8253-0FC6CEFF5963}" presName="parTx" presStyleLbl="revTx" presStyleIdx="1" presStyleCnt="4">
        <dgm:presLayoutVars>
          <dgm:chMax val="0"/>
          <dgm:chPref val="0"/>
        </dgm:presLayoutVars>
      </dgm:prSet>
      <dgm:spPr/>
    </dgm:pt>
    <dgm:pt modelId="{5165B2EA-6CA8-47D2-9A8D-96E7A7FEDBDE}" type="pres">
      <dgm:prSet presAssocID="{D7A047C2-F71A-9D4E-8F97-BFAF0AF0FB84}" presName="sibTrans" presStyleCnt="0"/>
      <dgm:spPr/>
    </dgm:pt>
    <dgm:pt modelId="{D742A4D7-EE9F-4F77-BE88-AA21BC9DE338}" type="pres">
      <dgm:prSet presAssocID="{83C9C0D5-0E56-5D49-AF83-3703B697C593}" presName="compNode" presStyleCnt="0"/>
      <dgm:spPr/>
    </dgm:pt>
    <dgm:pt modelId="{6908A80A-4737-4B4B-8FBA-482EE32D86DE}" type="pres">
      <dgm:prSet presAssocID="{83C9C0D5-0E56-5D49-AF83-3703B697C593}" presName="bgRect" presStyleLbl="bgShp" presStyleIdx="2" presStyleCnt="4"/>
      <dgm:spPr/>
    </dgm:pt>
    <dgm:pt modelId="{9C62CE01-3BD0-4ED3-B595-A9936CA7D5FB}" type="pres">
      <dgm:prSet presAssocID="{83C9C0D5-0E56-5D49-AF83-3703B697C5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4BF4A233-6BBF-4BB3-A8FA-567F6FF52789}" type="pres">
      <dgm:prSet presAssocID="{83C9C0D5-0E56-5D49-AF83-3703B697C593}" presName="spaceRect" presStyleCnt="0"/>
      <dgm:spPr/>
    </dgm:pt>
    <dgm:pt modelId="{CD0003E9-04A9-42EE-9C6A-BA1563B32B10}" type="pres">
      <dgm:prSet presAssocID="{83C9C0D5-0E56-5D49-AF83-3703B697C593}" presName="parTx" presStyleLbl="revTx" presStyleIdx="2" presStyleCnt="4">
        <dgm:presLayoutVars>
          <dgm:chMax val="0"/>
          <dgm:chPref val="0"/>
        </dgm:presLayoutVars>
      </dgm:prSet>
      <dgm:spPr/>
    </dgm:pt>
    <dgm:pt modelId="{C5E494F0-E743-024C-8618-BE6AA2E00061}" type="pres">
      <dgm:prSet presAssocID="{BC658F00-D14A-8C4F-84F1-98260EAD0360}" presName="sibTrans" presStyleCnt="0"/>
      <dgm:spPr/>
    </dgm:pt>
    <dgm:pt modelId="{3978F8B2-8E26-DD4C-9FBE-63541427F097}" type="pres">
      <dgm:prSet presAssocID="{15F2737E-20D9-5B4D-9CD0-D0DF715EF005}" presName="compNode" presStyleCnt="0"/>
      <dgm:spPr/>
    </dgm:pt>
    <dgm:pt modelId="{41B58F3B-22F2-124C-9165-1F83917AD58C}" type="pres">
      <dgm:prSet presAssocID="{15F2737E-20D9-5B4D-9CD0-D0DF715EF005}" presName="bgRect" presStyleLbl="bgShp" presStyleIdx="3" presStyleCnt="4"/>
      <dgm:spPr/>
    </dgm:pt>
    <dgm:pt modelId="{A0A25D68-1560-F548-862F-FD4F0758B80A}" type="pres">
      <dgm:prSet presAssocID="{15F2737E-20D9-5B4D-9CD0-D0DF715EF005}" presName="iconRect" presStyleLbl="node1" presStyleIdx="3" presStyleCnt="4"/>
      <dgm:spPr/>
    </dgm:pt>
    <dgm:pt modelId="{EC42E6D2-F74B-8048-A605-EF7A53E6040E}" type="pres">
      <dgm:prSet presAssocID="{15F2737E-20D9-5B4D-9CD0-D0DF715EF005}" presName="spaceRect" presStyleCnt="0"/>
      <dgm:spPr/>
    </dgm:pt>
    <dgm:pt modelId="{EAE231D1-0299-2E4C-9954-3B94E3B23F83}" type="pres">
      <dgm:prSet presAssocID="{15F2737E-20D9-5B4D-9CD0-D0DF715EF005}" presName="parTx" presStyleLbl="revTx" presStyleIdx="3" presStyleCnt="4">
        <dgm:presLayoutVars>
          <dgm:chMax val="0"/>
          <dgm:chPref val="0"/>
        </dgm:presLayoutVars>
      </dgm:prSet>
      <dgm:spPr/>
    </dgm:pt>
  </dgm:ptLst>
  <dgm:cxnLst>
    <dgm:cxn modelId="{1C376A05-71BC-C94B-9193-9EAECB3940EB}" srcId="{796FA22D-45D7-4D46-B2DC-B88022ACFBFA}" destId="{DC649973-A205-1740-8253-0FC6CEFF5963}" srcOrd="1" destOrd="0" parTransId="{603C9AAF-E90B-8144-BA68-2D1A67AAFA9A}" sibTransId="{D7A047C2-F71A-9D4E-8F97-BFAF0AF0FB84}"/>
    <dgm:cxn modelId="{4EDD7708-2164-DC45-A0CD-EC31D839006C}" type="presOf" srcId="{DC649973-A205-1740-8253-0FC6CEFF5963}" destId="{4B51D015-76CE-4146-94D6-532E47CE52A6}" srcOrd="0" destOrd="0" presId="urn:microsoft.com/office/officeart/2018/2/layout/IconVerticalSolidList"/>
    <dgm:cxn modelId="{665FAC2E-424F-AD48-8867-9B4ACC12FD84}" type="presOf" srcId="{9B6FFFC6-9919-CC4A-A8B5-31602DC7B4FB}" destId="{955E2260-09C9-4E27-9315-83693287BAC6}" srcOrd="0" destOrd="0" presId="urn:microsoft.com/office/officeart/2018/2/layout/IconVerticalSolidList"/>
    <dgm:cxn modelId="{F4AFDD67-5A65-C046-B231-125F79D178CA}" srcId="{796FA22D-45D7-4D46-B2DC-B88022ACFBFA}" destId="{9B6FFFC6-9919-CC4A-A8B5-31602DC7B4FB}" srcOrd="0" destOrd="0" parTransId="{B4E9ED9B-D434-1C4D-B299-7282DFD6420D}" sibTransId="{FD700C43-5584-BE4A-987F-62977960DC2E}"/>
    <dgm:cxn modelId="{7CEB627C-4873-734A-AEF0-74849C926F49}" type="presOf" srcId="{15F2737E-20D9-5B4D-9CD0-D0DF715EF005}" destId="{EAE231D1-0299-2E4C-9954-3B94E3B23F83}" srcOrd="0" destOrd="0" presId="urn:microsoft.com/office/officeart/2018/2/layout/IconVerticalSolidList"/>
    <dgm:cxn modelId="{96834A9A-13DE-6A45-841E-8A8165C30135}" srcId="{796FA22D-45D7-4D46-B2DC-B88022ACFBFA}" destId="{15F2737E-20D9-5B4D-9CD0-D0DF715EF005}" srcOrd="3" destOrd="0" parTransId="{6A153A19-8DD9-D84A-8B84-1FE8FA6ED7CC}" sibTransId="{DB644161-6736-5740-940E-AAD2BD82A531}"/>
    <dgm:cxn modelId="{DC502FA1-DB3D-E34B-87FD-5778E5D83D59}" type="presOf" srcId="{796FA22D-45D7-4D46-B2DC-B88022ACFBFA}" destId="{E1DB84B4-E0AC-4D02-B282-C9952998D846}" srcOrd="0" destOrd="0" presId="urn:microsoft.com/office/officeart/2018/2/layout/IconVerticalSolidList"/>
    <dgm:cxn modelId="{E06F03D3-F1C7-3F49-93D1-6F30B827229F}" type="presOf" srcId="{83C9C0D5-0E56-5D49-AF83-3703B697C593}" destId="{CD0003E9-04A9-42EE-9C6A-BA1563B32B10}" srcOrd="0" destOrd="0" presId="urn:microsoft.com/office/officeart/2018/2/layout/IconVerticalSolidList"/>
    <dgm:cxn modelId="{660051E0-223E-804A-A813-033945642206}" srcId="{796FA22D-45D7-4D46-B2DC-B88022ACFBFA}" destId="{83C9C0D5-0E56-5D49-AF83-3703B697C593}" srcOrd="2" destOrd="0" parTransId="{75F2EE5C-A392-E04C-9C4B-0CC000B79777}" sibTransId="{BC658F00-D14A-8C4F-84F1-98260EAD0360}"/>
    <dgm:cxn modelId="{3D73EA4F-A1BF-0648-B29A-1CCDB817F531}" type="presParOf" srcId="{E1DB84B4-E0AC-4D02-B282-C9952998D846}" destId="{E087B5AD-1EFB-459A-B808-06E5B4D6E005}" srcOrd="0" destOrd="0" presId="urn:microsoft.com/office/officeart/2018/2/layout/IconVerticalSolidList"/>
    <dgm:cxn modelId="{D4E57449-948D-EC4B-A3E2-5B57D9767836}" type="presParOf" srcId="{E087B5AD-1EFB-459A-B808-06E5B4D6E005}" destId="{12AD9166-B651-45E3-B76F-150948C54E73}" srcOrd="0" destOrd="0" presId="urn:microsoft.com/office/officeart/2018/2/layout/IconVerticalSolidList"/>
    <dgm:cxn modelId="{F77F2143-0249-CB40-8F04-4A695A0C4B4B}" type="presParOf" srcId="{E087B5AD-1EFB-459A-B808-06E5B4D6E005}" destId="{C9370B62-F687-40E0-833C-D7D47CEE46C9}" srcOrd="1" destOrd="0" presId="urn:microsoft.com/office/officeart/2018/2/layout/IconVerticalSolidList"/>
    <dgm:cxn modelId="{F25349C4-94E6-7C46-81FE-D26187F15953}" type="presParOf" srcId="{E087B5AD-1EFB-459A-B808-06E5B4D6E005}" destId="{DDF52558-2EF6-4FAA-8180-6493CF1986BF}" srcOrd="2" destOrd="0" presId="urn:microsoft.com/office/officeart/2018/2/layout/IconVerticalSolidList"/>
    <dgm:cxn modelId="{28D614FE-80C3-D747-BE8B-86D99E2E0772}" type="presParOf" srcId="{E087B5AD-1EFB-459A-B808-06E5B4D6E005}" destId="{955E2260-09C9-4E27-9315-83693287BAC6}" srcOrd="3" destOrd="0" presId="urn:microsoft.com/office/officeart/2018/2/layout/IconVerticalSolidList"/>
    <dgm:cxn modelId="{6754831C-D9EE-1641-B90D-8CFC0CEA7B4B}" type="presParOf" srcId="{E1DB84B4-E0AC-4D02-B282-C9952998D846}" destId="{A8E02F4A-D178-4EDA-81FB-3D1984F2740E}" srcOrd="1" destOrd="0" presId="urn:microsoft.com/office/officeart/2018/2/layout/IconVerticalSolidList"/>
    <dgm:cxn modelId="{D146A944-196C-7543-AD4F-A44C30C8E17A}" type="presParOf" srcId="{E1DB84B4-E0AC-4D02-B282-C9952998D846}" destId="{3DD2497A-203B-47B1-8909-D5291CF48F28}" srcOrd="2" destOrd="0" presId="urn:microsoft.com/office/officeart/2018/2/layout/IconVerticalSolidList"/>
    <dgm:cxn modelId="{03D88635-4716-DB44-8430-D2524E85013B}" type="presParOf" srcId="{3DD2497A-203B-47B1-8909-D5291CF48F28}" destId="{ADB943F8-6774-4100-B2C2-AC995FF4F397}" srcOrd="0" destOrd="0" presId="urn:microsoft.com/office/officeart/2018/2/layout/IconVerticalSolidList"/>
    <dgm:cxn modelId="{B2EA249F-6245-4B44-8791-8222CA79D957}" type="presParOf" srcId="{3DD2497A-203B-47B1-8909-D5291CF48F28}" destId="{7C59F4DC-59EB-4E42-A4F9-296A5FE3619A}" srcOrd="1" destOrd="0" presId="urn:microsoft.com/office/officeart/2018/2/layout/IconVerticalSolidList"/>
    <dgm:cxn modelId="{78F82BC1-4BA9-0345-9335-EBFBFA86A7CB}" type="presParOf" srcId="{3DD2497A-203B-47B1-8909-D5291CF48F28}" destId="{6F5035AA-EEA8-4DDA-93E5-AE9016B820CE}" srcOrd="2" destOrd="0" presId="urn:microsoft.com/office/officeart/2018/2/layout/IconVerticalSolidList"/>
    <dgm:cxn modelId="{B5D15D9A-2B0D-834A-BB0E-1AA172864514}" type="presParOf" srcId="{3DD2497A-203B-47B1-8909-D5291CF48F28}" destId="{4B51D015-76CE-4146-94D6-532E47CE52A6}" srcOrd="3" destOrd="0" presId="urn:microsoft.com/office/officeart/2018/2/layout/IconVerticalSolidList"/>
    <dgm:cxn modelId="{A3E0266E-1ED0-C442-AA9D-90A004CB5ED2}" type="presParOf" srcId="{E1DB84B4-E0AC-4D02-B282-C9952998D846}" destId="{5165B2EA-6CA8-47D2-9A8D-96E7A7FEDBDE}" srcOrd="3" destOrd="0" presId="urn:microsoft.com/office/officeart/2018/2/layout/IconVerticalSolidList"/>
    <dgm:cxn modelId="{1CEEE5AC-4FBC-4147-AE0B-5DD333E4FAA6}" type="presParOf" srcId="{E1DB84B4-E0AC-4D02-B282-C9952998D846}" destId="{D742A4D7-EE9F-4F77-BE88-AA21BC9DE338}" srcOrd="4" destOrd="0" presId="urn:microsoft.com/office/officeart/2018/2/layout/IconVerticalSolidList"/>
    <dgm:cxn modelId="{8ACE3151-5DB9-594C-B40F-3FD9B41D72E6}" type="presParOf" srcId="{D742A4D7-EE9F-4F77-BE88-AA21BC9DE338}" destId="{6908A80A-4737-4B4B-8FBA-482EE32D86DE}" srcOrd="0" destOrd="0" presId="urn:microsoft.com/office/officeart/2018/2/layout/IconVerticalSolidList"/>
    <dgm:cxn modelId="{88278BFB-5C14-5144-87A1-3CA18FA8989F}" type="presParOf" srcId="{D742A4D7-EE9F-4F77-BE88-AA21BC9DE338}" destId="{9C62CE01-3BD0-4ED3-B595-A9936CA7D5FB}" srcOrd="1" destOrd="0" presId="urn:microsoft.com/office/officeart/2018/2/layout/IconVerticalSolidList"/>
    <dgm:cxn modelId="{3E0EDF0E-84AD-B841-9807-C89760B9A7ED}" type="presParOf" srcId="{D742A4D7-EE9F-4F77-BE88-AA21BC9DE338}" destId="{4BF4A233-6BBF-4BB3-A8FA-567F6FF52789}" srcOrd="2" destOrd="0" presId="urn:microsoft.com/office/officeart/2018/2/layout/IconVerticalSolidList"/>
    <dgm:cxn modelId="{C90F79E3-8B89-A64A-A690-7F3E1D7824FC}" type="presParOf" srcId="{D742A4D7-EE9F-4F77-BE88-AA21BC9DE338}" destId="{CD0003E9-04A9-42EE-9C6A-BA1563B32B10}" srcOrd="3" destOrd="0" presId="urn:microsoft.com/office/officeart/2018/2/layout/IconVerticalSolidList"/>
    <dgm:cxn modelId="{8B246CF0-36FF-044E-A6F3-05C0300B8E49}" type="presParOf" srcId="{E1DB84B4-E0AC-4D02-B282-C9952998D846}" destId="{C5E494F0-E743-024C-8618-BE6AA2E00061}" srcOrd="5" destOrd="0" presId="urn:microsoft.com/office/officeart/2018/2/layout/IconVerticalSolidList"/>
    <dgm:cxn modelId="{E46E2944-E215-F64F-93BC-43134A8A8F26}" type="presParOf" srcId="{E1DB84B4-E0AC-4D02-B282-C9952998D846}" destId="{3978F8B2-8E26-DD4C-9FBE-63541427F097}" srcOrd="6" destOrd="0" presId="urn:microsoft.com/office/officeart/2018/2/layout/IconVerticalSolidList"/>
    <dgm:cxn modelId="{E2E0C18C-3B17-E647-BDAD-493BEDF80077}" type="presParOf" srcId="{3978F8B2-8E26-DD4C-9FBE-63541427F097}" destId="{41B58F3B-22F2-124C-9165-1F83917AD58C}" srcOrd="0" destOrd="0" presId="urn:microsoft.com/office/officeart/2018/2/layout/IconVerticalSolidList"/>
    <dgm:cxn modelId="{05619BC2-33F2-5A4C-9B9A-6E0B475F40DB}" type="presParOf" srcId="{3978F8B2-8E26-DD4C-9FBE-63541427F097}" destId="{A0A25D68-1560-F548-862F-FD4F0758B80A}" srcOrd="1" destOrd="0" presId="urn:microsoft.com/office/officeart/2018/2/layout/IconVerticalSolidList"/>
    <dgm:cxn modelId="{CA5281C1-DE3C-A34D-8E1A-A88E0F354AF1}" type="presParOf" srcId="{3978F8B2-8E26-DD4C-9FBE-63541427F097}" destId="{EC42E6D2-F74B-8048-A605-EF7A53E6040E}" srcOrd="2" destOrd="0" presId="urn:microsoft.com/office/officeart/2018/2/layout/IconVerticalSolidList"/>
    <dgm:cxn modelId="{165C1CE9-1C3A-BA44-BE50-D4A7E30C583A}" type="presParOf" srcId="{3978F8B2-8E26-DD4C-9FBE-63541427F097}" destId="{EAE231D1-0299-2E4C-9954-3B94E3B23F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9166-B651-45E3-B76F-150948C54E73}">
      <dsp:nvSpPr>
        <dsp:cNvPr id="0" name=""/>
        <dsp:cNvSpPr/>
      </dsp:nvSpPr>
      <dsp:spPr>
        <a:xfrm>
          <a:off x="0" y="1354"/>
          <a:ext cx="3886200" cy="686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70B62-F687-40E0-833C-D7D47CEE46C9}">
      <dsp:nvSpPr>
        <dsp:cNvPr id="0" name=""/>
        <dsp:cNvSpPr/>
      </dsp:nvSpPr>
      <dsp:spPr>
        <a:xfrm>
          <a:off x="207661" y="155813"/>
          <a:ext cx="377565" cy="37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5E2260-09C9-4E27-9315-83693287BAC6}">
      <dsp:nvSpPr>
        <dsp:cNvPr id="0" name=""/>
        <dsp:cNvSpPr/>
      </dsp:nvSpPr>
      <dsp:spPr>
        <a:xfrm>
          <a:off x="792888" y="1354"/>
          <a:ext cx="30933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44550">
            <a:lnSpc>
              <a:spcPct val="100000"/>
            </a:lnSpc>
            <a:spcBef>
              <a:spcPct val="0"/>
            </a:spcBef>
            <a:spcAft>
              <a:spcPct val="35000"/>
            </a:spcAft>
            <a:buNone/>
          </a:pPr>
          <a:r>
            <a:rPr lang="en-US" sz="1900" kern="1200" dirty="0"/>
            <a:t>From MH to PC </a:t>
          </a:r>
        </a:p>
      </dsp:txBody>
      <dsp:txXfrm>
        <a:off x="792888" y="1354"/>
        <a:ext cx="3093311" cy="686483"/>
      </dsp:txXfrm>
    </dsp:sp>
    <dsp:sp modelId="{ADB943F8-6774-4100-B2C2-AC995FF4F397}">
      <dsp:nvSpPr>
        <dsp:cNvPr id="0" name=""/>
        <dsp:cNvSpPr/>
      </dsp:nvSpPr>
      <dsp:spPr>
        <a:xfrm>
          <a:off x="0" y="859458"/>
          <a:ext cx="3886200" cy="686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9F4DC-59EB-4E42-A4F9-296A5FE3619A}">
      <dsp:nvSpPr>
        <dsp:cNvPr id="0" name=""/>
        <dsp:cNvSpPr/>
      </dsp:nvSpPr>
      <dsp:spPr>
        <a:xfrm>
          <a:off x="207661" y="1013917"/>
          <a:ext cx="377565" cy="377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51D015-76CE-4146-94D6-532E47CE52A6}">
      <dsp:nvSpPr>
        <dsp:cNvPr id="0" name=""/>
        <dsp:cNvSpPr/>
      </dsp:nvSpPr>
      <dsp:spPr>
        <a:xfrm>
          <a:off x="792888" y="859458"/>
          <a:ext cx="30933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44550">
            <a:lnSpc>
              <a:spcPct val="100000"/>
            </a:lnSpc>
            <a:spcBef>
              <a:spcPct val="0"/>
            </a:spcBef>
            <a:spcAft>
              <a:spcPct val="35000"/>
            </a:spcAft>
            <a:buNone/>
          </a:pPr>
          <a:r>
            <a:rPr lang="en-US" sz="1900" kern="1200" dirty="0"/>
            <a:t>Early Randomized Trials</a:t>
          </a:r>
        </a:p>
      </dsp:txBody>
      <dsp:txXfrm>
        <a:off x="792888" y="859458"/>
        <a:ext cx="3093311" cy="686483"/>
      </dsp:txXfrm>
    </dsp:sp>
    <dsp:sp modelId="{6908A80A-4737-4B4B-8FBA-482EE32D86DE}">
      <dsp:nvSpPr>
        <dsp:cNvPr id="0" name=""/>
        <dsp:cNvSpPr/>
      </dsp:nvSpPr>
      <dsp:spPr>
        <a:xfrm>
          <a:off x="0" y="1717562"/>
          <a:ext cx="3886200" cy="686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2CE01-3BD0-4ED3-B595-A9936CA7D5FB}">
      <dsp:nvSpPr>
        <dsp:cNvPr id="0" name=""/>
        <dsp:cNvSpPr/>
      </dsp:nvSpPr>
      <dsp:spPr>
        <a:xfrm>
          <a:off x="207661" y="1872021"/>
          <a:ext cx="377565" cy="377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0003E9-04A9-42EE-9C6A-BA1563B32B10}">
      <dsp:nvSpPr>
        <dsp:cNvPr id="0" name=""/>
        <dsp:cNvSpPr/>
      </dsp:nvSpPr>
      <dsp:spPr>
        <a:xfrm>
          <a:off x="792888" y="1717562"/>
          <a:ext cx="30933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44550">
            <a:lnSpc>
              <a:spcPct val="100000"/>
            </a:lnSpc>
            <a:spcBef>
              <a:spcPct val="0"/>
            </a:spcBef>
            <a:spcAft>
              <a:spcPct val="35000"/>
            </a:spcAft>
            <a:buNone/>
          </a:pPr>
          <a:r>
            <a:rPr lang="en-US" sz="1900" kern="1200" dirty="0"/>
            <a:t>Model development</a:t>
          </a:r>
        </a:p>
      </dsp:txBody>
      <dsp:txXfrm>
        <a:off x="792888" y="1717562"/>
        <a:ext cx="3093311" cy="686483"/>
      </dsp:txXfrm>
    </dsp:sp>
    <dsp:sp modelId="{41B58F3B-22F2-124C-9165-1F83917AD58C}">
      <dsp:nvSpPr>
        <dsp:cNvPr id="0" name=""/>
        <dsp:cNvSpPr/>
      </dsp:nvSpPr>
      <dsp:spPr>
        <a:xfrm>
          <a:off x="0" y="2575666"/>
          <a:ext cx="3886200" cy="686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25D68-1560-F548-862F-FD4F0758B80A}">
      <dsp:nvSpPr>
        <dsp:cNvPr id="0" name=""/>
        <dsp:cNvSpPr/>
      </dsp:nvSpPr>
      <dsp:spPr>
        <a:xfrm>
          <a:off x="207661" y="2730125"/>
          <a:ext cx="377565" cy="3775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231D1-0299-2E4C-9954-3B94E3B23F83}">
      <dsp:nvSpPr>
        <dsp:cNvPr id="0" name=""/>
        <dsp:cNvSpPr/>
      </dsp:nvSpPr>
      <dsp:spPr>
        <a:xfrm>
          <a:off x="792888" y="2575666"/>
          <a:ext cx="30933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44550">
            <a:lnSpc>
              <a:spcPct val="100000"/>
            </a:lnSpc>
            <a:spcBef>
              <a:spcPct val="0"/>
            </a:spcBef>
            <a:spcAft>
              <a:spcPct val="35000"/>
            </a:spcAft>
            <a:buNone/>
          </a:pPr>
          <a:r>
            <a:rPr lang="en-US" sz="1900" kern="1200" dirty="0"/>
            <a:t>Healthcare Transformation</a:t>
          </a:r>
        </a:p>
      </dsp:txBody>
      <dsp:txXfrm>
        <a:off x="792888" y="2575666"/>
        <a:ext cx="3093311" cy="6864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hyperlink" Target="http://drxango.blogspot.com/2014/07/propiciando-la-lealtad-de-tus-pacientes.html" TargetMode="External"/><Relationship Id="rId1" Type="http://schemas.openxmlformats.org/officeDocument/2006/relationships/image" Target="../media/image18.jp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0.553</cdr:x>
      <cdr:y>0.23396</cdr:y>
    </cdr:from>
    <cdr:to>
      <cdr:x>1</cdr:x>
      <cdr:y>0.76604</cdr:y>
    </cdr:to>
    <cdr:pic>
      <cdr:nvPicPr>
        <cdr:cNvPr id="7" name="Picture 6" descr="A picture containing person, indoor&#10;&#10;Description automatically generated">
          <a:extLst xmlns:a="http://schemas.openxmlformats.org/drawingml/2006/main">
            <a:ext uri="{FF2B5EF4-FFF2-40B4-BE49-F238E27FC236}">
              <a16:creationId xmlns:a16="http://schemas.microsoft.com/office/drawing/2014/main" id="{B6607E98-5B9E-224E-A1A9-DA96039F466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837473B0-CC2E-450A-ABE3-18F120FF3D39}">
              <a1611:picAttrSrcUrl xmlns:a1611="http://schemas.microsoft.com/office/drawing/2016/11/main" r:id="rId2"/>
            </a:ext>
          </a:extLst>
        </a:blip>
        <a:stretch xmlns:a="http://schemas.openxmlformats.org/drawingml/2006/main">
          <a:fillRect/>
        </a:stretch>
      </cdr:blipFill>
      <cdr:spPr>
        <a:xfrm xmlns:a="http://schemas.openxmlformats.org/drawingml/2006/main">
          <a:off x="3330825" y="787390"/>
          <a:ext cx="2692400" cy="17907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0.82251</cdr:x>
      <cdr:y>0.46761</cdr:y>
    </cdr:from>
    <cdr:to>
      <cdr:x>0.94207</cdr:x>
      <cdr:y>0.74494</cdr:y>
    </cdr:to>
    <cdr:sp macro="" textlink="">
      <cdr:nvSpPr>
        <cdr:cNvPr id="2" name="TextBox 1">
          <a:extLst xmlns:a="http://schemas.openxmlformats.org/drawingml/2006/main">
            <a:ext uri="{FF2B5EF4-FFF2-40B4-BE49-F238E27FC236}">
              <a16:creationId xmlns:a16="http://schemas.microsoft.com/office/drawing/2014/main" id="{BA30834F-F9D8-7641-BCC3-9B3C163FDF54}"/>
            </a:ext>
          </a:extLst>
        </cdr:cNvPr>
        <cdr:cNvSpPr txBox="1"/>
      </cdr:nvSpPr>
      <cdr:spPr>
        <a:xfrm xmlns:a="http://schemas.openxmlformats.org/drawingml/2006/main">
          <a:off x="6290310" y="15417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0.81055</cdr:x>
      <cdr:y>0.45657</cdr:y>
    </cdr:from>
    <cdr:to>
      <cdr:x>0.93012</cdr:x>
      <cdr:y>0.63684</cdr:y>
    </cdr:to>
    <cdr:sp macro="" textlink="">
      <cdr:nvSpPr>
        <cdr:cNvPr id="3" name="TextBox 2">
          <a:extLst xmlns:a="http://schemas.openxmlformats.org/drawingml/2006/main">
            <a:ext uri="{FF2B5EF4-FFF2-40B4-BE49-F238E27FC236}">
              <a16:creationId xmlns:a16="http://schemas.microsoft.com/office/drawing/2014/main" id="{9ABE846B-7935-9845-84B0-3192792506FB}"/>
            </a:ext>
          </a:extLst>
        </cdr:cNvPr>
        <cdr:cNvSpPr txBox="1"/>
      </cdr:nvSpPr>
      <cdr:spPr>
        <a:xfrm xmlns:a="http://schemas.openxmlformats.org/drawingml/2006/main">
          <a:off x="6198870" y="1505403"/>
          <a:ext cx="914400" cy="594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00B050"/>
              </a:solidFill>
            </a:rPr>
            <a:t>14%</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5:44.8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2745 0,'-80'55,"-1"0,0-1,1 1,-1 0,1-1,-1 1,1 0,-1-1,1 1,-1-1,0 1,1 0,-1-1,1 1,-1 0,1-1,-1 1,-10 2,-2-1,-1-3,1-1,1-1,2 0,3-2,3 1,6-1,5 1,6 1,8 1,-10 19,6 0,8 1,10 0,11-3,11-2,18 30,24-3,-2-11,-10-11,1 0,5 18,1 8,0-17,5-8,-9 14,-2-10,-3-28,-1 1,-2 40,8 0,-10 10,0-23,0 10,7-25,3 9,7-9,0 1,2 7,4-19,5 20,15-17,-4 18,14-15,-3 18,6-16,-22-19,2-1,3-8,2-1,15 20,3 0,-6-15,3-1,21 15,3-2,-18-12,2-3,21 5,2 1,-7-2,-1 0,-7-5,0-2,3 1,1-1,-6 0,-1-1,1-8,2-1,15 10,-2 0,-21-11,-1-2,13 3,-1 0,-22-4,1 0,13-3,-1-2,28 10,-36-13,-1-2,20 4,20-9,-32 0,5 0,-31 0,-9 0,-5-7,-11 6,5-10,-8 4,1-10,-6-3,8-26,-4-7,0 5,0-6,1-7,0-4,7-22,2-5,-7 27,0-1,2-3,7-10,2-2,0 0,0 6,0 0,-1 0,2-6,-1-2,1 6,6-8,-1 2,-4-12,-1 3,-2 27,-2 3,-2-8,-1 1,3 8,-1 3,2-32,6 4,-17 12,-3 12,-8 2,0 21,0-7,0 16,0-7,-12 9,-4 1,-12-1,1 0,-1 7,6-5,-4 4,5 0,-7 2,0 0,1 5,6-4,-5-1,6 6,-1-5,-5 5,6 1,-17-1,7-1,-7-6,9 6,-9-6,-5-5,2 8,-12-21,21 16,-3-11,8 7,-9-47,4 10,2-16,11 28,16 24,-9 7,10-5,-5 6,6-8,-6 0,5 1,-5-1,6-9,0 7,0-7,0 0,0 7,0-7,0 10,0-1,0 0,0-9,0 7,0-6,0-1,0 7,0-7,0 9,0 0,0 1,0-1,0 0,0 8,0-6,5 12,-4-11,9 11,-8-12,9 6,-10-8,6 0,-1 1,-5-10,5 7,-6-16,0 16,0-16,0 16,0-7,0 9,0 0,0 8,0 1,0 7,-22-5,4 9,-20-10,10 17,0-6,-8 0,6 5,-17-5,8 7,-9 0,0 0,-1 0,-10 0,8 0,-9 0,12 0,-1 0,10 0,2 0,10 0,6 0,2 0,8 0,-5 0,-1 0,0 5,-6 3,2 5,-7 1,1-1,-1 1,0 0,7 6,2-5,11 3,3-6,5 7,12 1,-9-4,10-4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54.96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57.74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7:16.5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26.511"/>
    </inkml:context>
    <inkml:brush xml:id="br0">
      <inkml:brushProperty name="width" value="0.1" units="cm"/>
      <inkml:brushProperty name="height" value="0.6" units="cm"/>
      <inkml:brushProperty name="color" value="#849398"/>
      <inkml:brushProperty name="inkEffects" value="pencil"/>
    </inkml:brush>
  </inkml:definitions>
  <inkml:trace contextRef="#ctx0" brushRef="#br0">1 1 16383,'0'5'0,"0"0"0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28.550"/>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29.281"/>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30.352"/>
    </inkml:context>
    <inkml:brush xml:id="br0">
      <inkml:brushProperty name="width" value="0.1" units="cm"/>
      <inkml:brushProperty name="height" value="0.6" units="cm"/>
      <inkml:brushProperty name="color" value="#849398"/>
      <inkml:brushProperty name="inkEffects" value="pencil"/>
    </inkml:brush>
  </inkml:definitions>
  <inkml:trace contextRef="#ctx0" brushRef="#br0">11 0 16383,'-6'0'0,"2"0"0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31.013"/>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35.668"/>
    </inkml:context>
    <inkml:brush xml:id="br0">
      <inkml:brushProperty name="width" value="0.1" units="cm"/>
      <inkml:brushProperty name="height" value="0.6" units="cm"/>
      <inkml:brushProperty name="color" value="#849398"/>
      <inkml:brushProperty name="inkEffects" value="pencil"/>
    </inkml:brush>
  </inkml:definitions>
  <inkml:trace contextRef="#ctx0" brushRef="#br0">0 1 16383,'0'0'0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36.672"/>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5:48.04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245 124,'79'0,"-13"0,18 0,-18 0,21 0,-1 0,-9 0,23 0,-10 0,-40 4,3 2,16 5,-2 2,20 9,-14 4,-1 3,1 13,-16-15,2 2,-11 1,-2 0,2-4,-2 0,31 23,2 10,-27-24,2 9,-8-13,-16-9,7 7,-9-14,-7 11,6-10,-12 10,11-11,-10 11,4-4,0-1,-5 6,5-6,0 1,-5 4,4-12,-6 5,-1-7,6 6,-4-4,6 12,-8-6,2 8,0 0,-6 9,5 2,-11 9,5 12,-7 2,0 11,0 14,0-10,0 23,0-23,-4-27,-1 0,-6 26,0 11,-5-13,6-1,-1-11,-5 9,14-20,-6 9,8-12,0 0,-7 1,5-1,-5 0,7 1,0 21,-6-26,4 24,-4-29,0 0,-3 7,-6-7,-8 10,5-1,-11-9,5 7,-6-7,-3 10,-9 2,7-2,-17 6,17-6,-15-5,18-7,-14-5,16-4,-16 4,16-4,-16 4,7-9,0-1,-20 6,26-11,-16 11,21-14,1-7,-10-1,7-6,-16 0,16 0,-16 0,16 0,-16 0,16 0,-16 0,7 0,-10 0,1-14,-1-4,-2-24,-1-3,0 0,8-5,4 9,8-7,7-1,-5 1,12 0,-6-1,1 1,5 0,-12-1,12 1,-13 0,6-1,0 1,-5 0,5-1,-7 1,7 0,-6-1,14 10,-13-7,8 16,-2-7,4 9,6-8,-7 6,4-16,-3 16,4-17,0-3,-2-12,8-12,2 1,0-1,6-12,-6 9,8-23,0 34,0-18,0 22,0-11,0 10,-8 4,7-1,-14 9,13-20,-12 20,6 1,-1 4,-4 7,11-10,-11 10,11-7,-4 16,1 0,4 4,-4 13,5-6,0 2,0 5,0-9,0 9,0-16,6 7,20-24,23-1,9-10,9-2,1-10,-10 10,-3 3,-6 13,-25 14,4 5,-15 10,-2 3,1 3,0-4,0-8,1-2,1-6,-1 6,1-14,-2 19,3-19,-2 15,0-1,-6 2,-2 8,-5-1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37.41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38.204"/>
    </inkml:context>
    <inkml:brush xml:id="br0">
      <inkml:brushProperty name="width" value="0.1" units="cm"/>
      <inkml:brushProperty name="height" value="0.6" units="cm"/>
      <inkml:brushProperty name="color" value="#849398"/>
      <inkml:brushProperty name="inkEffects" value="pencil"/>
    </inkml:brush>
  </inkml:definitions>
  <inkml:trace contextRef="#ctx0" brushRef="#br0">0 1 16383,'0'0'0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42.561"/>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8T23:47:51.640"/>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5:52.6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0 497,'0'60,"0"3,0-33,0 16,0-7,0 9,0 12,0-9,0 20,0 4,0 2,9 10,2 0,8 3,-8-39,-1 1,0-1,1 1,-1 0,0-1,10 39,-10-39,0-2,9 28,0 10,0-14,-1 1,-8-12,6-3,-7-10,0-10,5 7,-6-16,8 16,-8-16,6 16,-5-7,7 10,0-1,0 0,8 1,-6 10,13-8,-5 9,8-1,9-5,-8-2,0-3,-9-19,-3 7,-3-17,0 6,-1-12,-4 5,3-6,1 0,2-1,6 2,10 1,2 0,1 0,6 1,-7-1,9 1,0 1,13 5,-10-12,10 11,-22-13,-2 0,0 6,-7-12,7 5,-10-1,1-5,0 6,-8-7,6 0,-5 0,7 0,-1 0,1 0,0-7,-1-6,10-11,-5-13,18-7,7-21,4-5,-26 25,1-2,1-1,1-3,3-10,0-3,8-4,-1 1,-5 7,-2-1,1-8,-2 1,-6 12,-2-1,-2-12,-2 0,-1 14,-2 1,-7-4,-2 1,10-20,-6-9,-10 12,-2 1,-8-1,0 1,0-1,0 1,0-1,-16 1,-13 7,-7 6,-9-2,15 20,-4-15,4 17,0 1,-2-7,2 7,-1 0,-2-18,-22-9,14 0,-15-7,14 22,7 2,-18-5,18 4,-7-1,3 10,5-6,-13 13,15-3,-14 5,16 4,-16-4,16 4,-16 4,7-5,0 13,2-13,10 20,-1-9,1 16,-1-10,0 10,-9-4,7 6,-16 0,7 0,-20 0,8 0,-9 0,12 0,9 0,-7 0,16 0,-7 0,9 0,0 0,1 0,6 0,-5 0,13 0,-13 0,13 0,-6 0,1 0,5 0,-13 0,12 0,-11 6,11-4,-11 10,11-10,-4 9,7-5,-1 5,6 10,-4-8,4 8,0-9,-4-2,0 5,-3-3,-3 4,-2-4,-3 7,-7 3,-9 7,7 0,-16 2,16-9,-6 0,15-9,2 0,13-1,-5-1,19 10,-2-7,72 46,-51-44,40 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06.4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1,'55'8,"-6"4,-21-4,21 5,13 6,6-2,25-4,-23 5,-1-1,23-16,-35 14,16-11,-1 1,-16 10,3-10,4-1,26 2,-5-6,-20-1,-2 2,12 10,4 3,-39 0,-10-2,-12-7,3 2,6 0,10 6,-6-11,16 5,-16-7,17 0,-8 0,0 0,7 0,-16 0,7 0,-10 0,1 0,0 0,-8 0,6 0,0 0,3 0,-3 0,-8 0,11 0,-5 0,19-11,21-15,-8-3,10 3,-24 8,-15 16,1-10,0 11,-1-6,1 7,-7 0,-3 0,-6 0,4 0,2 0,-1 0,7 0,-4 0,8 0,-1 0,1 0,0 0,-8 0,6 0,-12-5,4 4,-1-4,-5 5,3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07.3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28.9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30.2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31.8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23:46:54.3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8a40e4be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8a40e4be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 and then a clinician with a passion for the scientist practitioner model. Influenced by early behaviorists, Skinner, cognitive behavioral scientists, met Kirk Strosahl and Steve Hayes in the early 80’s. Entered into primary care research in the late 80’s and then focused my attention on model development for integrated services in the 90’s. Direction now: an evolved primary care or general practice service.</a:t>
            </a:r>
          </a:p>
        </p:txBody>
      </p:sp>
      <p:sp>
        <p:nvSpPr>
          <p:cNvPr id="4" name="Slide Number Placeholder 3"/>
          <p:cNvSpPr>
            <a:spLocks noGrp="1"/>
          </p:cNvSpPr>
          <p:nvPr>
            <p:ph type="sldNum" sz="quarter" idx="5"/>
          </p:nvPr>
        </p:nvSpPr>
        <p:spPr/>
        <p:txBody>
          <a:bodyPr/>
          <a:lstStyle/>
          <a:p>
            <a:fld id="{19F9794A-541B-E044-B3B2-94857FBEA7CE}" type="slidenum">
              <a:rPr lang="en-US" smtClean="0"/>
              <a:t>3</a:t>
            </a:fld>
            <a:endParaRPr lang="en-US" dirty="0"/>
          </a:p>
        </p:txBody>
      </p:sp>
    </p:spTree>
    <p:extLst>
      <p:ext uri="{BB962C8B-B14F-4D97-AF65-F5344CB8AC3E}">
        <p14:creationId xmlns:p14="http://schemas.microsoft.com/office/powerpoint/2010/main" val="71231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76F53-8534-374E-B086-18D7361DEAF2}" type="slidenum">
              <a:rPr lang="en-US" smtClean="0"/>
              <a:t>29</a:t>
            </a:fld>
            <a:endParaRPr lang="en-US" dirty="0"/>
          </a:p>
        </p:txBody>
      </p:sp>
    </p:spTree>
    <p:extLst>
      <p:ext uri="{BB962C8B-B14F-4D97-AF65-F5344CB8AC3E}">
        <p14:creationId xmlns:p14="http://schemas.microsoft.com/office/powerpoint/2010/main" val="208939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47F14-02B1-B24B-B8FF-6107150E5FE0}" type="slidenum">
              <a:rPr lang="en-US" smtClean="0"/>
              <a:t>40</a:t>
            </a:fld>
            <a:endParaRPr lang="en-US" dirty="0"/>
          </a:p>
        </p:txBody>
      </p:sp>
    </p:spTree>
    <p:extLst>
      <p:ext uri="{BB962C8B-B14F-4D97-AF65-F5344CB8AC3E}">
        <p14:creationId xmlns:p14="http://schemas.microsoft.com/office/powerpoint/2010/main" val="33248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8a40e4be4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88a40e4be4_2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C19E-A05A-5547-AD29-A82A40C54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24DB-9E3D-AE40-BC93-CDD7F542123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8E4B48-346E-F043-BE56-9DDE2951057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070E4-425C-F046-AE49-DF29B543C33B}"/>
              </a:ext>
            </a:extLst>
          </p:cNvPr>
          <p:cNvSpPr>
            <a:spLocks noGrp="1"/>
          </p:cNvSpPr>
          <p:nvPr>
            <p:ph type="dt" sz="half" idx="10"/>
          </p:nvPr>
        </p:nvSpPr>
        <p:spPr/>
        <p:txBody>
          <a:bodyPr/>
          <a:lstStyle/>
          <a:p>
            <a:fld id="{05617FA7-350E-284C-B903-F80E2CE84F29}" type="datetimeFigureOut">
              <a:rPr lang="en-US" smtClean="0"/>
              <a:t>3/1/21</a:t>
            </a:fld>
            <a:endParaRPr lang="en-US" dirty="0"/>
          </a:p>
        </p:txBody>
      </p:sp>
      <p:sp>
        <p:nvSpPr>
          <p:cNvPr id="6" name="Footer Placeholder 5">
            <a:extLst>
              <a:ext uri="{FF2B5EF4-FFF2-40B4-BE49-F238E27FC236}">
                <a16:creationId xmlns:a16="http://schemas.microsoft.com/office/drawing/2014/main" id="{5CC60FB2-83C1-CA4D-9A99-A764DF31FA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4003ED-4316-6B48-A95A-36D6148476CE}"/>
              </a:ext>
            </a:extLst>
          </p:cNvPr>
          <p:cNvSpPr>
            <a:spLocks noGrp="1"/>
          </p:cNvSpPr>
          <p:nvPr>
            <p:ph type="sldNum" sz="quarter" idx="12"/>
          </p:nvPr>
        </p:nvSpPr>
        <p:spPr/>
        <p:txBody>
          <a:bodyPr/>
          <a:lstStyle/>
          <a:p>
            <a:fld id="{7BC6AC17-1F4B-CC4B-8583-6855AF716F5D}" type="slidenum">
              <a:rPr lang="en-US" smtClean="0"/>
              <a:t>‹#›</a:t>
            </a:fld>
            <a:endParaRPr lang="en-US" dirty="0"/>
          </a:p>
        </p:txBody>
      </p:sp>
    </p:spTree>
    <p:extLst>
      <p:ext uri="{BB962C8B-B14F-4D97-AF65-F5344CB8AC3E}">
        <p14:creationId xmlns:p14="http://schemas.microsoft.com/office/powerpoint/2010/main" val="194657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Walk-in_clinic" TargetMode="External"/><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hyperlink" Target="https://svgsilh.com/ar/e91e63/image/28741.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chart" Target="../charts/chart3.xml"/><Relationship Id="rId1" Type="http://schemas.openxmlformats.org/officeDocument/2006/relationships/slideLayout" Target="../slideLayouts/slideLayout11.xml"/><Relationship Id="rId4" Type="http://schemas.openxmlformats.org/officeDocument/2006/relationships/hyperlink" Target="https://gnosias.wordpress.com/2013/09/14/paradojas-y-errores-de-pensamient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chart" Target="../charts/chart4.xml"/><Relationship Id="rId1" Type="http://schemas.openxmlformats.org/officeDocument/2006/relationships/slideLayout" Target="../slideLayouts/slideLayout11.xml"/><Relationship Id="rId4" Type="http://schemas.openxmlformats.org/officeDocument/2006/relationships/hyperlink" Target="http://geriatricsforcaregivers.net/4-steps-to-get-better-medical-advic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4.png"/><Relationship Id="rId2" Type="http://schemas.openxmlformats.org/officeDocument/2006/relationships/chart" Target="../charts/chart5.xml"/><Relationship Id="rId1" Type="http://schemas.openxmlformats.org/officeDocument/2006/relationships/slideLayout" Target="../slideLayouts/slideLayout11.xml"/><Relationship Id="rId6" Type="http://schemas.openxmlformats.org/officeDocument/2006/relationships/image" Target="../media/image21.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customXml" Target="../ink/ink4.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113026679@N03/26647523637" TargetMode="External"/><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geobrava.wordpress.com/tag/digital-transformation/"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16.xml"/><Relationship Id="rId26" Type="http://schemas.openxmlformats.org/officeDocument/2006/relationships/customXml" Target="../ink/ink20.xml"/><Relationship Id="rId3" Type="http://schemas.openxmlformats.org/officeDocument/2006/relationships/hyperlink" Target="https://vimeo.com/35509717" TargetMode="External"/><Relationship Id="rId21" Type="http://schemas.openxmlformats.org/officeDocument/2006/relationships/image" Target="../media/image33.png"/><Relationship Id="rId7" Type="http://schemas.openxmlformats.org/officeDocument/2006/relationships/customXml" Target="../ink/ink8.xml"/><Relationship Id="rId12" Type="http://schemas.openxmlformats.org/officeDocument/2006/relationships/customXml" Target="../ink/ink13.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39.png"/><Relationship Id="rId2" Type="http://schemas.openxmlformats.org/officeDocument/2006/relationships/image" Target="../media/image24.jpg"/><Relationship Id="rId16" Type="http://schemas.openxmlformats.org/officeDocument/2006/relationships/customXml" Target="../ink/ink15.xml"/><Relationship Id="rId20" Type="http://schemas.openxmlformats.org/officeDocument/2006/relationships/customXml" Target="../ink/ink17.xml"/><Relationship Id="rId29"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customXml" Target="../ink/ink7.xml"/><Relationship Id="rId11" Type="http://schemas.openxmlformats.org/officeDocument/2006/relationships/customXml" Target="../ink/ink12.xml"/><Relationship Id="rId24" Type="http://schemas.openxmlformats.org/officeDocument/2006/relationships/customXml" Target="../ink/ink19.xml"/><Relationship Id="rId32" Type="http://schemas.openxmlformats.org/officeDocument/2006/relationships/customXml" Target="../ink/ink23.xml"/><Relationship Id="rId5" Type="http://schemas.openxmlformats.org/officeDocument/2006/relationships/image" Target="../media/image24.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21.xml"/><Relationship Id="rId10" Type="http://schemas.openxmlformats.org/officeDocument/2006/relationships/customXml" Target="../ink/ink11.xml"/><Relationship Id="rId19" Type="http://schemas.openxmlformats.org/officeDocument/2006/relationships/image" Target="../media/image32.png"/><Relationship Id="rId31" Type="http://schemas.openxmlformats.org/officeDocument/2006/relationships/image" Target="../media/image38.png"/><Relationship Id="rId4" Type="http://schemas.openxmlformats.org/officeDocument/2006/relationships/customXml" Target="../ink/ink6.xml"/><Relationship Id="rId9" Type="http://schemas.openxmlformats.org/officeDocument/2006/relationships/customXml" Target="../ink/ink10.xml"/><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36.png"/><Relationship Id="rId30" Type="http://schemas.openxmlformats.org/officeDocument/2006/relationships/customXml" Target="../ink/ink22.xml"/><Relationship Id="rId8" Type="http://schemas.openxmlformats.org/officeDocument/2006/relationships/customXml" Target="../ink/ink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eobrava.wordpress.com/tag/digital-transformation/" TargetMode="External"/><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tetumuwaiora.co.nz/#tetumuwaiora"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http://www.tetumuwaiora.co.nz/#tetumuwaiora" TargetMode="Externa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42.emf"/></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43.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thoughtsontheatre.wordpress.com/2012/02/16/taking-control-of-your-own-path/" TargetMode="External"/><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18/10/9-ways-to-measure-the-success-of-your-small-business/" TargetMode="External"/><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pixnio.com/people/people-seated-at-table-participating-in-group-discussion-during-meeting" TargetMode="External"/><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biomedicalephemera.tumblr.com/post/96659282876/asapscience-want-to-join-the-asapscience-team" TargetMode="External"/><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3500925" y="539500"/>
            <a:ext cx="5286600" cy="183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i="1" dirty="0">
                <a:solidFill>
                  <a:srgbClr val="274E13"/>
                </a:solidFill>
                <a:latin typeface="Times New Roman"/>
                <a:ea typeface="Times New Roman"/>
                <a:cs typeface="Times New Roman"/>
                <a:sym typeface="Times New Roman"/>
              </a:rPr>
              <a:t>Professional Solutions </a:t>
            </a:r>
            <a:endParaRPr sz="2400" i="1" dirty="0">
              <a:solidFill>
                <a:srgbClr val="274E13"/>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400" i="1" dirty="0">
                <a:solidFill>
                  <a:srgbClr val="274E13"/>
                </a:solidFill>
                <a:latin typeface="Times New Roman"/>
                <a:ea typeface="Times New Roman"/>
                <a:cs typeface="Times New Roman"/>
                <a:sym typeface="Times New Roman"/>
              </a:rPr>
              <a:t>for Primary Care</a:t>
            </a:r>
            <a:endParaRPr sz="2400" i="1" dirty="0">
              <a:solidFill>
                <a:srgbClr val="274E13"/>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1000" i="1" dirty="0">
              <a:solidFill>
                <a:srgbClr val="FF990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6000"/>
              <a:buFont typeface="Calibri"/>
              <a:buNone/>
            </a:pPr>
            <a:r>
              <a:rPr lang="en" sz="3200" b="1" dirty="0">
                <a:solidFill>
                  <a:srgbClr val="00B050"/>
                </a:solidFill>
                <a:latin typeface="Times New Roman"/>
                <a:ea typeface="Times New Roman"/>
                <a:cs typeface="Times New Roman"/>
                <a:sym typeface="Times New Roman"/>
              </a:rPr>
              <a:t>An Origin Story about Integrated Primary Care: 1985-2021</a:t>
            </a:r>
            <a:endParaRPr sz="800" b="1" dirty="0">
              <a:solidFill>
                <a:srgbClr val="00B050"/>
              </a:solidFill>
              <a:latin typeface="Calibri"/>
              <a:ea typeface="Calibri"/>
              <a:cs typeface="Calibri"/>
              <a:sym typeface="Calibri"/>
            </a:endParaRPr>
          </a:p>
          <a:p>
            <a:pPr marL="0" lvl="0" indent="0" algn="ctr" rtl="0">
              <a:lnSpc>
                <a:spcPct val="100000"/>
              </a:lnSpc>
              <a:spcBef>
                <a:spcPts val="0"/>
              </a:spcBef>
              <a:spcAft>
                <a:spcPts val="0"/>
              </a:spcAft>
              <a:buNone/>
            </a:pPr>
            <a:endParaRPr lang="en" sz="2200" b="1"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None/>
            </a:pPr>
            <a:r>
              <a:rPr lang="en" sz="2200" dirty="0">
                <a:solidFill>
                  <a:schemeClr val="dk1"/>
                </a:solidFill>
                <a:latin typeface="Calibri"/>
                <a:ea typeface="Calibri"/>
                <a:cs typeface="Calibri"/>
                <a:sym typeface="Calibri"/>
              </a:rPr>
              <a:t>Patti Robinson, PhD</a:t>
            </a:r>
            <a:endParaRPr sz="2200" b="1" dirty="0">
              <a:latin typeface="Calibri"/>
              <a:ea typeface="Calibri"/>
              <a:cs typeface="Calibri"/>
              <a:sym typeface="Calibri"/>
            </a:endParaRPr>
          </a:p>
          <a:p>
            <a:pPr marL="0" lvl="0" indent="0" algn="ctr" rtl="0">
              <a:lnSpc>
                <a:spcPct val="100000"/>
              </a:lnSpc>
              <a:spcBef>
                <a:spcPts val="0"/>
              </a:spcBef>
              <a:spcAft>
                <a:spcPts val="0"/>
              </a:spcAft>
              <a:buNone/>
            </a:pPr>
            <a:endParaRPr sz="4000" dirty="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endParaRPr sz="4000" dirty="0">
              <a:solidFill>
                <a:srgbClr val="464132"/>
              </a:solidFill>
              <a:latin typeface="Calibri"/>
              <a:ea typeface="Calibri"/>
              <a:cs typeface="Calibri"/>
              <a:sym typeface="Calibri"/>
            </a:endParaRPr>
          </a:p>
        </p:txBody>
      </p:sp>
      <p:sp>
        <p:nvSpPr>
          <p:cNvPr id="61" name="Google Shape;61;p14"/>
          <p:cNvSpPr txBox="1"/>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t>1</a:t>
            </a:fld>
            <a:endParaRPr sz="1000" dirty="0">
              <a:solidFill>
                <a:srgbClr val="595959"/>
              </a:solidFill>
            </a:endParaRPr>
          </a:p>
        </p:txBody>
      </p:sp>
      <p:pic>
        <p:nvPicPr>
          <p:cNvPr id="62" name="Google Shape;62;p14"/>
          <p:cNvPicPr preferRelativeResize="0"/>
          <p:nvPr/>
        </p:nvPicPr>
        <p:blipFill>
          <a:blip r:embed="rId3">
            <a:alphaModFix/>
          </a:blip>
          <a:stretch>
            <a:fillRect/>
          </a:stretch>
        </p:blipFill>
        <p:spPr>
          <a:xfrm flipH="1">
            <a:off x="356626" y="4151575"/>
            <a:ext cx="8430750" cy="170750"/>
          </a:xfrm>
          <a:prstGeom prst="rect">
            <a:avLst/>
          </a:prstGeom>
          <a:noFill/>
          <a:ln>
            <a:noFill/>
          </a:ln>
        </p:spPr>
      </p:pic>
      <p:pic>
        <p:nvPicPr>
          <p:cNvPr id="63" name="Google Shape;63;p14"/>
          <p:cNvPicPr preferRelativeResize="0"/>
          <p:nvPr/>
        </p:nvPicPr>
        <p:blipFill>
          <a:blip r:embed="rId3">
            <a:alphaModFix/>
          </a:blip>
          <a:stretch>
            <a:fillRect/>
          </a:stretch>
        </p:blipFill>
        <p:spPr>
          <a:xfrm flipH="1">
            <a:off x="356626" y="198300"/>
            <a:ext cx="8430750" cy="170750"/>
          </a:xfrm>
          <a:prstGeom prst="rect">
            <a:avLst/>
          </a:prstGeom>
          <a:noFill/>
          <a:ln>
            <a:noFill/>
          </a:ln>
        </p:spPr>
      </p:pic>
      <p:sp>
        <p:nvSpPr>
          <p:cNvPr id="64" name="Google Shape;64;p14"/>
          <p:cNvSpPr txBox="1"/>
          <p:nvPr/>
        </p:nvSpPr>
        <p:spPr>
          <a:xfrm>
            <a:off x="356625" y="4460075"/>
            <a:ext cx="8430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i="1" dirty="0">
                <a:solidFill>
                  <a:srgbClr val="274E13"/>
                </a:solidFill>
                <a:latin typeface="Times New Roman"/>
                <a:ea typeface="Times New Roman"/>
                <a:cs typeface="Times New Roman"/>
                <a:sym typeface="Times New Roman"/>
              </a:rPr>
              <a:t>March 11, 2021  </a:t>
            </a:r>
            <a:r>
              <a:rPr lang="en" sz="2000" b="1" i="1" dirty="0">
                <a:solidFill>
                  <a:srgbClr val="274E13"/>
                </a:solidFill>
                <a:latin typeface="Times New Roman"/>
                <a:ea typeface="Times New Roman"/>
                <a:cs typeface="Times New Roman"/>
                <a:sym typeface="Times New Roman"/>
              </a:rPr>
              <a:t>   |   </a:t>
            </a:r>
            <a:r>
              <a:rPr lang="en" sz="2000" i="1" dirty="0">
                <a:solidFill>
                  <a:srgbClr val="274E13"/>
                </a:solidFill>
                <a:latin typeface="Times New Roman"/>
                <a:ea typeface="Times New Roman"/>
                <a:cs typeface="Times New Roman"/>
                <a:sym typeface="Times New Roman"/>
              </a:rPr>
              <a:t>  8:30am -12:45pm PST    </a:t>
            </a:r>
            <a:r>
              <a:rPr lang="en" sz="2000" b="1" i="1" dirty="0">
                <a:solidFill>
                  <a:srgbClr val="274E13"/>
                </a:solidFill>
                <a:latin typeface="Times New Roman"/>
                <a:ea typeface="Times New Roman"/>
                <a:cs typeface="Times New Roman"/>
                <a:sym typeface="Times New Roman"/>
              </a:rPr>
              <a:t> |  </a:t>
            </a:r>
            <a:r>
              <a:rPr lang="en" sz="2000" i="1" dirty="0">
                <a:solidFill>
                  <a:srgbClr val="274E13"/>
                </a:solidFill>
                <a:latin typeface="Times New Roman"/>
                <a:ea typeface="Times New Roman"/>
                <a:cs typeface="Times New Roman"/>
                <a:sym typeface="Times New Roman"/>
              </a:rPr>
              <a:t>   Zoom</a:t>
            </a:r>
            <a:endParaRPr sz="2000" dirty="0">
              <a:latin typeface="Times New Roman"/>
              <a:ea typeface="Times New Roman"/>
              <a:cs typeface="Times New Roman"/>
              <a:sym typeface="Times New Roman"/>
            </a:endParaRPr>
          </a:p>
        </p:txBody>
      </p:sp>
      <p:pic>
        <p:nvPicPr>
          <p:cNvPr id="65" name="Google Shape;65;p14"/>
          <p:cNvPicPr preferRelativeResize="0"/>
          <p:nvPr/>
        </p:nvPicPr>
        <p:blipFill>
          <a:blip r:embed="rId4">
            <a:alphaModFix/>
          </a:blip>
          <a:stretch>
            <a:fillRect/>
          </a:stretch>
        </p:blipFill>
        <p:spPr>
          <a:xfrm>
            <a:off x="940850" y="454275"/>
            <a:ext cx="2560078" cy="361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DB65-918D-964A-9BC3-C3C168E8DD81}"/>
              </a:ext>
            </a:extLst>
          </p:cNvPr>
          <p:cNvSpPr>
            <a:spLocks noGrp="1"/>
          </p:cNvSpPr>
          <p:nvPr>
            <p:ph type="title"/>
          </p:nvPr>
        </p:nvSpPr>
        <p:spPr/>
        <p:txBody>
          <a:bodyPr/>
          <a:lstStyle/>
          <a:p>
            <a:r>
              <a:rPr lang="en-US" dirty="0"/>
              <a:t>A first step toward integration of clinical services</a:t>
            </a:r>
          </a:p>
        </p:txBody>
      </p:sp>
      <p:sp>
        <p:nvSpPr>
          <p:cNvPr id="3" name="Content Placeholder 2">
            <a:extLst>
              <a:ext uri="{FF2B5EF4-FFF2-40B4-BE49-F238E27FC236}">
                <a16:creationId xmlns:a16="http://schemas.microsoft.com/office/drawing/2014/main" id="{0A597159-3F05-D745-BA5F-937217627F50}"/>
              </a:ext>
            </a:extLst>
          </p:cNvPr>
          <p:cNvSpPr>
            <a:spLocks noGrp="1"/>
          </p:cNvSpPr>
          <p:nvPr>
            <p:ph sz="half" idx="1"/>
          </p:nvPr>
        </p:nvSpPr>
        <p:spPr>
          <a:xfrm>
            <a:off x="1957308" y="1435591"/>
            <a:ext cx="2614692" cy="2629419"/>
          </a:xfrm>
        </p:spPr>
        <p:txBody>
          <a:bodyPr/>
          <a:lstStyle/>
          <a:p>
            <a:pPr marL="114300" indent="0">
              <a:lnSpc>
                <a:spcPct val="200000"/>
              </a:lnSpc>
              <a:buNone/>
            </a:pPr>
            <a:r>
              <a:rPr lang="en-US" sz="2000" dirty="0"/>
              <a:t>Kirk Strosahl</a:t>
            </a:r>
          </a:p>
          <a:p>
            <a:pPr marL="114300" indent="0">
              <a:lnSpc>
                <a:spcPct val="200000"/>
              </a:lnSpc>
              <a:buNone/>
            </a:pPr>
            <a:r>
              <a:rPr lang="en-US" sz="2000" dirty="0"/>
              <a:t>Greg Simon</a:t>
            </a:r>
          </a:p>
          <a:p>
            <a:pPr marL="114300" indent="0">
              <a:lnSpc>
                <a:spcPct val="200000"/>
              </a:lnSpc>
              <a:buNone/>
            </a:pPr>
            <a:r>
              <a:rPr lang="en-US" sz="2000" dirty="0"/>
              <a:t>Sue Snyder</a:t>
            </a:r>
          </a:p>
          <a:p>
            <a:pPr marL="114300" indent="0">
              <a:lnSpc>
                <a:spcPct val="200000"/>
              </a:lnSpc>
              <a:buNone/>
            </a:pPr>
            <a:r>
              <a:rPr lang="en-US" sz="2000" dirty="0"/>
              <a:t>Patti Robinson</a:t>
            </a:r>
          </a:p>
        </p:txBody>
      </p:sp>
      <p:pic>
        <p:nvPicPr>
          <p:cNvPr id="7" name="Content Placeholder 6" descr="A person holding a phone to the ear&#10;&#10;Description automatically generated with low confidence">
            <a:extLst>
              <a:ext uri="{FF2B5EF4-FFF2-40B4-BE49-F238E27FC236}">
                <a16:creationId xmlns:a16="http://schemas.microsoft.com/office/drawing/2014/main" id="{9683E6C2-9EF8-4C46-8EDA-3700827233AA}"/>
              </a:ext>
            </a:extLst>
          </p:cNvPr>
          <p:cNvPicPr>
            <a:picLocks noGrp="1" noChangeAspect="1"/>
          </p:cNvPicPr>
          <p:nvPr>
            <p:ph sz="half" idx="2"/>
          </p:nvPr>
        </p:nvPicPr>
        <p:blipFill>
          <a:blip r:embed="rId2"/>
          <a:stretch>
            <a:fillRect/>
          </a:stretch>
        </p:blipFill>
        <p:spPr>
          <a:xfrm rot="5400000">
            <a:off x="4771628" y="2021321"/>
            <a:ext cx="2184400" cy="1638299"/>
          </a:xfrm>
        </p:spPr>
      </p:pic>
      <p:sp>
        <p:nvSpPr>
          <p:cNvPr id="5" name="Slide Number Placeholder 4">
            <a:extLst>
              <a:ext uri="{FF2B5EF4-FFF2-40B4-BE49-F238E27FC236}">
                <a16:creationId xmlns:a16="http://schemas.microsoft.com/office/drawing/2014/main" id="{6DEFEB23-1207-5346-A22D-1743B7C3572F}"/>
              </a:ext>
            </a:extLst>
          </p:cNvPr>
          <p:cNvSpPr>
            <a:spLocks noGrp="1"/>
          </p:cNvSpPr>
          <p:nvPr>
            <p:ph type="sldNum" sz="quarter" idx="12"/>
          </p:nvPr>
        </p:nvSpPr>
        <p:spPr/>
        <p:txBody>
          <a:bodyPr/>
          <a:lstStyle/>
          <a:p>
            <a:fld id="{7BC6AC17-1F4B-CC4B-8583-6855AF716F5D}" type="slidenum">
              <a:rPr lang="en-US" smtClean="0"/>
              <a:t>10</a:t>
            </a:fld>
            <a:endParaRPr lang="en-US" dirty="0"/>
          </a:p>
        </p:txBody>
      </p:sp>
    </p:spTree>
    <p:extLst>
      <p:ext uri="{BB962C8B-B14F-4D97-AF65-F5344CB8AC3E}">
        <p14:creationId xmlns:p14="http://schemas.microsoft.com/office/powerpoint/2010/main" val="212631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E869A0-8AF8-7449-B84C-19941664E60D}"/>
              </a:ext>
            </a:extLst>
          </p:cNvPr>
          <p:cNvSpPr/>
          <p:nvPr/>
        </p:nvSpPr>
        <p:spPr>
          <a:xfrm>
            <a:off x="813661" y="499821"/>
            <a:ext cx="7636790" cy="4616648"/>
          </a:xfrm>
          <a:prstGeom prst="rect">
            <a:avLst/>
          </a:prstGeom>
        </p:spPr>
        <p:txBody>
          <a:bodyPr wrap="square">
            <a:spAutoFit/>
          </a:bodyPr>
          <a:lstStyle/>
          <a:p>
            <a:r>
              <a:rPr lang="en-US" sz="2100" i="1" dirty="0">
                <a:latin typeface="Times New Roman" panose="02020603050405020304" pitchFamily="18" charset="0"/>
              </a:rPr>
              <a:t>Long term outcomes</a:t>
            </a:r>
          </a:p>
          <a:p>
            <a:r>
              <a:rPr lang="en-US" sz="2100" dirty="0">
                <a:latin typeface="Times New Roman" panose="02020603050405020304" pitchFamily="18" charset="0"/>
              </a:rPr>
              <a:t>Cost and outcomes of Medicare reimbursement for HMO Preventive Services (Patrick, D. L., et al., (1999). </a:t>
            </a:r>
          </a:p>
          <a:p>
            <a:endParaRPr lang="en-US" sz="2100" dirty="0">
              <a:latin typeface="Times New Roman" panose="02020603050405020304" pitchFamily="18" charset="0"/>
            </a:endParaRPr>
          </a:p>
          <a:p>
            <a:r>
              <a:rPr lang="en-US" sz="2100" dirty="0">
                <a:latin typeface="Times New Roman" panose="02020603050405020304" pitchFamily="18" charset="0"/>
              </a:rPr>
              <a:t>Medicare beneficiaries enrolled in a health maintenance organization (HMO) were randomized to a preventive services benefit package for 2 years or to usual care. </a:t>
            </a:r>
          </a:p>
          <a:p>
            <a:r>
              <a:rPr lang="en-US" sz="2100" dirty="0">
                <a:latin typeface="Times New Roman" panose="02020603050405020304" pitchFamily="18" charset="0"/>
              </a:rPr>
              <a:t>At 24- and 48-month follow ups, the TX group had completed </a:t>
            </a:r>
            <a:r>
              <a:rPr lang="en-US" sz="2100" dirty="0">
                <a:solidFill>
                  <a:srgbClr val="FF0000"/>
                </a:solidFill>
                <a:latin typeface="Times New Roman" panose="02020603050405020304" pitchFamily="18" charset="0"/>
              </a:rPr>
              <a:t>more advance directives, participated in more exercise, and consumed less dietary fat </a:t>
            </a:r>
            <a:r>
              <a:rPr lang="en-US" sz="2100" dirty="0">
                <a:latin typeface="Times New Roman" panose="02020603050405020304" pitchFamily="18" charset="0"/>
              </a:rPr>
              <a:t>than the control group. </a:t>
            </a:r>
          </a:p>
          <a:p>
            <a:r>
              <a:rPr lang="en-US" sz="2100" dirty="0">
                <a:latin typeface="Times New Roman" panose="02020603050405020304" pitchFamily="18" charset="0"/>
              </a:rPr>
              <a:t>They also reported </a:t>
            </a:r>
            <a:r>
              <a:rPr lang="en-US" sz="2100" dirty="0">
                <a:solidFill>
                  <a:srgbClr val="FF0000"/>
                </a:solidFill>
                <a:latin typeface="Times New Roman" panose="02020603050405020304" pitchFamily="18" charset="0"/>
              </a:rPr>
              <a:t>higher satisfaction with health, less decline in self-related health status, and fewer depressive symptoms</a:t>
            </a:r>
            <a:r>
              <a:rPr lang="en-US" sz="2100" dirty="0">
                <a:latin typeface="Times New Roman" panose="02020603050405020304" pitchFamily="18" charset="0"/>
              </a:rPr>
              <a:t> than surviving control participants. </a:t>
            </a:r>
          </a:p>
          <a:p>
            <a:br>
              <a:rPr lang="en-US" sz="1050" dirty="0">
                <a:latin typeface="Times New Roman" panose="02020603050405020304" pitchFamily="18" charset="0"/>
              </a:rPr>
            </a:br>
            <a:endParaRPr lang="en-US" sz="1050" dirty="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6148B405-65DA-5A47-B4A9-2F952CF3CEE2}"/>
              </a:ext>
            </a:extLst>
          </p:cNvPr>
          <p:cNvSpPr>
            <a:spLocks noGrp="1"/>
          </p:cNvSpPr>
          <p:nvPr>
            <p:ph type="sldNum" sz="quarter" idx="12"/>
          </p:nvPr>
        </p:nvSpPr>
        <p:spPr/>
        <p:txBody>
          <a:bodyPr/>
          <a:lstStyle/>
          <a:p>
            <a:fld id="{9588BE77-5DF0-864C-81DB-ACB898BF352A}" type="slidenum">
              <a:rPr lang="en-US" smtClean="0"/>
              <a:t>11</a:t>
            </a:fld>
            <a:endParaRPr lang="en-US" dirty="0"/>
          </a:p>
        </p:txBody>
      </p:sp>
    </p:spTree>
    <p:extLst>
      <p:ext uri="{BB962C8B-B14F-4D97-AF65-F5344CB8AC3E}">
        <p14:creationId xmlns:p14="http://schemas.microsoft.com/office/powerpoint/2010/main" val="84211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1BE98-ECCA-304F-884C-3E99A8B32284}"/>
              </a:ext>
            </a:extLst>
          </p:cNvPr>
          <p:cNvSpPr>
            <a:spLocks noGrp="1"/>
          </p:cNvSpPr>
          <p:nvPr>
            <p:ph type="title"/>
          </p:nvPr>
        </p:nvSpPr>
        <p:spPr>
          <a:xfrm>
            <a:off x="311700" y="219817"/>
            <a:ext cx="8520600" cy="572700"/>
          </a:xfrm>
        </p:spPr>
        <p:txBody>
          <a:bodyPr/>
          <a:lstStyle/>
          <a:p>
            <a:r>
              <a:rPr lang="en-US" i="1" dirty="0"/>
              <a:t>Curious about what PCPs do . . . </a:t>
            </a:r>
          </a:p>
        </p:txBody>
      </p:sp>
      <p:sp>
        <p:nvSpPr>
          <p:cNvPr id="4" name="Text Placeholder 3">
            <a:extLst>
              <a:ext uri="{FF2B5EF4-FFF2-40B4-BE49-F238E27FC236}">
                <a16:creationId xmlns:a16="http://schemas.microsoft.com/office/drawing/2014/main" id="{FF4DBC0B-CF34-C440-A6A8-C46B675767EA}"/>
              </a:ext>
            </a:extLst>
          </p:cNvPr>
          <p:cNvSpPr>
            <a:spLocks noGrp="1"/>
          </p:cNvSpPr>
          <p:nvPr>
            <p:ph type="body" idx="1"/>
          </p:nvPr>
        </p:nvSpPr>
        <p:spPr>
          <a:xfrm>
            <a:off x="311700" y="824352"/>
            <a:ext cx="8357287" cy="3925777"/>
          </a:xfrm>
        </p:spPr>
        <p:txBody>
          <a:bodyPr/>
          <a:lstStyle/>
          <a:p>
            <a:r>
              <a:rPr lang="en-US" dirty="0"/>
              <a:t>Phone surveys of 155 patients 1 and 4 months after a visit for depression where meds were prescribed</a:t>
            </a:r>
          </a:p>
          <a:p>
            <a:r>
              <a:rPr lang="en-US" dirty="0"/>
              <a:t>61% indicated that their PCP encouraged them to do things they were already doing that made them feel better</a:t>
            </a:r>
          </a:p>
          <a:p>
            <a:r>
              <a:rPr lang="en-US" dirty="0"/>
              <a:t>40% indicated that their PCP encouraged them to engage in pleasure activities</a:t>
            </a:r>
          </a:p>
          <a:p>
            <a:r>
              <a:rPr lang="en-US" dirty="0"/>
              <a:t>34% indicated that their PCP supported their efforts to solve problems of living</a:t>
            </a:r>
          </a:p>
          <a:p>
            <a:r>
              <a:rPr lang="en-US" dirty="0"/>
              <a:t>Patient-PCP interactions about use of CBT strategies at the 1-mo visit were correlated with reports of use of CBT strategies at the 4-mo visit</a:t>
            </a:r>
          </a:p>
          <a:p>
            <a:pPr marL="114300" indent="0">
              <a:buNone/>
            </a:pPr>
            <a:r>
              <a:rPr lang="en-US" dirty="0"/>
              <a:t>Robinson, P., et al., (1995). Primary Care physician use of Cognitive Behavioral Therapy techniques with Depressed Patients. </a:t>
            </a:r>
            <a:r>
              <a:rPr lang="en-US" i="1" dirty="0"/>
              <a:t>J. Fam Practice, 40</a:t>
            </a:r>
            <a:r>
              <a:rPr lang="en-US" dirty="0"/>
              <a:t>, 352-357. </a:t>
            </a:r>
          </a:p>
        </p:txBody>
      </p:sp>
      <p:sp>
        <p:nvSpPr>
          <p:cNvPr id="2" name="Slide Number Placeholder 1">
            <a:extLst>
              <a:ext uri="{FF2B5EF4-FFF2-40B4-BE49-F238E27FC236}">
                <a16:creationId xmlns:a16="http://schemas.microsoft.com/office/drawing/2014/main" id="{26DAAB65-EF8E-B849-98E1-F031292066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211762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1BE98-ECCA-304F-884C-3E99A8B32284}"/>
              </a:ext>
            </a:extLst>
          </p:cNvPr>
          <p:cNvSpPr>
            <a:spLocks noGrp="1"/>
          </p:cNvSpPr>
          <p:nvPr>
            <p:ph type="title"/>
          </p:nvPr>
        </p:nvSpPr>
        <p:spPr>
          <a:xfrm>
            <a:off x="311700" y="219817"/>
            <a:ext cx="8520600" cy="572700"/>
          </a:xfrm>
        </p:spPr>
        <p:txBody>
          <a:bodyPr/>
          <a:lstStyle/>
          <a:p>
            <a:r>
              <a:rPr lang="en-US" i="1" dirty="0"/>
              <a:t>Curious about patient experience. . . </a:t>
            </a:r>
          </a:p>
        </p:txBody>
      </p:sp>
      <p:sp>
        <p:nvSpPr>
          <p:cNvPr id="4" name="Text Placeholder 3">
            <a:extLst>
              <a:ext uri="{FF2B5EF4-FFF2-40B4-BE49-F238E27FC236}">
                <a16:creationId xmlns:a16="http://schemas.microsoft.com/office/drawing/2014/main" id="{FF4DBC0B-CF34-C440-A6A8-C46B675767EA}"/>
              </a:ext>
            </a:extLst>
          </p:cNvPr>
          <p:cNvSpPr>
            <a:spLocks noGrp="1"/>
          </p:cNvSpPr>
          <p:nvPr>
            <p:ph type="body" idx="1"/>
          </p:nvPr>
        </p:nvSpPr>
        <p:spPr>
          <a:xfrm>
            <a:off x="311700" y="824352"/>
            <a:ext cx="8357287" cy="3925777"/>
          </a:xfrm>
        </p:spPr>
        <p:txBody>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Robinson, P., et al., (1995). Primary Care physician use of Cognitive Behavioral Therapy techniques with Depressed Patients. </a:t>
            </a:r>
            <a:r>
              <a:rPr lang="en-US" i="1" dirty="0"/>
              <a:t>J. Fam Practice, 40</a:t>
            </a:r>
            <a:r>
              <a:rPr lang="en-US" dirty="0"/>
              <a:t>, 352-357. </a:t>
            </a:r>
          </a:p>
        </p:txBody>
      </p:sp>
      <p:sp>
        <p:nvSpPr>
          <p:cNvPr id="2" name="Slide Number Placeholder 1">
            <a:extLst>
              <a:ext uri="{FF2B5EF4-FFF2-40B4-BE49-F238E27FC236}">
                <a16:creationId xmlns:a16="http://schemas.microsoft.com/office/drawing/2014/main" id="{26DAAB65-EF8E-B849-98E1-F031292066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graphicFrame>
        <p:nvGraphicFramePr>
          <p:cNvPr id="5" name="Table 5">
            <a:extLst>
              <a:ext uri="{FF2B5EF4-FFF2-40B4-BE49-F238E27FC236}">
                <a16:creationId xmlns:a16="http://schemas.microsoft.com/office/drawing/2014/main" id="{07B52D28-1222-5D44-B32A-321790325403}"/>
              </a:ext>
            </a:extLst>
          </p:cNvPr>
          <p:cNvGraphicFramePr>
            <a:graphicFrameLocks noGrp="1"/>
          </p:cNvGraphicFramePr>
          <p:nvPr>
            <p:extLst>
              <p:ext uri="{D42A27DB-BD31-4B8C-83A1-F6EECF244321}">
                <p14:modId xmlns:p14="http://schemas.microsoft.com/office/powerpoint/2010/main" val="2449828404"/>
              </p:ext>
            </p:extLst>
          </p:nvPr>
        </p:nvGraphicFramePr>
        <p:xfrm>
          <a:off x="1152939" y="824352"/>
          <a:ext cx="6096000" cy="3096867"/>
        </p:xfrm>
        <a:graphic>
          <a:graphicData uri="http://schemas.openxmlformats.org/drawingml/2006/table">
            <a:tbl>
              <a:tblPr firstRow="1" bandRow="1">
                <a:tableStyleId>{616DA210-FB5B-4158-B5E0-FEB733F419BA}</a:tableStyleId>
              </a:tblPr>
              <a:tblGrid>
                <a:gridCol w="4041913">
                  <a:extLst>
                    <a:ext uri="{9D8B030D-6E8A-4147-A177-3AD203B41FA5}">
                      <a16:colId xmlns:a16="http://schemas.microsoft.com/office/drawing/2014/main" val="2081262668"/>
                    </a:ext>
                  </a:extLst>
                </a:gridCol>
                <a:gridCol w="2054087">
                  <a:extLst>
                    <a:ext uri="{9D8B030D-6E8A-4147-A177-3AD203B41FA5}">
                      <a16:colId xmlns:a16="http://schemas.microsoft.com/office/drawing/2014/main" val="518402572"/>
                    </a:ext>
                  </a:extLst>
                </a:gridCol>
              </a:tblGrid>
              <a:tr h="370840">
                <a:tc>
                  <a:txBody>
                    <a:bodyPr/>
                    <a:lstStyle/>
                    <a:p>
                      <a:r>
                        <a:rPr lang="en-US" sz="2000" dirty="0"/>
                        <a:t>Stress in past year</a:t>
                      </a:r>
                    </a:p>
                  </a:txBody>
                  <a:tcPr/>
                </a:tc>
                <a:tc>
                  <a:txBody>
                    <a:bodyPr/>
                    <a:lstStyle/>
                    <a:p>
                      <a:pPr algn="ctr"/>
                      <a:r>
                        <a:rPr lang="en-US" sz="2000" dirty="0"/>
                        <a:t>Percent</a:t>
                      </a:r>
                    </a:p>
                  </a:txBody>
                  <a:tcPr/>
                </a:tc>
                <a:extLst>
                  <a:ext uri="{0D108BD9-81ED-4DB2-BD59-A6C34878D82A}">
                    <a16:rowId xmlns:a16="http://schemas.microsoft.com/office/drawing/2014/main" val="1268797192"/>
                  </a:ext>
                </a:extLst>
              </a:tr>
              <a:tr h="414627">
                <a:tc>
                  <a:txBody>
                    <a:bodyPr/>
                    <a:lstStyle/>
                    <a:p>
                      <a:r>
                        <a:rPr lang="en-US" sz="2000" dirty="0"/>
                        <a:t>Relationship problem</a:t>
                      </a:r>
                    </a:p>
                  </a:txBody>
                  <a:tcPr/>
                </a:tc>
                <a:tc>
                  <a:txBody>
                    <a:bodyPr/>
                    <a:lstStyle/>
                    <a:p>
                      <a:pPr algn="ctr"/>
                      <a:r>
                        <a:rPr lang="en-US" sz="2000" dirty="0"/>
                        <a:t>60%</a:t>
                      </a:r>
                    </a:p>
                  </a:txBody>
                  <a:tcPr/>
                </a:tc>
                <a:extLst>
                  <a:ext uri="{0D108BD9-81ED-4DB2-BD59-A6C34878D82A}">
                    <a16:rowId xmlns:a16="http://schemas.microsoft.com/office/drawing/2014/main" val="1599363225"/>
                  </a:ext>
                </a:extLst>
              </a:tr>
              <a:tr h="370840">
                <a:tc>
                  <a:txBody>
                    <a:bodyPr/>
                    <a:lstStyle/>
                    <a:p>
                      <a:r>
                        <a:rPr lang="en-US" sz="2000" dirty="0"/>
                        <a:t>Occupational problem</a:t>
                      </a:r>
                    </a:p>
                  </a:txBody>
                  <a:tcPr/>
                </a:tc>
                <a:tc>
                  <a:txBody>
                    <a:bodyPr/>
                    <a:lstStyle/>
                    <a:p>
                      <a:pPr algn="ctr"/>
                      <a:r>
                        <a:rPr lang="en-US" sz="2000" dirty="0"/>
                        <a:t>48%</a:t>
                      </a:r>
                    </a:p>
                  </a:txBody>
                  <a:tcPr/>
                </a:tc>
                <a:extLst>
                  <a:ext uri="{0D108BD9-81ED-4DB2-BD59-A6C34878D82A}">
                    <a16:rowId xmlns:a16="http://schemas.microsoft.com/office/drawing/2014/main" val="93345092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Loss of a loved one</a:t>
                      </a:r>
                    </a:p>
                    <a:p>
                      <a:endParaRPr lang="en-US" sz="2000" dirty="0"/>
                    </a:p>
                  </a:txBody>
                  <a:tcPr/>
                </a:tc>
                <a:tc>
                  <a:txBody>
                    <a:bodyPr/>
                    <a:lstStyle/>
                    <a:p>
                      <a:pPr algn="ctr"/>
                      <a:r>
                        <a:rPr lang="en-US" sz="2000" dirty="0"/>
                        <a:t>25%</a:t>
                      </a:r>
                    </a:p>
                  </a:txBody>
                  <a:tcPr/>
                </a:tc>
                <a:extLst>
                  <a:ext uri="{0D108BD9-81ED-4DB2-BD59-A6C34878D82A}">
                    <a16:rowId xmlns:a16="http://schemas.microsoft.com/office/drawing/2014/main" val="1974493651"/>
                  </a:ext>
                </a:extLst>
              </a:tr>
              <a:tr h="370840">
                <a:tc>
                  <a:txBody>
                    <a:bodyPr/>
                    <a:lstStyle/>
                    <a:p>
                      <a:r>
                        <a:rPr lang="en-US" sz="2000" dirty="0"/>
                        <a:t>DX of health problem</a:t>
                      </a:r>
                    </a:p>
                  </a:txBody>
                  <a:tcPr/>
                </a:tc>
                <a:tc>
                  <a:txBody>
                    <a:bodyPr/>
                    <a:lstStyle/>
                    <a:p>
                      <a:pPr algn="ctr"/>
                      <a:r>
                        <a:rPr lang="en-US" sz="2000" dirty="0"/>
                        <a:t>16%</a:t>
                      </a:r>
                    </a:p>
                  </a:txBody>
                  <a:tcPr/>
                </a:tc>
                <a:extLst>
                  <a:ext uri="{0D108BD9-81ED-4DB2-BD59-A6C34878D82A}">
                    <a16:rowId xmlns:a16="http://schemas.microsoft.com/office/drawing/2014/main" val="2163947037"/>
                  </a:ext>
                </a:extLst>
              </a:tr>
              <a:tr h="370840">
                <a:tc>
                  <a:txBody>
                    <a:bodyPr/>
                    <a:lstStyle/>
                    <a:p>
                      <a:r>
                        <a:rPr lang="en-US" sz="2000" dirty="0"/>
                        <a:t>Move to a new home</a:t>
                      </a:r>
                    </a:p>
                  </a:txBody>
                  <a:tcPr/>
                </a:tc>
                <a:tc>
                  <a:txBody>
                    <a:bodyPr/>
                    <a:lstStyle/>
                    <a:p>
                      <a:pPr algn="ctr"/>
                      <a:r>
                        <a:rPr lang="en-US" sz="2000" dirty="0"/>
                        <a:t>10%</a:t>
                      </a:r>
                    </a:p>
                  </a:txBody>
                  <a:tcPr/>
                </a:tc>
                <a:extLst>
                  <a:ext uri="{0D108BD9-81ED-4DB2-BD59-A6C34878D82A}">
                    <a16:rowId xmlns:a16="http://schemas.microsoft.com/office/drawing/2014/main" val="3912512794"/>
                  </a:ext>
                </a:extLst>
              </a:tr>
              <a:tr h="370840">
                <a:tc>
                  <a:txBody>
                    <a:bodyPr/>
                    <a:lstStyle/>
                    <a:p>
                      <a:r>
                        <a:rPr lang="en-US" sz="2000" dirty="0"/>
                        <a:t>Other stress</a:t>
                      </a:r>
                    </a:p>
                  </a:txBody>
                  <a:tcPr/>
                </a:tc>
                <a:tc>
                  <a:txBody>
                    <a:bodyPr/>
                    <a:lstStyle/>
                    <a:p>
                      <a:pPr algn="ctr"/>
                      <a:r>
                        <a:rPr lang="en-US" sz="2000" dirty="0"/>
                        <a:t>42%</a:t>
                      </a:r>
                    </a:p>
                  </a:txBody>
                  <a:tcPr/>
                </a:tc>
                <a:extLst>
                  <a:ext uri="{0D108BD9-81ED-4DB2-BD59-A6C34878D82A}">
                    <a16:rowId xmlns:a16="http://schemas.microsoft.com/office/drawing/2014/main" val="2605612372"/>
                  </a:ext>
                </a:extLst>
              </a:tr>
            </a:tbl>
          </a:graphicData>
        </a:graphic>
      </p:graphicFrame>
    </p:spTree>
    <p:extLst>
      <p:ext uri="{BB962C8B-B14F-4D97-AF65-F5344CB8AC3E}">
        <p14:creationId xmlns:p14="http://schemas.microsoft.com/office/powerpoint/2010/main" val="31515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FBA6-BED4-5C41-B8A2-6A20233D12A3}"/>
              </a:ext>
            </a:extLst>
          </p:cNvPr>
          <p:cNvSpPr>
            <a:spLocks noGrp="1"/>
          </p:cNvSpPr>
          <p:nvPr>
            <p:ph type="title"/>
          </p:nvPr>
        </p:nvSpPr>
        <p:spPr>
          <a:solidFill>
            <a:srgbClr val="FFD9C6"/>
          </a:solidFill>
        </p:spPr>
        <p:txBody>
          <a:bodyPr/>
          <a:lstStyle/>
          <a:p>
            <a:r>
              <a:rPr lang="en-US" dirty="0"/>
              <a:t>Randomized Trials</a:t>
            </a:r>
          </a:p>
        </p:txBody>
      </p:sp>
      <p:sp>
        <p:nvSpPr>
          <p:cNvPr id="3" name="Content Placeholder 2">
            <a:extLst>
              <a:ext uri="{FF2B5EF4-FFF2-40B4-BE49-F238E27FC236}">
                <a16:creationId xmlns:a16="http://schemas.microsoft.com/office/drawing/2014/main" id="{AFDC2560-15F0-5440-95E4-21ED66FFC4F8}"/>
              </a:ext>
            </a:extLst>
          </p:cNvPr>
          <p:cNvSpPr>
            <a:spLocks noGrp="1"/>
          </p:cNvSpPr>
          <p:nvPr>
            <p:ph sz="half" idx="1"/>
          </p:nvPr>
        </p:nvSpPr>
        <p:spPr>
          <a:xfrm>
            <a:off x="628649" y="1369218"/>
            <a:ext cx="3886201" cy="3507581"/>
          </a:xfrm>
        </p:spPr>
        <p:txBody>
          <a:bodyPr/>
          <a:lstStyle/>
          <a:p>
            <a:r>
              <a:rPr lang="en-US" dirty="0"/>
              <a:t>Northgate Clinic</a:t>
            </a:r>
          </a:p>
          <a:p>
            <a:r>
              <a:rPr lang="en-US" dirty="0"/>
              <a:t>Seattle Washington</a:t>
            </a:r>
          </a:p>
          <a:p>
            <a:r>
              <a:rPr lang="en-US" dirty="0"/>
              <a:t>Center for Health Studies</a:t>
            </a:r>
          </a:p>
          <a:p>
            <a:endParaRPr lang="en-US" dirty="0"/>
          </a:p>
          <a:p>
            <a:pPr marL="114300" indent="0">
              <a:buNone/>
            </a:pPr>
            <a:r>
              <a:rPr lang="en-US" dirty="0"/>
              <a:t>. . . An on-going tension between medication and behavioral health treatment</a:t>
            </a:r>
          </a:p>
          <a:p>
            <a:pPr marL="114300" indent="0">
              <a:buNone/>
            </a:pPr>
            <a:r>
              <a:rPr lang="en-US" dirty="0"/>
              <a:t>. . . Part of context: PCPs not able to Rx “new” anti-depressants without patient failing old</a:t>
            </a:r>
          </a:p>
        </p:txBody>
      </p:sp>
      <p:sp>
        <p:nvSpPr>
          <p:cNvPr id="5" name="Slide Number Placeholder 4">
            <a:extLst>
              <a:ext uri="{FF2B5EF4-FFF2-40B4-BE49-F238E27FC236}">
                <a16:creationId xmlns:a16="http://schemas.microsoft.com/office/drawing/2014/main" id="{1BD2E6CD-7A82-B94E-9597-F607A905AC38}"/>
              </a:ext>
            </a:extLst>
          </p:cNvPr>
          <p:cNvSpPr>
            <a:spLocks noGrp="1"/>
          </p:cNvSpPr>
          <p:nvPr>
            <p:ph type="sldNum" sz="quarter" idx="12"/>
          </p:nvPr>
        </p:nvSpPr>
        <p:spPr/>
        <p:txBody>
          <a:bodyPr/>
          <a:lstStyle/>
          <a:p>
            <a:fld id="{7BC6AC17-1F4B-CC4B-8583-6855AF716F5D}" type="slidenum">
              <a:rPr lang="en-US" smtClean="0"/>
              <a:t>14</a:t>
            </a:fld>
            <a:endParaRPr lang="en-US" dirty="0"/>
          </a:p>
        </p:txBody>
      </p:sp>
      <p:pic>
        <p:nvPicPr>
          <p:cNvPr id="10" name="Picture 9" descr="A picture containing text, indoor, store, shop&#10;&#10;Description automatically generated">
            <a:extLst>
              <a:ext uri="{FF2B5EF4-FFF2-40B4-BE49-F238E27FC236}">
                <a16:creationId xmlns:a16="http://schemas.microsoft.com/office/drawing/2014/main" id="{1A8FD562-9E71-CA44-A803-F7D6BED5119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29150" y="1369218"/>
            <a:ext cx="3926129" cy="2944597"/>
          </a:xfrm>
          <a:prstGeom prst="rect">
            <a:avLst/>
          </a:prstGeom>
        </p:spPr>
      </p:pic>
    </p:spTree>
    <p:extLst>
      <p:ext uri="{BB962C8B-B14F-4D97-AF65-F5344CB8AC3E}">
        <p14:creationId xmlns:p14="http://schemas.microsoft.com/office/powerpoint/2010/main" val="426446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18DA-5736-414D-A03A-E5E9DB180767}"/>
              </a:ext>
            </a:extLst>
          </p:cNvPr>
          <p:cNvSpPr>
            <a:spLocks noGrp="1"/>
          </p:cNvSpPr>
          <p:nvPr>
            <p:ph type="title"/>
          </p:nvPr>
        </p:nvSpPr>
        <p:spPr/>
        <p:txBody>
          <a:bodyPr/>
          <a:lstStyle/>
          <a:p>
            <a:r>
              <a:rPr lang="en-US" dirty="0"/>
              <a:t>How depression looks in PC</a:t>
            </a:r>
          </a:p>
        </p:txBody>
      </p:sp>
      <p:sp>
        <p:nvSpPr>
          <p:cNvPr id="3" name="Content Placeholder 2">
            <a:extLst>
              <a:ext uri="{FF2B5EF4-FFF2-40B4-BE49-F238E27FC236}">
                <a16:creationId xmlns:a16="http://schemas.microsoft.com/office/drawing/2014/main" id="{E9E41F1B-A978-8F4C-A6DF-BA6FBE951FCF}"/>
              </a:ext>
            </a:extLst>
          </p:cNvPr>
          <p:cNvSpPr>
            <a:spLocks noGrp="1"/>
          </p:cNvSpPr>
          <p:nvPr>
            <p:ph sz="half" idx="1"/>
          </p:nvPr>
        </p:nvSpPr>
        <p:spPr/>
        <p:txBody>
          <a:bodyPr/>
          <a:lstStyle/>
          <a:p>
            <a:pPr marL="114300" indent="0">
              <a:buNone/>
            </a:pPr>
            <a:r>
              <a:rPr lang="en-US" dirty="0"/>
              <a:t>Requested PCP referral of patients with probable major depression and willing to use medication	</a:t>
            </a:r>
          </a:p>
        </p:txBody>
      </p:sp>
      <p:graphicFrame>
        <p:nvGraphicFramePr>
          <p:cNvPr id="6" name="Table 6">
            <a:extLst>
              <a:ext uri="{FF2B5EF4-FFF2-40B4-BE49-F238E27FC236}">
                <a16:creationId xmlns:a16="http://schemas.microsoft.com/office/drawing/2014/main" id="{B4C2A55E-9E6C-F244-96B6-B586806FE06D}"/>
              </a:ext>
            </a:extLst>
          </p:cNvPr>
          <p:cNvGraphicFramePr>
            <a:graphicFrameLocks noGrp="1"/>
          </p:cNvGraphicFramePr>
          <p:nvPr>
            <p:ph sz="half" idx="2"/>
            <p:extLst>
              <p:ext uri="{D42A27DB-BD31-4B8C-83A1-F6EECF244321}">
                <p14:modId xmlns:p14="http://schemas.microsoft.com/office/powerpoint/2010/main" val="1785042321"/>
              </p:ext>
            </p:extLst>
          </p:nvPr>
        </p:nvGraphicFramePr>
        <p:xfrm>
          <a:off x="4629150" y="1370013"/>
          <a:ext cx="3886200" cy="332846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993952320"/>
                    </a:ext>
                  </a:extLst>
                </a:gridCol>
                <a:gridCol w="1295400">
                  <a:extLst>
                    <a:ext uri="{9D8B030D-6E8A-4147-A177-3AD203B41FA5}">
                      <a16:colId xmlns:a16="http://schemas.microsoft.com/office/drawing/2014/main" val="4057910425"/>
                    </a:ext>
                  </a:extLst>
                </a:gridCol>
                <a:gridCol w="1295400">
                  <a:extLst>
                    <a:ext uri="{9D8B030D-6E8A-4147-A177-3AD203B41FA5}">
                      <a16:colId xmlns:a16="http://schemas.microsoft.com/office/drawing/2014/main" val="498131839"/>
                    </a:ext>
                  </a:extLst>
                </a:gridCol>
              </a:tblGrid>
              <a:tr h="1109487">
                <a:tc>
                  <a:txBody>
                    <a:bodyPr/>
                    <a:lstStyle/>
                    <a:p>
                      <a:endParaRPr lang="en-US" sz="2800" dirty="0"/>
                    </a:p>
                  </a:txBody>
                  <a:tcPr/>
                </a:tc>
                <a:tc>
                  <a:txBody>
                    <a:bodyPr/>
                    <a:lstStyle/>
                    <a:p>
                      <a:pPr algn="ctr"/>
                      <a:r>
                        <a:rPr lang="en-US" sz="2800" dirty="0"/>
                        <a:t>RCT 1</a:t>
                      </a:r>
                    </a:p>
                  </a:txBody>
                  <a:tcPr/>
                </a:tc>
                <a:tc>
                  <a:txBody>
                    <a:bodyPr/>
                    <a:lstStyle/>
                    <a:p>
                      <a:pPr algn="ctr"/>
                      <a:r>
                        <a:rPr lang="en-US" sz="2800" dirty="0"/>
                        <a:t>RCT 2</a:t>
                      </a:r>
                    </a:p>
                  </a:txBody>
                  <a:tcPr/>
                </a:tc>
                <a:extLst>
                  <a:ext uri="{0D108BD9-81ED-4DB2-BD59-A6C34878D82A}">
                    <a16:rowId xmlns:a16="http://schemas.microsoft.com/office/drawing/2014/main" val="526536384"/>
                  </a:ext>
                </a:extLst>
              </a:tr>
              <a:tr h="1109487">
                <a:tc>
                  <a:txBody>
                    <a:bodyPr/>
                    <a:lstStyle/>
                    <a:p>
                      <a:r>
                        <a:rPr lang="en-US" sz="2800" dirty="0"/>
                        <a:t>Mild to Mod</a:t>
                      </a:r>
                    </a:p>
                  </a:txBody>
                  <a:tcPr/>
                </a:tc>
                <a:tc>
                  <a:txBody>
                    <a:bodyPr/>
                    <a:lstStyle/>
                    <a:p>
                      <a:pPr algn="ctr"/>
                      <a:r>
                        <a:rPr lang="en-US" sz="2800" dirty="0"/>
                        <a:t>58%</a:t>
                      </a:r>
                    </a:p>
                  </a:txBody>
                  <a:tcPr/>
                </a:tc>
                <a:tc>
                  <a:txBody>
                    <a:bodyPr/>
                    <a:lstStyle/>
                    <a:p>
                      <a:pPr algn="ctr"/>
                      <a:r>
                        <a:rPr lang="en-US" sz="2800" dirty="0"/>
                        <a:t>57%</a:t>
                      </a:r>
                    </a:p>
                  </a:txBody>
                  <a:tcPr/>
                </a:tc>
                <a:extLst>
                  <a:ext uri="{0D108BD9-81ED-4DB2-BD59-A6C34878D82A}">
                    <a16:rowId xmlns:a16="http://schemas.microsoft.com/office/drawing/2014/main" val="4249410439"/>
                  </a:ext>
                </a:extLst>
              </a:tr>
              <a:tr h="1109487">
                <a:tc>
                  <a:txBody>
                    <a:bodyPr/>
                    <a:lstStyle/>
                    <a:p>
                      <a:r>
                        <a:rPr lang="en-US" sz="2800" dirty="0"/>
                        <a:t>More severe</a:t>
                      </a:r>
                    </a:p>
                  </a:txBody>
                  <a:tcPr/>
                </a:tc>
                <a:tc>
                  <a:txBody>
                    <a:bodyPr/>
                    <a:lstStyle/>
                    <a:p>
                      <a:pPr algn="ctr"/>
                      <a:r>
                        <a:rPr lang="en-US" sz="2800" dirty="0"/>
                        <a:t>42%</a:t>
                      </a:r>
                    </a:p>
                  </a:txBody>
                  <a:tcPr/>
                </a:tc>
                <a:tc>
                  <a:txBody>
                    <a:bodyPr/>
                    <a:lstStyle/>
                    <a:p>
                      <a:pPr algn="ctr"/>
                      <a:r>
                        <a:rPr lang="en-US" sz="2800" dirty="0"/>
                        <a:t>43%</a:t>
                      </a:r>
                    </a:p>
                  </a:txBody>
                  <a:tcPr/>
                </a:tc>
                <a:extLst>
                  <a:ext uri="{0D108BD9-81ED-4DB2-BD59-A6C34878D82A}">
                    <a16:rowId xmlns:a16="http://schemas.microsoft.com/office/drawing/2014/main" val="3576588666"/>
                  </a:ext>
                </a:extLst>
              </a:tr>
            </a:tbl>
          </a:graphicData>
        </a:graphic>
      </p:graphicFrame>
      <p:sp>
        <p:nvSpPr>
          <p:cNvPr id="5" name="Slide Number Placeholder 4">
            <a:extLst>
              <a:ext uri="{FF2B5EF4-FFF2-40B4-BE49-F238E27FC236}">
                <a16:creationId xmlns:a16="http://schemas.microsoft.com/office/drawing/2014/main" id="{09928F66-47C0-7942-AC1F-0B0E7051B561}"/>
              </a:ext>
            </a:extLst>
          </p:cNvPr>
          <p:cNvSpPr>
            <a:spLocks noGrp="1"/>
          </p:cNvSpPr>
          <p:nvPr>
            <p:ph type="sldNum" sz="quarter" idx="12"/>
          </p:nvPr>
        </p:nvSpPr>
        <p:spPr/>
        <p:txBody>
          <a:bodyPr/>
          <a:lstStyle/>
          <a:p>
            <a:fld id="{7BC6AC17-1F4B-CC4B-8583-6855AF716F5D}" type="slidenum">
              <a:rPr lang="en-US" smtClean="0"/>
              <a:t>15</a:t>
            </a:fld>
            <a:endParaRPr lang="en-US" dirty="0"/>
          </a:p>
        </p:txBody>
      </p:sp>
    </p:spTree>
    <p:extLst>
      <p:ext uri="{BB962C8B-B14F-4D97-AF65-F5344CB8AC3E}">
        <p14:creationId xmlns:p14="http://schemas.microsoft.com/office/powerpoint/2010/main" val="109301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17FC9-4D02-774A-8210-4C752039630C}"/>
              </a:ext>
            </a:extLst>
          </p:cNvPr>
          <p:cNvSpPr>
            <a:spLocks noGrp="1"/>
          </p:cNvSpPr>
          <p:nvPr>
            <p:ph type="title"/>
          </p:nvPr>
        </p:nvSpPr>
        <p:spPr/>
        <p:txBody>
          <a:bodyPr/>
          <a:lstStyle/>
          <a:p>
            <a:r>
              <a:rPr lang="en-US" dirty="0"/>
              <a:t>Liaison Psychiatry Study Intervention</a:t>
            </a:r>
          </a:p>
        </p:txBody>
      </p:sp>
      <p:sp>
        <p:nvSpPr>
          <p:cNvPr id="7" name="Text Placeholder 6">
            <a:extLst>
              <a:ext uri="{FF2B5EF4-FFF2-40B4-BE49-F238E27FC236}">
                <a16:creationId xmlns:a16="http://schemas.microsoft.com/office/drawing/2014/main" id="{9C8131E0-28E9-CE40-A24A-2011076E70C4}"/>
              </a:ext>
            </a:extLst>
          </p:cNvPr>
          <p:cNvSpPr>
            <a:spLocks noGrp="1"/>
          </p:cNvSpPr>
          <p:nvPr>
            <p:ph sz="half" idx="1"/>
          </p:nvPr>
        </p:nvSpPr>
        <p:spPr>
          <a:xfrm>
            <a:off x="628650" y="1160180"/>
            <a:ext cx="3943350" cy="3716619"/>
          </a:xfrm>
        </p:spPr>
        <p:txBody>
          <a:bodyPr/>
          <a:lstStyle/>
          <a:p>
            <a:pPr marL="114300" indent="0">
              <a:buNone/>
            </a:pPr>
            <a:r>
              <a:rPr lang="en-US" sz="2000" dirty="0"/>
              <a:t>Medication – Selection, Dosing, Adherence</a:t>
            </a:r>
          </a:p>
          <a:p>
            <a:pPr lvl="1">
              <a:lnSpc>
                <a:spcPct val="100000"/>
              </a:lnSpc>
            </a:pPr>
            <a:r>
              <a:rPr lang="en-US" sz="2000" dirty="0"/>
              <a:t>Video</a:t>
            </a:r>
          </a:p>
          <a:p>
            <a:pPr marL="114300" indent="0">
              <a:buNone/>
            </a:pPr>
            <a:r>
              <a:rPr lang="en-US" sz="2000" dirty="0"/>
              <a:t>LP </a:t>
            </a:r>
          </a:p>
          <a:p>
            <a:pPr lvl="1">
              <a:lnSpc>
                <a:spcPct val="100000"/>
              </a:lnSpc>
            </a:pPr>
            <a:r>
              <a:rPr lang="en-US" sz="2000" dirty="0"/>
              <a:t>visits with patients: length variable, # sessions ranged 1-17</a:t>
            </a:r>
          </a:p>
          <a:p>
            <a:pPr lvl="1">
              <a:lnSpc>
                <a:spcPct val="100000"/>
              </a:lnSpc>
            </a:pPr>
            <a:r>
              <a:rPr lang="en-US" sz="2000" dirty="0"/>
              <a:t>Monitoring pharmacy records</a:t>
            </a:r>
          </a:p>
          <a:p>
            <a:pPr marL="114300" indent="0">
              <a:buNone/>
            </a:pPr>
            <a:endParaRPr lang="en-US" dirty="0"/>
          </a:p>
        </p:txBody>
      </p:sp>
      <p:sp>
        <p:nvSpPr>
          <p:cNvPr id="2" name="Content Placeholder 1">
            <a:extLst>
              <a:ext uri="{FF2B5EF4-FFF2-40B4-BE49-F238E27FC236}">
                <a16:creationId xmlns:a16="http://schemas.microsoft.com/office/drawing/2014/main" id="{72A269D2-9CDD-3645-8316-B864E727A48C}"/>
              </a:ext>
            </a:extLst>
          </p:cNvPr>
          <p:cNvSpPr>
            <a:spLocks noGrp="1"/>
          </p:cNvSpPr>
          <p:nvPr>
            <p:ph sz="half" idx="2"/>
          </p:nvPr>
        </p:nvSpPr>
        <p:spPr>
          <a:xfrm>
            <a:off x="4629150" y="1638269"/>
            <a:ext cx="3886200" cy="1866962"/>
          </a:xfrm>
        </p:spPr>
        <p:txBody>
          <a:bodyPr/>
          <a:lstStyle/>
          <a:p>
            <a:pPr marL="114300" indent="0">
              <a:buNone/>
            </a:pPr>
            <a:r>
              <a:rPr lang="en-US" dirty="0"/>
              <a:t>Behavioral health: development of patient education materials </a:t>
            </a:r>
          </a:p>
          <a:p>
            <a:r>
              <a:rPr lang="en-US" dirty="0"/>
              <a:t>Seven Ways to Cope </a:t>
            </a:r>
            <a:r>
              <a:rPr lang="en-US" dirty="0">
                <a:solidFill>
                  <a:srgbClr val="FF0000"/>
                </a:solidFill>
              </a:rPr>
              <a:t>Booklet</a:t>
            </a:r>
          </a:p>
          <a:p>
            <a:r>
              <a:rPr lang="en-US" dirty="0"/>
              <a:t>Using Medications Successfully </a:t>
            </a:r>
            <a:r>
              <a:rPr lang="en-US" dirty="0">
                <a:solidFill>
                  <a:srgbClr val="FF0000"/>
                </a:solidFill>
              </a:rPr>
              <a:t>Booklet</a:t>
            </a:r>
          </a:p>
          <a:p>
            <a:pPr marL="114300" indent="0">
              <a:buNone/>
            </a:pPr>
            <a:endParaRPr lang="en-US" dirty="0"/>
          </a:p>
        </p:txBody>
      </p:sp>
      <p:sp>
        <p:nvSpPr>
          <p:cNvPr id="5" name="Slide Number Placeholder 4">
            <a:extLst>
              <a:ext uri="{FF2B5EF4-FFF2-40B4-BE49-F238E27FC236}">
                <a16:creationId xmlns:a16="http://schemas.microsoft.com/office/drawing/2014/main" id="{BBFDA70B-6623-044B-88E9-434C0CE8E555}"/>
              </a:ext>
            </a:extLst>
          </p:cNvPr>
          <p:cNvSpPr>
            <a:spLocks noGrp="1"/>
          </p:cNvSpPr>
          <p:nvPr>
            <p:ph type="sldNum" sz="quarter" idx="12"/>
          </p:nvPr>
        </p:nvSpPr>
        <p:spPr/>
        <p:txBody>
          <a:bodyPr/>
          <a:lstStyle/>
          <a:p>
            <a:fld id="{7BC6AC17-1F4B-CC4B-8583-6855AF716F5D}" type="slidenum">
              <a:rPr lang="en-US" smtClean="0"/>
              <a:t>16</a:t>
            </a:fld>
            <a:endParaRPr lang="en-US" dirty="0"/>
          </a:p>
        </p:txBody>
      </p:sp>
      <p:sp>
        <p:nvSpPr>
          <p:cNvPr id="8" name="TextBox 7">
            <a:extLst>
              <a:ext uri="{FF2B5EF4-FFF2-40B4-BE49-F238E27FC236}">
                <a16:creationId xmlns:a16="http://schemas.microsoft.com/office/drawing/2014/main" id="{9E4DBD3C-77FC-0D48-B944-CFFD8D847104}"/>
              </a:ext>
            </a:extLst>
          </p:cNvPr>
          <p:cNvSpPr txBox="1"/>
          <p:nvPr/>
        </p:nvSpPr>
        <p:spPr>
          <a:xfrm>
            <a:off x="4943928" y="3505231"/>
            <a:ext cx="3528530" cy="307777"/>
          </a:xfrm>
          <a:prstGeom prst="rect">
            <a:avLst/>
          </a:prstGeom>
          <a:noFill/>
        </p:spPr>
        <p:txBody>
          <a:bodyPr wrap="none" rtlCol="0">
            <a:spAutoFit/>
          </a:bodyPr>
          <a:lstStyle/>
          <a:p>
            <a:r>
              <a:rPr lang="en-US" dirty="0">
                <a:solidFill>
                  <a:srgbClr val="FF0000"/>
                </a:solidFill>
              </a:rPr>
              <a:t>Both booklets available in event materials</a:t>
            </a:r>
            <a:r>
              <a:rPr lang="en-US" dirty="0"/>
              <a:t>.</a:t>
            </a:r>
          </a:p>
        </p:txBody>
      </p:sp>
    </p:spTree>
    <p:extLst>
      <p:ext uri="{BB962C8B-B14F-4D97-AF65-F5344CB8AC3E}">
        <p14:creationId xmlns:p14="http://schemas.microsoft.com/office/powerpoint/2010/main" val="408675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C41F9E-234A-F146-8614-8F5C8DC7E8F9}"/>
              </a:ext>
            </a:extLst>
          </p:cNvPr>
          <p:cNvSpPr>
            <a:spLocks noGrp="1"/>
          </p:cNvSpPr>
          <p:nvPr>
            <p:ph type="title"/>
          </p:nvPr>
        </p:nvSpPr>
        <p:spPr/>
        <p:txBody>
          <a:bodyPr/>
          <a:lstStyle/>
          <a:p>
            <a:r>
              <a:rPr lang="en-US" sz="2400" i="1" dirty="0"/>
              <a:t>What do patients think . . . ?</a:t>
            </a:r>
          </a:p>
        </p:txBody>
      </p:sp>
      <p:sp>
        <p:nvSpPr>
          <p:cNvPr id="4" name="Text Placeholder 3">
            <a:extLst>
              <a:ext uri="{FF2B5EF4-FFF2-40B4-BE49-F238E27FC236}">
                <a16:creationId xmlns:a16="http://schemas.microsoft.com/office/drawing/2014/main" id="{B829868E-0E6F-7544-A5B6-DCD51AEDBAB4}"/>
              </a:ext>
            </a:extLst>
          </p:cNvPr>
          <p:cNvSpPr>
            <a:spLocks noGrp="1"/>
          </p:cNvSpPr>
          <p:nvPr>
            <p:ph type="body" idx="1"/>
          </p:nvPr>
        </p:nvSpPr>
        <p:spPr>
          <a:xfrm>
            <a:off x="311700" y="1516827"/>
            <a:ext cx="8520600" cy="3181648"/>
          </a:xfrm>
        </p:spPr>
        <p:txBody>
          <a:bodyPr/>
          <a:lstStyle/>
          <a:p>
            <a:r>
              <a:rPr lang="en-US" dirty="0"/>
              <a:t>Patients assigned to intervention received 2 booklets (meds, behavior change) and a video at the time of the baseline interview </a:t>
            </a:r>
          </a:p>
          <a:p>
            <a:r>
              <a:rPr lang="en-US" dirty="0"/>
              <a:t>Data collected in telephone interviews 1 week later </a:t>
            </a:r>
          </a:p>
          <a:p>
            <a:r>
              <a:rPr lang="en-US" dirty="0"/>
              <a:t>75% reported that they read or viewed all of the educational products. </a:t>
            </a:r>
          </a:p>
          <a:p>
            <a:r>
              <a:rPr lang="en-US" dirty="0"/>
              <a:t>The majority rated the products as somewhat to significantly helpful: medication 81%; behavioral health 82%, and video 59%</a:t>
            </a:r>
          </a:p>
          <a:p>
            <a:pPr marL="114300" indent="0">
              <a:buNone/>
            </a:pPr>
            <a:endParaRPr lang="en-US" dirty="0"/>
          </a:p>
          <a:p>
            <a:pPr marL="114300" indent="0">
              <a:buNone/>
            </a:pPr>
            <a:r>
              <a:rPr lang="en-US" dirty="0"/>
              <a:t>Robinson, P., et al., (1997). The education of depressed primary care patients: What do patients think of interactive booklets and a video</a:t>
            </a:r>
            <a:r>
              <a:rPr lang="en-US" i="1" dirty="0"/>
              <a:t>? J. Fam Med, 44</a:t>
            </a:r>
            <a:r>
              <a:rPr lang="en-US" dirty="0"/>
              <a:t>, 562-571</a:t>
            </a:r>
          </a:p>
        </p:txBody>
      </p:sp>
      <p:sp>
        <p:nvSpPr>
          <p:cNvPr id="2" name="Slide Number Placeholder 1">
            <a:extLst>
              <a:ext uri="{FF2B5EF4-FFF2-40B4-BE49-F238E27FC236}">
                <a16:creationId xmlns:a16="http://schemas.microsoft.com/office/drawing/2014/main" id="{CC4FF03D-12A8-5C4C-AD48-FCDBC0AE5C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spTree>
    <p:extLst>
      <p:ext uri="{BB962C8B-B14F-4D97-AF65-F5344CB8AC3E}">
        <p14:creationId xmlns:p14="http://schemas.microsoft.com/office/powerpoint/2010/main" val="349805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413C-0C00-984C-A865-1561E99F6007}"/>
              </a:ext>
            </a:extLst>
          </p:cNvPr>
          <p:cNvSpPr>
            <a:spLocks noGrp="1"/>
          </p:cNvSpPr>
          <p:nvPr>
            <p:ph type="title"/>
          </p:nvPr>
        </p:nvSpPr>
        <p:spPr/>
        <p:txBody>
          <a:bodyPr/>
          <a:lstStyle/>
          <a:p>
            <a:r>
              <a:rPr lang="en-US" dirty="0"/>
              <a:t>Helpfulness of Patient Education Materials</a:t>
            </a:r>
          </a:p>
        </p:txBody>
      </p:sp>
      <p:graphicFrame>
        <p:nvGraphicFramePr>
          <p:cNvPr id="6" name="Content Placeholder 5">
            <a:extLst>
              <a:ext uri="{FF2B5EF4-FFF2-40B4-BE49-F238E27FC236}">
                <a16:creationId xmlns:a16="http://schemas.microsoft.com/office/drawing/2014/main" id="{512B6FE9-584D-DB44-AC3E-3251E4E72791}"/>
              </a:ext>
            </a:extLst>
          </p:cNvPr>
          <p:cNvGraphicFramePr>
            <a:graphicFrameLocks noGrp="1"/>
          </p:cNvGraphicFramePr>
          <p:nvPr>
            <p:ph sz="half" idx="1"/>
            <p:extLst>
              <p:ext uri="{D42A27DB-BD31-4B8C-83A1-F6EECF244321}">
                <p14:modId xmlns:p14="http://schemas.microsoft.com/office/powerpoint/2010/main" val="2581204319"/>
              </p:ext>
            </p:extLst>
          </p:nvPr>
        </p:nvGraphicFramePr>
        <p:xfrm>
          <a:off x="628649" y="1370013"/>
          <a:ext cx="7386265" cy="308271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83960B5B-D621-E246-917F-4E44F2B2BE69}"/>
              </a:ext>
            </a:extLst>
          </p:cNvPr>
          <p:cNvSpPr>
            <a:spLocks noGrp="1"/>
          </p:cNvSpPr>
          <p:nvPr>
            <p:ph type="sldNum" sz="quarter" idx="12"/>
          </p:nvPr>
        </p:nvSpPr>
        <p:spPr/>
        <p:txBody>
          <a:bodyPr/>
          <a:lstStyle/>
          <a:p>
            <a:fld id="{7BC6AC17-1F4B-CC4B-8583-6855AF716F5D}" type="slidenum">
              <a:rPr lang="en-US" smtClean="0"/>
              <a:t>18</a:t>
            </a:fld>
            <a:endParaRPr lang="en-US" dirty="0"/>
          </a:p>
        </p:txBody>
      </p:sp>
    </p:spTree>
    <p:extLst>
      <p:ext uri="{BB962C8B-B14F-4D97-AF65-F5344CB8AC3E}">
        <p14:creationId xmlns:p14="http://schemas.microsoft.com/office/powerpoint/2010/main" val="372816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8F8D-94A9-E946-98BD-CB01F1F8CB03}"/>
              </a:ext>
            </a:extLst>
          </p:cNvPr>
          <p:cNvSpPr>
            <a:spLocks noGrp="1"/>
          </p:cNvSpPr>
          <p:nvPr>
            <p:ph type="title"/>
          </p:nvPr>
        </p:nvSpPr>
        <p:spPr>
          <a:xfrm>
            <a:off x="394827" y="238991"/>
            <a:ext cx="8520600" cy="572700"/>
          </a:xfrm>
        </p:spPr>
        <p:txBody>
          <a:bodyPr/>
          <a:lstStyle/>
          <a:p>
            <a:r>
              <a:rPr lang="en-US" dirty="0"/>
              <a:t>Example from “Planning to Feel Better”</a:t>
            </a:r>
          </a:p>
        </p:txBody>
      </p:sp>
      <p:sp>
        <p:nvSpPr>
          <p:cNvPr id="3" name="Text Placeholder 2">
            <a:extLst>
              <a:ext uri="{FF2B5EF4-FFF2-40B4-BE49-F238E27FC236}">
                <a16:creationId xmlns:a16="http://schemas.microsoft.com/office/drawing/2014/main" id="{6E395470-0E12-7E4C-ABC2-1F2230525F81}"/>
              </a:ext>
            </a:extLst>
          </p:cNvPr>
          <p:cNvSpPr>
            <a:spLocks noGrp="1"/>
          </p:cNvSpPr>
          <p:nvPr>
            <p:ph type="body" idx="1"/>
          </p:nvPr>
        </p:nvSpPr>
        <p:spPr>
          <a:xfrm>
            <a:off x="377646" y="973233"/>
            <a:ext cx="8369162" cy="3886784"/>
          </a:xfrm>
        </p:spPr>
        <p:txBody>
          <a:bodyPr/>
          <a:lstStyle/>
          <a:p>
            <a:pPr marL="114300" indent="0">
              <a:buNone/>
            </a:pPr>
            <a:r>
              <a:rPr lang="en-US" b="1" dirty="0"/>
              <a:t>Pleasant Activities</a:t>
            </a:r>
          </a:p>
          <a:p>
            <a:pPr marL="114300" indent="0">
              <a:buNone/>
            </a:pPr>
            <a:r>
              <a:rPr lang="en-US" dirty="0"/>
              <a:t>These are the things in your life that you do just for fun. They are simple and quite personal. They help your body recover from both large and small stresses. Examples include listening to music, going for a walk, watching a favorite show, or reading something you enjoy. If you’re interested in planning pleasant activities, follow these steps and use the work sheet below. </a:t>
            </a:r>
          </a:p>
          <a:p>
            <a:pPr>
              <a:buAutoNum type="arabicPeriod"/>
            </a:pPr>
            <a:r>
              <a:rPr lang="en-US" dirty="0"/>
              <a:t>Identify what you did for pleasure when you were less depressed</a:t>
            </a:r>
          </a:p>
          <a:p>
            <a:pPr>
              <a:buAutoNum type="arabicPeriod"/>
            </a:pPr>
            <a:r>
              <a:rPr lang="en-US" dirty="0"/>
              <a:t>Ask yourself, what might you enjoy doing tomorrow?</a:t>
            </a:r>
          </a:p>
          <a:p>
            <a:pPr>
              <a:buAutoNum type="arabicPeriod"/>
            </a:pPr>
            <a:r>
              <a:rPr lang="en-US" dirty="0"/>
              <a:t>Identify and plan to do one pleasant activity each day this week. Start with something that is simple for you.</a:t>
            </a:r>
          </a:p>
          <a:p>
            <a:pPr>
              <a:buAutoNum type="arabicPeriod"/>
            </a:pPr>
            <a:r>
              <a:rPr lang="en-US" dirty="0"/>
              <a:t>Identify what or who can help you do these activities. </a:t>
            </a:r>
          </a:p>
          <a:p>
            <a:pPr marL="114300" indent="0">
              <a:buNone/>
            </a:pPr>
            <a:r>
              <a:rPr lang="en-US" i="1" dirty="0"/>
              <a:t>Bring this worksheet to your next visit with your physician. </a:t>
            </a:r>
          </a:p>
        </p:txBody>
      </p:sp>
      <p:sp>
        <p:nvSpPr>
          <p:cNvPr id="4" name="Slide Number Placeholder 3">
            <a:extLst>
              <a:ext uri="{FF2B5EF4-FFF2-40B4-BE49-F238E27FC236}">
                <a16:creationId xmlns:a16="http://schemas.microsoft.com/office/drawing/2014/main" id="{64ED19D4-52BE-D145-AF1B-0C9979433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Tree>
    <p:extLst>
      <p:ext uri="{BB962C8B-B14F-4D97-AF65-F5344CB8AC3E}">
        <p14:creationId xmlns:p14="http://schemas.microsoft.com/office/powerpoint/2010/main" val="214563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0297A-225A-C144-B20E-F9696D659A21}"/>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32076678-329D-8D4C-9F12-EEEFC28BC5B9}"/>
              </a:ext>
            </a:extLst>
          </p:cNvPr>
          <p:cNvSpPr>
            <a:spLocks noGrp="1"/>
          </p:cNvSpPr>
          <p:nvPr>
            <p:ph type="body" idx="1"/>
          </p:nvPr>
        </p:nvSpPr>
        <p:spPr/>
        <p:txBody>
          <a:bodyPr/>
          <a:lstStyle/>
          <a:p>
            <a:pPr>
              <a:buFont typeface="+mj-lt"/>
              <a:buAutoNum type="arabicPeriod"/>
            </a:pPr>
            <a:r>
              <a:rPr lang="en-US" dirty="0"/>
              <a:t>Describe the context for design and implementation of the first randomized controlled trials of delivery of behavioral health services in primary care</a:t>
            </a:r>
          </a:p>
          <a:p>
            <a:pPr>
              <a:buFont typeface="+mj-lt"/>
              <a:buAutoNum type="arabicPeriod"/>
            </a:pPr>
            <a:r>
              <a:rPr lang="en-US" dirty="0"/>
              <a:t>Describe methods and materials used in two randomized controlled trials that set the stage for development of the Primary Care Behavioral Health (PCBH) model and the Collaborative Care (CC) model</a:t>
            </a:r>
          </a:p>
          <a:p>
            <a:pPr>
              <a:buFont typeface="+mj-lt"/>
              <a:buAutoNum type="arabicPeriod"/>
            </a:pPr>
            <a:r>
              <a:rPr lang="en-US" dirty="0"/>
              <a:t>Summarize the results of two randomized controlled trials</a:t>
            </a:r>
          </a:p>
          <a:p>
            <a:pPr>
              <a:buFont typeface="+mj-lt"/>
              <a:buAutoNum type="arabicPeriod"/>
            </a:pPr>
            <a:r>
              <a:rPr lang="en-US" dirty="0"/>
              <a:t>Describe an innovative approach to treating depression symptoms that focuses on increasing coping behavior</a:t>
            </a:r>
          </a:p>
          <a:p>
            <a:pPr>
              <a:buFont typeface="+mj-lt"/>
              <a:buAutoNum type="arabicPeriod"/>
            </a:pPr>
            <a:r>
              <a:rPr lang="en-US" dirty="0"/>
              <a:t>Provide an overview of an innovative approach to treating depression based on Focused Acceptance and Commitment Therapy (FACT) </a:t>
            </a:r>
          </a:p>
        </p:txBody>
      </p:sp>
      <p:sp>
        <p:nvSpPr>
          <p:cNvPr id="3" name="Slide Number Placeholder 2">
            <a:extLst>
              <a:ext uri="{FF2B5EF4-FFF2-40B4-BE49-F238E27FC236}">
                <a16:creationId xmlns:a16="http://schemas.microsoft.com/office/drawing/2014/main" id="{6116A908-204B-B841-8495-A9D43D3592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extLst>
      <p:ext uri="{BB962C8B-B14F-4D97-AF65-F5344CB8AC3E}">
        <p14:creationId xmlns:p14="http://schemas.microsoft.com/office/powerpoint/2010/main" val="55716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17FC9-4D02-774A-8210-4C752039630C}"/>
              </a:ext>
            </a:extLst>
          </p:cNvPr>
          <p:cNvSpPr>
            <a:spLocks noGrp="1"/>
          </p:cNvSpPr>
          <p:nvPr>
            <p:ph type="title"/>
          </p:nvPr>
        </p:nvSpPr>
        <p:spPr/>
        <p:txBody>
          <a:bodyPr/>
          <a:lstStyle/>
          <a:p>
            <a:r>
              <a:rPr lang="en-US" dirty="0"/>
              <a:t>RCT: Liaison Psychiatry Findings</a:t>
            </a:r>
            <a:br>
              <a:rPr lang="en-US" dirty="0"/>
            </a:br>
            <a:r>
              <a:rPr lang="en-US" sz="2200" i="1" dirty="0"/>
              <a:t>What outcomes were significantly different from Usual Care (UC)?</a:t>
            </a:r>
          </a:p>
        </p:txBody>
      </p:sp>
      <p:sp>
        <p:nvSpPr>
          <p:cNvPr id="2" name="Content Placeholder 1">
            <a:extLst>
              <a:ext uri="{FF2B5EF4-FFF2-40B4-BE49-F238E27FC236}">
                <a16:creationId xmlns:a16="http://schemas.microsoft.com/office/drawing/2014/main" id="{72A269D2-9CDD-3645-8316-B864E727A48C}"/>
              </a:ext>
            </a:extLst>
          </p:cNvPr>
          <p:cNvSpPr>
            <a:spLocks noGrp="1"/>
          </p:cNvSpPr>
          <p:nvPr>
            <p:ph sz="half" idx="2"/>
          </p:nvPr>
        </p:nvSpPr>
        <p:spPr/>
        <p:txBody>
          <a:bodyPr/>
          <a:lstStyle/>
          <a:p>
            <a:pPr marL="114300" indent="0">
              <a:buNone/>
            </a:pPr>
            <a:endParaRPr lang="en-US" dirty="0"/>
          </a:p>
          <a:p>
            <a:pPr marL="114300" indent="0">
              <a:buNone/>
            </a:pPr>
            <a:endParaRPr lang="en-US" dirty="0"/>
          </a:p>
          <a:p>
            <a:pPr marL="114300" indent="0">
              <a:buNone/>
            </a:pPr>
            <a:endParaRPr lang="en-US" dirty="0"/>
          </a:p>
        </p:txBody>
      </p:sp>
      <p:sp>
        <p:nvSpPr>
          <p:cNvPr id="5" name="Slide Number Placeholder 4">
            <a:extLst>
              <a:ext uri="{FF2B5EF4-FFF2-40B4-BE49-F238E27FC236}">
                <a16:creationId xmlns:a16="http://schemas.microsoft.com/office/drawing/2014/main" id="{BBFDA70B-6623-044B-88E9-434C0CE8E555}"/>
              </a:ext>
            </a:extLst>
          </p:cNvPr>
          <p:cNvSpPr>
            <a:spLocks noGrp="1"/>
          </p:cNvSpPr>
          <p:nvPr>
            <p:ph type="sldNum" sz="quarter" idx="12"/>
          </p:nvPr>
        </p:nvSpPr>
        <p:spPr/>
        <p:txBody>
          <a:bodyPr/>
          <a:lstStyle/>
          <a:p>
            <a:fld id="{7BC6AC17-1F4B-CC4B-8583-6855AF716F5D}" type="slidenum">
              <a:rPr lang="en-US" smtClean="0"/>
              <a:t>20</a:t>
            </a:fld>
            <a:endParaRPr lang="en-US" dirty="0"/>
          </a:p>
        </p:txBody>
      </p:sp>
      <p:graphicFrame>
        <p:nvGraphicFramePr>
          <p:cNvPr id="3" name="Table 3">
            <a:extLst>
              <a:ext uri="{FF2B5EF4-FFF2-40B4-BE49-F238E27FC236}">
                <a16:creationId xmlns:a16="http://schemas.microsoft.com/office/drawing/2014/main" id="{0168E3D2-3A5D-0F4F-B921-A602F981ABCB}"/>
              </a:ext>
            </a:extLst>
          </p:cNvPr>
          <p:cNvGraphicFramePr>
            <a:graphicFrameLocks noGrp="1"/>
          </p:cNvGraphicFramePr>
          <p:nvPr>
            <p:extLst>
              <p:ext uri="{D42A27DB-BD31-4B8C-83A1-F6EECF244321}">
                <p14:modId xmlns:p14="http://schemas.microsoft.com/office/powerpoint/2010/main" val="3862176314"/>
              </p:ext>
            </p:extLst>
          </p:nvPr>
        </p:nvGraphicFramePr>
        <p:xfrm>
          <a:off x="1004047" y="1550894"/>
          <a:ext cx="6916794" cy="3081309"/>
        </p:xfrm>
        <a:graphic>
          <a:graphicData uri="http://schemas.openxmlformats.org/drawingml/2006/table">
            <a:tbl>
              <a:tblPr firstRow="1" bandRow="1">
                <a:tableStyleId>{5C22544A-7EE6-4342-B048-85BDC9FD1C3A}</a:tableStyleId>
              </a:tblPr>
              <a:tblGrid>
                <a:gridCol w="2305598">
                  <a:extLst>
                    <a:ext uri="{9D8B030D-6E8A-4147-A177-3AD203B41FA5}">
                      <a16:colId xmlns:a16="http://schemas.microsoft.com/office/drawing/2014/main" val="2191814027"/>
                    </a:ext>
                  </a:extLst>
                </a:gridCol>
                <a:gridCol w="2305598">
                  <a:extLst>
                    <a:ext uri="{9D8B030D-6E8A-4147-A177-3AD203B41FA5}">
                      <a16:colId xmlns:a16="http://schemas.microsoft.com/office/drawing/2014/main" val="66631421"/>
                    </a:ext>
                  </a:extLst>
                </a:gridCol>
                <a:gridCol w="2305598">
                  <a:extLst>
                    <a:ext uri="{9D8B030D-6E8A-4147-A177-3AD203B41FA5}">
                      <a16:colId xmlns:a16="http://schemas.microsoft.com/office/drawing/2014/main" val="1799970284"/>
                    </a:ext>
                  </a:extLst>
                </a:gridCol>
              </a:tblGrid>
              <a:tr h="854927">
                <a:tc>
                  <a:txBody>
                    <a:bodyPr/>
                    <a:lstStyle/>
                    <a:p>
                      <a:pPr algn="ctr"/>
                      <a:r>
                        <a:rPr lang="en-US" sz="2000" dirty="0"/>
                        <a:t>Outcome</a:t>
                      </a:r>
                    </a:p>
                  </a:txBody>
                  <a:tcPr/>
                </a:tc>
                <a:tc>
                  <a:txBody>
                    <a:bodyPr/>
                    <a:lstStyle/>
                    <a:p>
                      <a:pPr algn="ctr"/>
                      <a:r>
                        <a:rPr lang="en-US" sz="2000" dirty="0">
                          <a:solidFill>
                            <a:srgbClr val="FF0000"/>
                          </a:solidFill>
                        </a:rPr>
                        <a:t>Mild to Mod </a:t>
                      </a:r>
                    </a:p>
                    <a:p>
                      <a:pPr algn="ctr"/>
                      <a:r>
                        <a:rPr lang="en-US" sz="2000" dirty="0">
                          <a:solidFill>
                            <a:srgbClr val="FF0000"/>
                          </a:solidFill>
                        </a:rPr>
                        <a:t>58%</a:t>
                      </a:r>
                    </a:p>
                  </a:txBody>
                  <a:tcPr/>
                </a:tc>
                <a:tc>
                  <a:txBody>
                    <a:bodyPr/>
                    <a:lstStyle/>
                    <a:p>
                      <a:pPr algn="ctr"/>
                      <a:r>
                        <a:rPr lang="en-US" sz="2000" dirty="0"/>
                        <a:t>More Severe </a:t>
                      </a:r>
                    </a:p>
                    <a:p>
                      <a:pPr algn="ctr"/>
                      <a:r>
                        <a:rPr lang="en-US" sz="2000" dirty="0"/>
                        <a:t>42%</a:t>
                      </a:r>
                    </a:p>
                  </a:txBody>
                  <a:tcPr/>
                </a:tc>
                <a:extLst>
                  <a:ext uri="{0D108BD9-81ED-4DB2-BD59-A6C34878D82A}">
                    <a16:rowId xmlns:a16="http://schemas.microsoft.com/office/drawing/2014/main" val="1495299547"/>
                  </a:ext>
                </a:extLst>
              </a:tr>
              <a:tr h="762671">
                <a:tc>
                  <a:txBody>
                    <a:bodyPr/>
                    <a:lstStyle/>
                    <a:p>
                      <a:r>
                        <a:rPr lang="en-US" sz="2000" dirty="0">
                          <a:solidFill>
                            <a:srgbClr val="FF0000"/>
                          </a:solidFill>
                        </a:rPr>
                        <a:t>50% reduction in Depression</a:t>
                      </a:r>
                    </a:p>
                  </a:txBody>
                  <a:tcPr/>
                </a:tc>
                <a:tc>
                  <a:txBody>
                    <a:bodyPr/>
                    <a:lstStyle/>
                    <a:p>
                      <a:pPr algn="ctr"/>
                      <a:r>
                        <a:rPr lang="en-US" sz="2000" dirty="0">
                          <a:solidFill>
                            <a:srgbClr val="FF0000"/>
                          </a:solidFill>
                        </a:rPr>
                        <a:t>No</a:t>
                      </a:r>
                    </a:p>
                  </a:txBody>
                  <a:tcPr/>
                </a:tc>
                <a:tc>
                  <a:txBody>
                    <a:bodyPr/>
                    <a:lstStyle/>
                    <a:p>
                      <a:pPr algn="ctr"/>
                      <a:r>
                        <a:rPr lang="en-US" sz="2000" dirty="0"/>
                        <a:t>Yes</a:t>
                      </a:r>
                    </a:p>
                  </a:txBody>
                  <a:tcPr/>
                </a:tc>
                <a:extLst>
                  <a:ext uri="{0D108BD9-81ED-4DB2-BD59-A6C34878D82A}">
                    <a16:rowId xmlns:a16="http://schemas.microsoft.com/office/drawing/2014/main" val="1837414004"/>
                  </a:ext>
                </a:extLst>
              </a:tr>
              <a:tr h="545834">
                <a:tc>
                  <a:txBody>
                    <a:bodyPr/>
                    <a:lstStyle/>
                    <a:p>
                      <a:r>
                        <a:rPr lang="en-US" sz="2000" dirty="0"/>
                        <a:t>Medication Adherence</a:t>
                      </a:r>
                    </a:p>
                  </a:txBody>
                  <a:tcPr/>
                </a:tc>
                <a:tc>
                  <a:txBody>
                    <a:bodyPr/>
                    <a:lstStyle/>
                    <a:p>
                      <a:pPr algn="ctr"/>
                      <a:r>
                        <a:rPr lang="en-US" sz="2000" dirty="0"/>
                        <a:t>Yes</a:t>
                      </a:r>
                    </a:p>
                  </a:txBody>
                  <a:tcPr/>
                </a:tc>
                <a:tc>
                  <a:txBody>
                    <a:bodyPr/>
                    <a:lstStyle/>
                    <a:p>
                      <a:pPr algn="ctr"/>
                      <a:r>
                        <a:rPr lang="en-US" sz="2000" dirty="0"/>
                        <a:t>Yes</a:t>
                      </a:r>
                    </a:p>
                  </a:txBody>
                  <a:tcPr/>
                </a:tc>
                <a:extLst>
                  <a:ext uri="{0D108BD9-81ED-4DB2-BD59-A6C34878D82A}">
                    <a16:rowId xmlns:a16="http://schemas.microsoft.com/office/drawing/2014/main" val="1747569074"/>
                  </a:ext>
                </a:extLst>
              </a:tr>
              <a:tr h="762671">
                <a:tc>
                  <a:txBody>
                    <a:bodyPr/>
                    <a:lstStyle/>
                    <a:p>
                      <a:r>
                        <a:rPr lang="en-US" sz="2000" dirty="0">
                          <a:solidFill>
                            <a:srgbClr val="FF0000"/>
                          </a:solidFill>
                        </a:rPr>
                        <a:t>Satisfaction with Depression TX</a:t>
                      </a:r>
                    </a:p>
                  </a:txBody>
                  <a:tcPr/>
                </a:tc>
                <a:tc>
                  <a:txBody>
                    <a:bodyPr/>
                    <a:lstStyle/>
                    <a:p>
                      <a:pPr algn="ctr"/>
                      <a:r>
                        <a:rPr lang="en-US" sz="2000" dirty="0">
                          <a:solidFill>
                            <a:srgbClr val="FF0000"/>
                          </a:solidFill>
                        </a:rPr>
                        <a:t>No</a:t>
                      </a:r>
                    </a:p>
                  </a:txBody>
                  <a:tcPr/>
                </a:tc>
                <a:tc>
                  <a:txBody>
                    <a:bodyPr/>
                    <a:lstStyle/>
                    <a:p>
                      <a:pPr algn="ctr"/>
                      <a:r>
                        <a:rPr lang="en-US" sz="2000" dirty="0"/>
                        <a:t>Yes</a:t>
                      </a:r>
                    </a:p>
                  </a:txBody>
                  <a:tcPr/>
                </a:tc>
                <a:extLst>
                  <a:ext uri="{0D108BD9-81ED-4DB2-BD59-A6C34878D82A}">
                    <a16:rowId xmlns:a16="http://schemas.microsoft.com/office/drawing/2014/main" val="3790566752"/>
                  </a:ext>
                </a:extLst>
              </a:tr>
            </a:tbl>
          </a:graphicData>
        </a:graphic>
      </p:graphicFrame>
    </p:spTree>
    <p:extLst>
      <p:ext uri="{BB962C8B-B14F-4D97-AF65-F5344CB8AC3E}">
        <p14:creationId xmlns:p14="http://schemas.microsoft.com/office/powerpoint/2010/main" val="359533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5EE2-CC73-5645-80FF-7D846E13FD7C}"/>
              </a:ext>
            </a:extLst>
          </p:cNvPr>
          <p:cNvSpPr>
            <a:spLocks noGrp="1"/>
          </p:cNvSpPr>
          <p:nvPr>
            <p:ph type="title"/>
          </p:nvPr>
        </p:nvSpPr>
        <p:spPr/>
        <p:txBody>
          <a:bodyPr/>
          <a:lstStyle/>
          <a:p>
            <a:r>
              <a:rPr lang="en-US" i="1" dirty="0"/>
              <a:t>What were the concerns going into the 2nd RCT?</a:t>
            </a:r>
          </a:p>
        </p:txBody>
      </p:sp>
      <p:sp>
        <p:nvSpPr>
          <p:cNvPr id="3" name="Content Placeholder 2">
            <a:extLst>
              <a:ext uri="{FF2B5EF4-FFF2-40B4-BE49-F238E27FC236}">
                <a16:creationId xmlns:a16="http://schemas.microsoft.com/office/drawing/2014/main" id="{71C182C3-2D20-FA4D-81BF-DC6CAC645F9F}"/>
              </a:ext>
            </a:extLst>
          </p:cNvPr>
          <p:cNvSpPr>
            <a:spLocks noGrp="1"/>
          </p:cNvSpPr>
          <p:nvPr>
            <p:ph sz="half" idx="1"/>
          </p:nvPr>
        </p:nvSpPr>
        <p:spPr/>
        <p:txBody>
          <a:bodyPr/>
          <a:lstStyle/>
          <a:p>
            <a:pPr>
              <a:buFont typeface="+mj-lt"/>
              <a:buAutoNum type="arabicPeriod"/>
            </a:pPr>
            <a:r>
              <a:rPr lang="en-US" sz="2000" dirty="0"/>
              <a:t>How to make depression care more acceptable to patients with mild to moderate symptoms (the larger of the two groups)? </a:t>
            </a:r>
          </a:p>
          <a:p>
            <a:pPr>
              <a:buFont typeface="+mj-lt"/>
              <a:buAutoNum type="arabicPeriod"/>
            </a:pPr>
            <a:r>
              <a:rPr lang="en-US" sz="2000" dirty="0"/>
              <a:t>Feasibility</a:t>
            </a:r>
          </a:p>
          <a:p>
            <a:pPr lvl="1"/>
            <a:r>
              <a:rPr lang="en-US" sz="2000" dirty="0"/>
              <a:t>LP not resource feasible</a:t>
            </a:r>
          </a:p>
          <a:p>
            <a:pPr lvl="1"/>
            <a:r>
              <a:rPr lang="en-US" sz="2000" dirty="0"/>
              <a:t>LP not cost feasible</a:t>
            </a:r>
          </a:p>
        </p:txBody>
      </p:sp>
      <p:sp>
        <p:nvSpPr>
          <p:cNvPr id="4" name="Content Placeholder 3">
            <a:extLst>
              <a:ext uri="{FF2B5EF4-FFF2-40B4-BE49-F238E27FC236}">
                <a16:creationId xmlns:a16="http://schemas.microsoft.com/office/drawing/2014/main" id="{31E705DF-46AC-5046-85F5-FDF8987B2C01}"/>
              </a:ext>
            </a:extLst>
          </p:cNvPr>
          <p:cNvSpPr>
            <a:spLocks noGrp="1"/>
          </p:cNvSpPr>
          <p:nvPr>
            <p:ph sz="half" idx="2"/>
          </p:nvPr>
        </p:nvSpPr>
        <p:spPr/>
        <p:txBody>
          <a:bodyPr/>
          <a:lstStyle/>
          <a:p>
            <a:pPr>
              <a:buFont typeface="+mj-lt"/>
              <a:buAutoNum type="arabicPeriod" startAt="3"/>
            </a:pPr>
            <a:r>
              <a:rPr lang="en-US" sz="2000" dirty="0"/>
              <a:t>Medication use with mild to moderate</a:t>
            </a:r>
          </a:p>
          <a:p>
            <a:pPr>
              <a:buFont typeface="+mj-lt"/>
              <a:buAutoNum type="arabicPeriod" startAt="3"/>
            </a:pPr>
            <a:endParaRPr lang="en-US" sz="2000" dirty="0"/>
          </a:p>
          <a:p>
            <a:pPr marL="114300" indent="0">
              <a:buNone/>
            </a:pPr>
            <a:endParaRPr lang="en-US" sz="2000" dirty="0"/>
          </a:p>
        </p:txBody>
      </p:sp>
      <p:sp>
        <p:nvSpPr>
          <p:cNvPr id="5" name="Slide Number Placeholder 4">
            <a:extLst>
              <a:ext uri="{FF2B5EF4-FFF2-40B4-BE49-F238E27FC236}">
                <a16:creationId xmlns:a16="http://schemas.microsoft.com/office/drawing/2014/main" id="{49186074-F5F9-3C40-AE93-8E91EA68B82A}"/>
              </a:ext>
            </a:extLst>
          </p:cNvPr>
          <p:cNvSpPr>
            <a:spLocks noGrp="1"/>
          </p:cNvSpPr>
          <p:nvPr>
            <p:ph type="sldNum" sz="quarter" idx="12"/>
          </p:nvPr>
        </p:nvSpPr>
        <p:spPr/>
        <p:txBody>
          <a:bodyPr/>
          <a:lstStyle/>
          <a:p>
            <a:fld id="{7BC6AC17-1F4B-CC4B-8583-6855AF716F5D}" type="slidenum">
              <a:rPr lang="en-US" smtClean="0"/>
              <a:t>21</a:t>
            </a:fld>
            <a:endParaRPr lang="en-US" dirty="0"/>
          </a:p>
        </p:txBody>
      </p:sp>
      <p:pic>
        <p:nvPicPr>
          <p:cNvPr id="7" name="Graphic 6">
            <a:extLst>
              <a:ext uri="{FF2B5EF4-FFF2-40B4-BE49-F238E27FC236}">
                <a16:creationId xmlns:a16="http://schemas.microsoft.com/office/drawing/2014/main" id="{BE370517-9929-D04E-B2F7-85E155D76F34}"/>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6572250" y="2140198"/>
            <a:ext cx="1357785" cy="2719819"/>
          </a:xfrm>
          <a:prstGeom prst="rect">
            <a:avLst/>
          </a:prstGeom>
        </p:spPr>
      </p:pic>
    </p:spTree>
    <p:extLst>
      <p:ext uri="{BB962C8B-B14F-4D97-AF65-F5344CB8AC3E}">
        <p14:creationId xmlns:p14="http://schemas.microsoft.com/office/powerpoint/2010/main" val="393155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17FC9-4D02-774A-8210-4C752039630C}"/>
              </a:ext>
            </a:extLst>
          </p:cNvPr>
          <p:cNvSpPr>
            <a:spLocks noGrp="1"/>
          </p:cNvSpPr>
          <p:nvPr>
            <p:ph type="title"/>
          </p:nvPr>
        </p:nvSpPr>
        <p:spPr/>
        <p:txBody>
          <a:bodyPr/>
          <a:lstStyle/>
          <a:p>
            <a:r>
              <a:rPr lang="en-US" dirty="0"/>
              <a:t>RCT: Behavioral Health Consultant Intervention</a:t>
            </a:r>
          </a:p>
        </p:txBody>
      </p:sp>
      <p:sp>
        <p:nvSpPr>
          <p:cNvPr id="7" name="Text Placeholder 6">
            <a:extLst>
              <a:ext uri="{FF2B5EF4-FFF2-40B4-BE49-F238E27FC236}">
                <a16:creationId xmlns:a16="http://schemas.microsoft.com/office/drawing/2014/main" id="{9C8131E0-28E9-CE40-A24A-2011076E70C4}"/>
              </a:ext>
            </a:extLst>
          </p:cNvPr>
          <p:cNvSpPr>
            <a:spLocks noGrp="1"/>
          </p:cNvSpPr>
          <p:nvPr>
            <p:ph sz="half" idx="1"/>
          </p:nvPr>
        </p:nvSpPr>
        <p:spPr>
          <a:xfrm>
            <a:off x="593023" y="1516558"/>
            <a:ext cx="7684077" cy="2647826"/>
          </a:xfrm>
        </p:spPr>
        <p:txBody>
          <a:bodyPr/>
          <a:lstStyle/>
          <a:p>
            <a:pPr>
              <a:lnSpc>
                <a:spcPct val="150000"/>
              </a:lnSpc>
            </a:pPr>
            <a:r>
              <a:rPr lang="en-US" sz="2000" dirty="0"/>
              <a:t>Behavioral Health Consultant provided 2.5 to 3.5 hours direct consultation over 4 to 6-week period for all ICP patients </a:t>
            </a:r>
          </a:p>
          <a:p>
            <a:pPr lvl="1">
              <a:lnSpc>
                <a:spcPct val="100000"/>
              </a:lnSpc>
            </a:pPr>
            <a:r>
              <a:rPr lang="en-US" sz="2000" dirty="0"/>
              <a:t>Fidelity ratings high; Retention high (94% of those attending visit 1 completed)</a:t>
            </a:r>
          </a:p>
          <a:p>
            <a:pPr>
              <a:lnSpc>
                <a:spcPct val="150000"/>
              </a:lnSpc>
            </a:pPr>
            <a:r>
              <a:rPr lang="en-US" sz="2000" dirty="0"/>
              <a:t>4-5 phone follow-ups over following 4.5 to 5 months (calls 5 minutes)</a:t>
            </a:r>
          </a:p>
        </p:txBody>
      </p:sp>
      <p:sp>
        <p:nvSpPr>
          <p:cNvPr id="5" name="Slide Number Placeholder 4">
            <a:extLst>
              <a:ext uri="{FF2B5EF4-FFF2-40B4-BE49-F238E27FC236}">
                <a16:creationId xmlns:a16="http://schemas.microsoft.com/office/drawing/2014/main" id="{BBFDA70B-6623-044B-88E9-434C0CE8E555}"/>
              </a:ext>
            </a:extLst>
          </p:cNvPr>
          <p:cNvSpPr>
            <a:spLocks noGrp="1"/>
          </p:cNvSpPr>
          <p:nvPr>
            <p:ph type="sldNum" sz="quarter" idx="12"/>
          </p:nvPr>
        </p:nvSpPr>
        <p:spPr/>
        <p:txBody>
          <a:bodyPr/>
          <a:lstStyle/>
          <a:p>
            <a:fld id="{7BC6AC17-1F4B-CC4B-8583-6855AF716F5D}" type="slidenum">
              <a:rPr lang="en-US" smtClean="0"/>
              <a:t>22</a:t>
            </a:fld>
            <a:endParaRPr lang="en-US" dirty="0"/>
          </a:p>
        </p:txBody>
      </p:sp>
      <p:sp>
        <p:nvSpPr>
          <p:cNvPr id="8" name="TextBox 7">
            <a:extLst>
              <a:ext uri="{FF2B5EF4-FFF2-40B4-BE49-F238E27FC236}">
                <a16:creationId xmlns:a16="http://schemas.microsoft.com/office/drawing/2014/main" id="{9E4DBD3C-77FC-0D48-B944-CFFD8D847104}"/>
              </a:ext>
            </a:extLst>
          </p:cNvPr>
          <p:cNvSpPr txBox="1"/>
          <p:nvPr/>
        </p:nvSpPr>
        <p:spPr>
          <a:xfrm>
            <a:off x="919397" y="4459907"/>
            <a:ext cx="7305205" cy="400110"/>
          </a:xfrm>
          <a:prstGeom prst="rect">
            <a:avLst/>
          </a:prstGeom>
          <a:noFill/>
        </p:spPr>
        <p:txBody>
          <a:bodyPr wrap="none" rtlCol="0">
            <a:spAutoFit/>
          </a:bodyPr>
          <a:lstStyle/>
          <a:p>
            <a:r>
              <a:rPr lang="en-US" sz="2000" dirty="0">
                <a:solidFill>
                  <a:srgbClr val="FF0000"/>
                </a:solidFill>
              </a:rPr>
              <a:t>Detailed in 107 page ”Integrated Program” Intervention Manual</a:t>
            </a:r>
            <a:endParaRPr lang="en-US" sz="2000" dirty="0"/>
          </a:p>
        </p:txBody>
      </p:sp>
    </p:spTree>
    <p:extLst>
      <p:ext uri="{BB962C8B-B14F-4D97-AF65-F5344CB8AC3E}">
        <p14:creationId xmlns:p14="http://schemas.microsoft.com/office/powerpoint/2010/main" val="108812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14916D-B019-9147-AF89-9D7500A7C43A}"/>
              </a:ext>
            </a:extLst>
          </p:cNvPr>
          <p:cNvSpPr>
            <a:spLocks noGrp="1"/>
          </p:cNvSpPr>
          <p:nvPr>
            <p:ph type="title"/>
          </p:nvPr>
        </p:nvSpPr>
        <p:spPr/>
        <p:txBody>
          <a:bodyPr/>
          <a:lstStyle/>
          <a:p>
            <a:r>
              <a:rPr lang="en-US" dirty="0"/>
              <a:t>RCT: Behavioral Health Consultant Intervention</a:t>
            </a:r>
          </a:p>
        </p:txBody>
      </p:sp>
      <p:sp>
        <p:nvSpPr>
          <p:cNvPr id="5" name="Slide Number Placeholder 4">
            <a:extLst>
              <a:ext uri="{FF2B5EF4-FFF2-40B4-BE49-F238E27FC236}">
                <a16:creationId xmlns:a16="http://schemas.microsoft.com/office/drawing/2014/main" id="{50490274-5B95-F54F-ADE2-D86045A25CBD}"/>
              </a:ext>
            </a:extLst>
          </p:cNvPr>
          <p:cNvSpPr>
            <a:spLocks noGrp="1"/>
          </p:cNvSpPr>
          <p:nvPr>
            <p:ph type="sldNum" idx="12"/>
          </p:nvPr>
        </p:nvSpPr>
        <p:spPr/>
        <p:txBody>
          <a:bodyPr/>
          <a:lstStyle/>
          <a:p>
            <a:fld id="{7BC6AC17-1F4B-CC4B-8583-6855AF716F5D}" type="slidenum">
              <a:rPr lang="en-US" smtClean="0"/>
              <a:t>23</a:t>
            </a:fld>
            <a:endParaRPr lang="en-US" dirty="0"/>
          </a:p>
        </p:txBody>
      </p:sp>
      <p:graphicFrame>
        <p:nvGraphicFramePr>
          <p:cNvPr id="9" name="Table 9">
            <a:extLst>
              <a:ext uri="{FF2B5EF4-FFF2-40B4-BE49-F238E27FC236}">
                <a16:creationId xmlns:a16="http://schemas.microsoft.com/office/drawing/2014/main" id="{6F81F3B2-D29E-584D-A2EC-719CF3994D2D}"/>
              </a:ext>
            </a:extLst>
          </p:cNvPr>
          <p:cNvGraphicFramePr>
            <a:graphicFrameLocks noGrp="1"/>
          </p:cNvGraphicFramePr>
          <p:nvPr>
            <p:extLst>
              <p:ext uri="{D42A27DB-BD31-4B8C-83A1-F6EECF244321}">
                <p14:modId xmlns:p14="http://schemas.microsoft.com/office/powerpoint/2010/main" val="3713783933"/>
              </p:ext>
            </p:extLst>
          </p:nvPr>
        </p:nvGraphicFramePr>
        <p:xfrm>
          <a:off x="887002" y="1341134"/>
          <a:ext cx="7167937" cy="3282125"/>
        </p:xfrm>
        <a:graphic>
          <a:graphicData uri="http://schemas.openxmlformats.org/drawingml/2006/table">
            <a:tbl>
              <a:tblPr firstRow="1" bandRow="1">
                <a:tableStyleId>{5DA37D80-6434-44D0-A028-1B22A696006F}</a:tableStyleId>
              </a:tblPr>
              <a:tblGrid>
                <a:gridCol w="904794">
                  <a:extLst>
                    <a:ext uri="{9D8B030D-6E8A-4147-A177-3AD203B41FA5}">
                      <a16:colId xmlns:a16="http://schemas.microsoft.com/office/drawing/2014/main" val="4163218952"/>
                    </a:ext>
                  </a:extLst>
                </a:gridCol>
                <a:gridCol w="6263143">
                  <a:extLst>
                    <a:ext uri="{9D8B030D-6E8A-4147-A177-3AD203B41FA5}">
                      <a16:colId xmlns:a16="http://schemas.microsoft.com/office/drawing/2014/main" val="2787767825"/>
                    </a:ext>
                  </a:extLst>
                </a:gridCol>
              </a:tblGrid>
              <a:tr h="516217">
                <a:tc>
                  <a:txBody>
                    <a:bodyPr/>
                    <a:lstStyle/>
                    <a:p>
                      <a:pPr algn="ctr"/>
                      <a:r>
                        <a:rPr lang="en-US" sz="2000" dirty="0"/>
                        <a:t>Visit</a:t>
                      </a:r>
                    </a:p>
                  </a:txBody>
                  <a:tcPr/>
                </a:tc>
                <a:tc>
                  <a:txBody>
                    <a:bodyPr/>
                    <a:lstStyle/>
                    <a:p>
                      <a:r>
                        <a:rPr lang="en-US" sz="2000" dirty="0"/>
                        <a:t>Topic</a:t>
                      </a:r>
                    </a:p>
                  </a:txBody>
                  <a:tcPr/>
                </a:tc>
                <a:extLst>
                  <a:ext uri="{0D108BD9-81ED-4DB2-BD59-A6C34878D82A}">
                    <a16:rowId xmlns:a16="http://schemas.microsoft.com/office/drawing/2014/main" val="1302998313"/>
                  </a:ext>
                </a:extLst>
              </a:tr>
              <a:tr h="516217">
                <a:tc>
                  <a:txBody>
                    <a:bodyPr/>
                    <a:lstStyle/>
                    <a:p>
                      <a:pPr algn="ctr"/>
                      <a:r>
                        <a:rPr lang="en-US" sz="2000" dirty="0"/>
                        <a:t>1.</a:t>
                      </a:r>
                    </a:p>
                  </a:txBody>
                  <a:tcPr/>
                </a:tc>
                <a:tc>
                  <a:txBody>
                    <a:bodyPr/>
                    <a:lstStyle/>
                    <a:p>
                      <a:r>
                        <a:rPr lang="en-US" sz="2000" dirty="0"/>
                        <a:t>Behavioral Experiments – to improve QOL in 7 areas</a:t>
                      </a:r>
                    </a:p>
                  </a:txBody>
                  <a:tcPr/>
                </a:tc>
                <a:extLst>
                  <a:ext uri="{0D108BD9-81ED-4DB2-BD59-A6C34878D82A}">
                    <a16:rowId xmlns:a16="http://schemas.microsoft.com/office/drawing/2014/main" val="2127882419"/>
                  </a:ext>
                </a:extLst>
              </a:tr>
              <a:tr h="516217">
                <a:tc>
                  <a:txBody>
                    <a:bodyPr/>
                    <a:lstStyle/>
                    <a:p>
                      <a:pPr algn="ctr"/>
                      <a:r>
                        <a:rPr lang="en-US" sz="2000" dirty="0"/>
                        <a:t>2. </a:t>
                      </a:r>
                    </a:p>
                  </a:txBody>
                  <a:tcPr/>
                </a:tc>
                <a:tc>
                  <a:txBody>
                    <a:bodyPr/>
                    <a:lstStyle/>
                    <a:p>
                      <a:r>
                        <a:rPr lang="en-US" sz="2000" dirty="0"/>
                        <a:t>Daily Pleasurable Activities</a:t>
                      </a:r>
                    </a:p>
                  </a:txBody>
                  <a:tcPr/>
                </a:tc>
                <a:extLst>
                  <a:ext uri="{0D108BD9-81ED-4DB2-BD59-A6C34878D82A}">
                    <a16:rowId xmlns:a16="http://schemas.microsoft.com/office/drawing/2014/main" val="1559046205"/>
                  </a:ext>
                </a:extLst>
              </a:tr>
              <a:tr h="516217">
                <a:tc>
                  <a:txBody>
                    <a:bodyPr/>
                    <a:lstStyle/>
                    <a:p>
                      <a:pPr algn="ctr"/>
                      <a:r>
                        <a:rPr lang="en-US" sz="2000" dirty="0"/>
                        <a:t>3.</a:t>
                      </a:r>
                    </a:p>
                  </a:txBody>
                  <a:tcPr/>
                </a:tc>
                <a:tc>
                  <a:txBody>
                    <a:bodyPr/>
                    <a:lstStyle/>
                    <a:p>
                      <a:r>
                        <a:rPr lang="en-US" sz="2000" dirty="0"/>
                        <a:t>Problem Solving</a:t>
                      </a:r>
                    </a:p>
                  </a:txBody>
                  <a:tcPr/>
                </a:tc>
                <a:extLst>
                  <a:ext uri="{0D108BD9-81ED-4DB2-BD59-A6C34878D82A}">
                    <a16:rowId xmlns:a16="http://schemas.microsoft.com/office/drawing/2014/main" val="1547425644"/>
                  </a:ext>
                </a:extLst>
              </a:tr>
              <a:tr h="516217">
                <a:tc>
                  <a:txBody>
                    <a:bodyPr/>
                    <a:lstStyle/>
                    <a:p>
                      <a:pPr algn="ctr"/>
                      <a:r>
                        <a:rPr lang="en-US" sz="2000" dirty="0"/>
                        <a:t>4. </a:t>
                      </a:r>
                    </a:p>
                  </a:txBody>
                  <a:tcPr/>
                </a:tc>
                <a:tc>
                  <a:txBody>
                    <a:bodyPr/>
                    <a:lstStyle/>
                    <a:p>
                      <a:r>
                        <a:rPr lang="en-US" sz="2000" dirty="0"/>
                        <a:t>Identifying thoughts and feelings and relating to them in new ways</a:t>
                      </a:r>
                    </a:p>
                  </a:txBody>
                  <a:tcPr/>
                </a:tc>
                <a:extLst>
                  <a:ext uri="{0D108BD9-81ED-4DB2-BD59-A6C34878D82A}">
                    <a16:rowId xmlns:a16="http://schemas.microsoft.com/office/drawing/2014/main" val="3600327201"/>
                  </a:ext>
                </a:extLst>
              </a:tr>
              <a:tr h="516217">
                <a:tc gridSpan="2">
                  <a:txBody>
                    <a:bodyPr/>
                    <a:lstStyle/>
                    <a:p>
                      <a:pPr algn="ctr"/>
                      <a:r>
                        <a:rPr lang="en-US" sz="2000" dirty="0"/>
                        <a:t>Optional 2 visits: 88% attended one or more</a:t>
                      </a:r>
                      <a:endParaRPr lang="en-US" sz="2000" i="1" dirty="0"/>
                    </a:p>
                  </a:txBody>
                  <a:tcPr/>
                </a:tc>
                <a:tc hMerge="1">
                  <a:txBody>
                    <a:bodyPr/>
                    <a:lstStyle/>
                    <a:p>
                      <a:endParaRPr lang="en-US" dirty="0"/>
                    </a:p>
                  </a:txBody>
                  <a:tcPr/>
                </a:tc>
                <a:extLst>
                  <a:ext uri="{0D108BD9-81ED-4DB2-BD59-A6C34878D82A}">
                    <a16:rowId xmlns:a16="http://schemas.microsoft.com/office/drawing/2014/main" val="1871314257"/>
                  </a:ext>
                </a:extLst>
              </a:tr>
            </a:tbl>
          </a:graphicData>
        </a:graphic>
      </p:graphicFrame>
    </p:spTree>
    <p:extLst>
      <p:ext uri="{BB962C8B-B14F-4D97-AF65-F5344CB8AC3E}">
        <p14:creationId xmlns:p14="http://schemas.microsoft.com/office/powerpoint/2010/main" val="2152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689C2-0081-1648-96ED-37389804F122}"/>
              </a:ext>
            </a:extLst>
          </p:cNvPr>
          <p:cNvSpPr>
            <a:spLocks noGrp="1"/>
          </p:cNvSpPr>
          <p:nvPr>
            <p:ph sz="half" idx="1"/>
          </p:nvPr>
        </p:nvSpPr>
        <p:spPr/>
        <p:txBody>
          <a:bodyPr/>
          <a:lstStyle/>
          <a:p>
            <a:pPr marL="114300" indent="0">
              <a:buNone/>
            </a:pPr>
            <a:r>
              <a:rPr lang="en-US" sz="2000" i="1" dirty="0"/>
              <a:t>The seven areas of living:</a:t>
            </a:r>
          </a:p>
          <a:p>
            <a:pPr marL="114300" indent="0">
              <a:buNone/>
            </a:pPr>
            <a:endParaRPr lang="en-US" dirty="0"/>
          </a:p>
          <a:p>
            <a:pPr>
              <a:buFont typeface="+mj-lt"/>
              <a:buAutoNum type="arabicPeriod"/>
            </a:pPr>
            <a:r>
              <a:rPr lang="en-US" dirty="0"/>
              <a:t>enjoying things alone </a:t>
            </a:r>
          </a:p>
          <a:p>
            <a:pPr>
              <a:buFont typeface="+mj-lt"/>
              <a:buAutoNum type="arabicPeriod"/>
            </a:pPr>
            <a:r>
              <a:rPr lang="en-US" dirty="0"/>
              <a:t>accomplishing things alone</a:t>
            </a:r>
          </a:p>
          <a:p>
            <a:pPr>
              <a:buFont typeface="+mj-lt"/>
              <a:buAutoNum type="arabicPeriod"/>
            </a:pPr>
            <a:r>
              <a:rPr lang="en-US" dirty="0"/>
              <a:t>talking with others</a:t>
            </a:r>
          </a:p>
          <a:p>
            <a:pPr>
              <a:buFont typeface="+mj-lt"/>
              <a:buAutoNum type="arabicPeriod"/>
            </a:pPr>
            <a:r>
              <a:rPr lang="en-US" dirty="0"/>
              <a:t>contentment with work</a:t>
            </a:r>
          </a:p>
          <a:p>
            <a:pPr>
              <a:buFont typeface="+mj-lt"/>
              <a:buAutoNum type="arabicPeriod"/>
            </a:pPr>
            <a:r>
              <a:rPr lang="en-US" dirty="0"/>
              <a:t>sensual experience</a:t>
            </a:r>
          </a:p>
          <a:p>
            <a:pPr>
              <a:buFont typeface="+mj-lt"/>
              <a:buAutoNum type="arabicPeriod"/>
            </a:pPr>
            <a:r>
              <a:rPr lang="en-US" dirty="0"/>
              <a:t>fun with others</a:t>
            </a:r>
          </a:p>
          <a:p>
            <a:pPr>
              <a:buFont typeface="+mj-lt"/>
              <a:buAutoNum type="arabicPeriod"/>
            </a:pPr>
            <a:r>
              <a:rPr lang="en-US" dirty="0"/>
              <a:t>images of a better future</a:t>
            </a:r>
          </a:p>
          <a:p>
            <a:endParaRPr lang="en-US" dirty="0"/>
          </a:p>
        </p:txBody>
      </p:sp>
      <p:sp>
        <p:nvSpPr>
          <p:cNvPr id="4" name="Content Placeholder 3">
            <a:extLst>
              <a:ext uri="{FF2B5EF4-FFF2-40B4-BE49-F238E27FC236}">
                <a16:creationId xmlns:a16="http://schemas.microsoft.com/office/drawing/2014/main" id="{5EBA4A86-6D99-CC4E-B33E-AAB966ADC64E}"/>
              </a:ext>
            </a:extLst>
          </p:cNvPr>
          <p:cNvSpPr>
            <a:spLocks noGrp="1"/>
          </p:cNvSpPr>
          <p:nvPr>
            <p:ph sz="half" idx="2"/>
          </p:nvPr>
        </p:nvSpPr>
        <p:spPr/>
        <p:txBody>
          <a:bodyPr/>
          <a:lstStyle/>
          <a:p>
            <a:pPr marL="114300" indent="0">
              <a:buNone/>
            </a:pPr>
            <a:r>
              <a:rPr lang="en-US" i="1" dirty="0"/>
              <a:t>Participants selected the following topics for optional visits: </a:t>
            </a:r>
          </a:p>
          <a:p>
            <a:r>
              <a:rPr lang="en-US" dirty="0"/>
              <a:t>cognitive / acceptance strategies 32%</a:t>
            </a:r>
          </a:p>
          <a:p>
            <a:r>
              <a:rPr lang="en-US" dirty="0"/>
              <a:t>personal assertion skills 17%</a:t>
            </a:r>
          </a:p>
          <a:p>
            <a:r>
              <a:rPr lang="en-US" dirty="0"/>
              <a:t>problem solving skills 11% relaxation 9% </a:t>
            </a:r>
          </a:p>
          <a:p>
            <a:r>
              <a:rPr lang="en-US" dirty="0"/>
              <a:t>couples consultation 6% </a:t>
            </a:r>
          </a:p>
          <a:p>
            <a:r>
              <a:rPr lang="en-US" dirty="0"/>
              <a:t>additional assistance with behavioral experiments 3%</a:t>
            </a:r>
          </a:p>
          <a:p>
            <a:endParaRPr lang="en-US" dirty="0"/>
          </a:p>
        </p:txBody>
      </p:sp>
      <p:sp>
        <p:nvSpPr>
          <p:cNvPr id="5" name="Slide Number Placeholder 4">
            <a:extLst>
              <a:ext uri="{FF2B5EF4-FFF2-40B4-BE49-F238E27FC236}">
                <a16:creationId xmlns:a16="http://schemas.microsoft.com/office/drawing/2014/main" id="{9B34FE9E-1BC5-9544-9737-149936E1FC22}"/>
              </a:ext>
            </a:extLst>
          </p:cNvPr>
          <p:cNvSpPr>
            <a:spLocks noGrp="1"/>
          </p:cNvSpPr>
          <p:nvPr>
            <p:ph type="sldNum" sz="quarter" idx="12"/>
          </p:nvPr>
        </p:nvSpPr>
        <p:spPr/>
        <p:txBody>
          <a:bodyPr/>
          <a:lstStyle/>
          <a:p>
            <a:fld id="{7BC6AC17-1F4B-CC4B-8583-6855AF716F5D}" type="slidenum">
              <a:rPr lang="en-US" smtClean="0"/>
              <a:t>24</a:t>
            </a:fld>
            <a:endParaRPr lang="en-US" dirty="0"/>
          </a:p>
        </p:txBody>
      </p:sp>
      <p:sp>
        <p:nvSpPr>
          <p:cNvPr id="6" name="Title 5">
            <a:extLst>
              <a:ext uri="{FF2B5EF4-FFF2-40B4-BE49-F238E27FC236}">
                <a16:creationId xmlns:a16="http://schemas.microsoft.com/office/drawing/2014/main" id="{FD3D199F-4407-B74A-81D2-C1B5B7860049}"/>
              </a:ext>
            </a:extLst>
          </p:cNvPr>
          <p:cNvSpPr>
            <a:spLocks noGrp="1"/>
          </p:cNvSpPr>
          <p:nvPr>
            <p:ph type="title"/>
          </p:nvPr>
        </p:nvSpPr>
        <p:spPr/>
        <p:txBody>
          <a:bodyPr/>
          <a:lstStyle/>
          <a:p>
            <a:r>
              <a:rPr lang="en-US" dirty="0"/>
              <a:t>RCT: Behavioral Health Consultant Intervention</a:t>
            </a:r>
          </a:p>
        </p:txBody>
      </p:sp>
    </p:spTree>
    <p:extLst>
      <p:ext uri="{BB962C8B-B14F-4D97-AF65-F5344CB8AC3E}">
        <p14:creationId xmlns:p14="http://schemas.microsoft.com/office/powerpoint/2010/main" val="403388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689C2-0081-1648-96ED-37389804F122}"/>
              </a:ext>
            </a:extLst>
          </p:cNvPr>
          <p:cNvSpPr>
            <a:spLocks noGrp="1"/>
          </p:cNvSpPr>
          <p:nvPr>
            <p:ph sz="half" idx="1"/>
          </p:nvPr>
        </p:nvSpPr>
        <p:spPr>
          <a:xfrm>
            <a:off x="487680" y="1173480"/>
            <a:ext cx="4267200" cy="3524995"/>
          </a:xfrm>
        </p:spPr>
        <p:txBody>
          <a:bodyPr/>
          <a:lstStyle/>
          <a:p>
            <a:pPr marL="114300" indent="0">
              <a:buNone/>
            </a:pPr>
            <a:r>
              <a:rPr lang="en-US" dirty="0"/>
              <a:t>At all IPC visits, the BHC and participant worked collaboratively to develop </a:t>
            </a:r>
            <a:r>
              <a:rPr lang="en-US" dirty="0">
                <a:solidFill>
                  <a:srgbClr val="FF0000"/>
                </a:solidFill>
              </a:rPr>
              <a:t>behavioral experiments </a:t>
            </a:r>
            <a:r>
              <a:rPr lang="en-US" dirty="0"/>
              <a:t>to improve satisfaction in one or more life areas. The seven areas of living:</a:t>
            </a:r>
          </a:p>
          <a:p>
            <a:pPr marL="114300" indent="0">
              <a:buNone/>
            </a:pPr>
            <a:r>
              <a:rPr lang="en-US" dirty="0"/>
              <a:t>enjoying things alone, accomplishing things alone, talking with others, contentment with work, sensual experience, fun with others, and images of a better future. </a:t>
            </a:r>
          </a:p>
          <a:p>
            <a:endParaRPr lang="en-US" dirty="0"/>
          </a:p>
        </p:txBody>
      </p:sp>
      <p:sp>
        <p:nvSpPr>
          <p:cNvPr id="4" name="Content Placeholder 3">
            <a:extLst>
              <a:ext uri="{FF2B5EF4-FFF2-40B4-BE49-F238E27FC236}">
                <a16:creationId xmlns:a16="http://schemas.microsoft.com/office/drawing/2014/main" id="{5EBA4A86-6D99-CC4E-B33E-AAB966ADC64E}"/>
              </a:ext>
            </a:extLst>
          </p:cNvPr>
          <p:cNvSpPr>
            <a:spLocks noGrp="1"/>
          </p:cNvSpPr>
          <p:nvPr>
            <p:ph sz="half" idx="2"/>
          </p:nvPr>
        </p:nvSpPr>
        <p:spPr/>
        <p:txBody>
          <a:bodyPr/>
          <a:lstStyle/>
          <a:p>
            <a:pPr marL="114300" indent="0">
              <a:buNone/>
            </a:pPr>
            <a:r>
              <a:rPr lang="en-US" sz="2000" i="1" dirty="0"/>
              <a:t>For BHC visits, participants selected the following topics for optional visits: </a:t>
            </a:r>
            <a:r>
              <a:rPr lang="en-US" sz="2000" dirty="0"/>
              <a:t>cognitive / acceptance strategies 32%</a:t>
            </a:r>
          </a:p>
          <a:p>
            <a:pPr marL="114300" indent="0">
              <a:buNone/>
            </a:pPr>
            <a:r>
              <a:rPr lang="en-US" sz="2000" dirty="0"/>
              <a:t>personal assertion skills 17%</a:t>
            </a:r>
          </a:p>
          <a:p>
            <a:pPr marL="114300" indent="0">
              <a:buNone/>
            </a:pPr>
            <a:r>
              <a:rPr lang="en-US" sz="2000" dirty="0"/>
              <a:t>problem solving skills 11% relaxation 9%</a:t>
            </a:r>
          </a:p>
          <a:p>
            <a:pPr marL="114300" indent="0">
              <a:buNone/>
            </a:pPr>
            <a:r>
              <a:rPr lang="en-US" sz="2000" dirty="0"/>
              <a:t>couples consultation 6%</a:t>
            </a:r>
          </a:p>
        </p:txBody>
      </p:sp>
      <p:sp>
        <p:nvSpPr>
          <p:cNvPr id="5" name="Slide Number Placeholder 4">
            <a:extLst>
              <a:ext uri="{FF2B5EF4-FFF2-40B4-BE49-F238E27FC236}">
                <a16:creationId xmlns:a16="http://schemas.microsoft.com/office/drawing/2014/main" id="{9B34FE9E-1BC5-9544-9737-149936E1FC22}"/>
              </a:ext>
            </a:extLst>
          </p:cNvPr>
          <p:cNvSpPr>
            <a:spLocks noGrp="1"/>
          </p:cNvSpPr>
          <p:nvPr>
            <p:ph type="sldNum" sz="quarter" idx="12"/>
          </p:nvPr>
        </p:nvSpPr>
        <p:spPr/>
        <p:txBody>
          <a:bodyPr/>
          <a:lstStyle/>
          <a:p>
            <a:fld id="{7BC6AC17-1F4B-CC4B-8583-6855AF716F5D}" type="slidenum">
              <a:rPr lang="en-US" smtClean="0"/>
              <a:t>25</a:t>
            </a:fld>
            <a:endParaRPr lang="en-US" dirty="0"/>
          </a:p>
        </p:txBody>
      </p:sp>
      <p:sp>
        <p:nvSpPr>
          <p:cNvPr id="6" name="Title 5">
            <a:extLst>
              <a:ext uri="{FF2B5EF4-FFF2-40B4-BE49-F238E27FC236}">
                <a16:creationId xmlns:a16="http://schemas.microsoft.com/office/drawing/2014/main" id="{FD3D199F-4407-B74A-81D2-C1B5B7860049}"/>
              </a:ext>
            </a:extLst>
          </p:cNvPr>
          <p:cNvSpPr>
            <a:spLocks noGrp="1"/>
          </p:cNvSpPr>
          <p:nvPr>
            <p:ph type="title"/>
          </p:nvPr>
        </p:nvSpPr>
        <p:spPr/>
        <p:txBody>
          <a:bodyPr/>
          <a:lstStyle/>
          <a:p>
            <a:r>
              <a:rPr lang="en-US" dirty="0"/>
              <a:t>RCT: Behavioral Health Consultant Intervention</a:t>
            </a:r>
          </a:p>
        </p:txBody>
      </p:sp>
    </p:spTree>
    <p:extLst>
      <p:ext uri="{BB962C8B-B14F-4D97-AF65-F5344CB8AC3E}">
        <p14:creationId xmlns:p14="http://schemas.microsoft.com/office/powerpoint/2010/main" val="280117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F6E-AD1A-234B-A182-1C5698CA8197}"/>
              </a:ext>
            </a:extLst>
          </p:cNvPr>
          <p:cNvSpPr>
            <a:spLocks noGrp="1"/>
          </p:cNvSpPr>
          <p:nvPr>
            <p:ph type="title"/>
          </p:nvPr>
        </p:nvSpPr>
        <p:spPr/>
        <p:txBody>
          <a:bodyPr/>
          <a:lstStyle/>
          <a:p>
            <a:r>
              <a:rPr lang="en-US" dirty="0"/>
              <a:t>RCT: Behavioral Health Consultant Intervention: </a:t>
            </a:r>
            <a:br>
              <a:rPr lang="en-US" dirty="0"/>
            </a:br>
            <a:r>
              <a:rPr lang="en-US" sz="2400" i="1" dirty="0"/>
              <a:t>A multi-faceted intervention (aka, team)</a:t>
            </a:r>
            <a:endParaRPr lang="en-US" i="1" dirty="0"/>
          </a:p>
        </p:txBody>
      </p:sp>
      <p:sp>
        <p:nvSpPr>
          <p:cNvPr id="3" name="Content Placeholder 2">
            <a:extLst>
              <a:ext uri="{FF2B5EF4-FFF2-40B4-BE49-F238E27FC236}">
                <a16:creationId xmlns:a16="http://schemas.microsoft.com/office/drawing/2014/main" id="{4E9BA1AE-7DD4-9446-B02B-D5FA98158EDB}"/>
              </a:ext>
            </a:extLst>
          </p:cNvPr>
          <p:cNvSpPr>
            <a:spLocks noGrp="1"/>
          </p:cNvSpPr>
          <p:nvPr>
            <p:ph sz="half" idx="1"/>
          </p:nvPr>
        </p:nvSpPr>
        <p:spPr/>
        <p:txBody>
          <a:bodyPr/>
          <a:lstStyle/>
          <a:p>
            <a:r>
              <a:rPr lang="en-US" sz="2000" dirty="0"/>
              <a:t>Shared chart</a:t>
            </a:r>
          </a:p>
          <a:p>
            <a:r>
              <a:rPr lang="en-US" sz="2000" dirty="0"/>
              <a:t>Feedback to PCPs on Integrated Program Care (ICP) visits</a:t>
            </a:r>
          </a:p>
          <a:p>
            <a:r>
              <a:rPr lang="en-US" sz="2000" dirty="0"/>
              <a:t>Suggestion of specific actions for PCPs to take in follow-ups with IP patients</a:t>
            </a:r>
          </a:p>
          <a:p>
            <a:r>
              <a:rPr lang="en-US" sz="2000" dirty="0"/>
              <a:t>IP Newsletters fortnightly</a:t>
            </a:r>
          </a:p>
        </p:txBody>
      </p:sp>
      <p:sp>
        <p:nvSpPr>
          <p:cNvPr id="4" name="Content Placeholder 3">
            <a:extLst>
              <a:ext uri="{FF2B5EF4-FFF2-40B4-BE49-F238E27FC236}">
                <a16:creationId xmlns:a16="http://schemas.microsoft.com/office/drawing/2014/main" id="{DF2C1C4E-20C3-BA4E-ABDD-945ADD5889F8}"/>
              </a:ext>
            </a:extLst>
          </p:cNvPr>
          <p:cNvSpPr>
            <a:spLocks noGrp="1"/>
          </p:cNvSpPr>
          <p:nvPr>
            <p:ph sz="half" idx="2"/>
          </p:nvPr>
        </p:nvSpPr>
        <p:spPr>
          <a:xfrm>
            <a:off x="4629150" y="1369219"/>
            <a:ext cx="4203150" cy="3263504"/>
          </a:xfrm>
        </p:spPr>
        <p:txBody>
          <a:bodyPr/>
          <a:lstStyle/>
          <a:p>
            <a:r>
              <a:rPr lang="en-US" sz="2000" dirty="0"/>
              <a:t>Encouragement of PCP to support patient’s “Progress Plan” (a relapse prevention plan)</a:t>
            </a:r>
          </a:p>
          <a:p>
            <a:r>
              <a:rPr lang="en-US" sz="2000" dirty="0"/>
              <a:t>Brief weekly calls with LP (10-20 minutes); direct with 6%</a:t>
            </a:r>
          </a:p>
          <a:p>
            <a:r>
              <a:rPr lang="en-US" sz="2000" dirty="0"/>
              <a:t>Communication with PCPs as needed regarding medications</a:t>
            </a:r>
          </a:p>
        </p:txBody>
      </p:sp>
      <p:sp>
        <p:nvSpPr>
          <p:cNvPr id="5" name="Slide Number Placeholder 4">
            <a:extLst>
              <a:ext uri="{FF2B5EF4-FFF2-40B4-BE49-F238E27FC236}">
                <a16:creationId xmlns:a16="http://schemas.microsoft.com/office/drawing/2014/main" id="{2C309183-3619-1B4F-8FE8-0AE3A7669681}"/>
              </a:ext>
            </a:extLst>
          </p:cNvPr>
          <p:cNvSpPr>
            <a:spLocks noGrp="1"/>
          </p:cNvSpPr>
          <p:nvPr>
            <p:ph type="sldNum" sz="quarter" idx="12"/>
          </p:nvPr>
        </p:nvSpPr>
        <p:spPr/>
        <p:txBody>
          <a:bodyPr/>
          <a:lstStyle/>
          <a:p>
            <a:fld id="{7BC6AC17-1F4B-CC4B-8583-6855AF716F5D}" type="slidenum">
              <a:rPr lang="en-US" smtClean="0"/>
              <a:t>26</a:t>
            </a:fld>
            <a:endParaRPr lang="en-US" dirty="0"/>
          </a:p>
        </p:txBody>
      </p:sp>
    </p:spTree>
    <p:extLst>
      <p:ext uri="{BB962C8B-B14F-4D97-AF65-F5344CB8AC3E}">
        <p14:creationId xmlns:p14="http://schemas.microsoft.com/office/powerpoint/2010/main" val="15934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17FC9-4D02-774A-8210-4C752039630C}"/>
              </a:ext>
            </a:extLst>
          </p:cNvPr>
          <p:cNvSpPr>
            <a:spLocks noGrp="1"/>
          </p:cNvSpPr>
          <p:nvPr>
            <p:ph type="title"/>
          </p:nvPr>
        </p:nvSpPr>
        <p:spPr/>
        <p:txBody>
          <a:bodyPr/>
          <a:lstStyle/>
          <a:p>
            <a:r>
              <a:rPr lang="en-US" dirty="0"/>
              <a:t>RCT: Behavioral Health Consultant Results</a:t>
            </a:r>
            <a:br>
              <a:rPr lang="en-US" dirty="0"/>
            </a:br>
            <a:r>
              <a:rPr lang="en-US" sz="2200" i="1" dirty="0"/>
              <a:t>What outcomes were significantly different from Usual Care (UC)?</a:t>
            </a:r>
          </a:p>
        </p:txBody>
      </p:sp>
      <p:sp>
        <p:nvSpPr>
          <p:cNvPr id="2" name="Content Placeholder 1">
            <a:extLst>
              <a:ext uri="{FF2B5EF4-FFF2-40B4-BE49-F238E27FC236}">
                <a16:creationId xmlns:a16="http://schemas.microsoft.com/office/drawing/2014/main" id="{72A269D2-9CDD-3645-8316-B864E727A48C}"/>
              </a:ext>
            </a:extLst>
          </p:cNvPr>
          <p:cNvSpPr>
            <a:spLocks noGrp="1"/>
          </p:cNvSpPr>
          <p:nvPr>
            <p:ph sz="half" idx="2"/>
          </p:nvPr>
        </p:nvSpPr>
        <p:spPr/>
        <p:txBody>
          <a:bodyPr/>
          <a:lstStyle/>
          <a:p>
            <a:pPr marL="114300" indent="0">
              <a:buNone/>
            </a:pPr>
            <a:endParaRPr lang="en-US" dirty="0"/>
          </a:p>
          <a:p>
            <a:pPr marL="114300" indent="0">
              <a:buNone/>
            </a:pPr>
            <a:endParaRPr lang="en-US" dirty="0"/>
          </a:p>
          <a:p>
            <a:pPr marL="114300" indent="0">
              <a:buNone/>
            </a:pPr>
            <a:endParaRPr lang="en-US" dirty="0"/>
          </a:p>
        </p:txBody>
      </p:sp>
      <p:sp>
        <p:nvSpPr>
          <p:cNvPr id="5" name="Slide Number Placeholder 4">
            <a:extLst>
              <a:ext uri="{FF2B5EF4-FFF2-40B4-BE49-F238E27FC236}">
                <a16:creationId xmlns:a16="http://schemas.microsoft.com/office/drawing/2014/main" id="{BBFDA70B-6623-044B-88E9-434C0CE8E555}"/>
              </a:ext>
            </a:extLst>
          </p:cNvPr>
          <p:cNvSpPr>
            <a:spLocks noGrp="1"/>
          </p:cNvSpPr>
          <p:nvPr>
            <p:ph type="sldNum" sz="quarter" idx="12"/>
          </p:nvPr>
        </p:nvSpPr>
        <p:spPr/>
        <p:txBody>
          <a:bodyPr/>
          <a:lstStyle/>
          <a:p>
            <a:fld id="{7BC6AC17-1F4B-CC4B-8583-6855AF716F5D}" type="slidenum">
              <a:rPr lang="en-US" smtClean="0"/>
              <a:t>27</a:t>
            </a:fld>
            <a:endParaRPr lang="en-US" dirty="0"/>
          </a:p>
        </p:txBody>
      </p:sp>
      <p:graphicFrame>
        <p:nvGraphicFramePr>
          <p:cNvPr id="3" name="Table 3">
            <a:extLst>
              <a:ext uri="{FF2B5EF4-FFF2-40B4-BE49-F238E27FC236}">
                <a16:creationId xmlns:a16="http://schemas.microsoft.com/office/drawing/2014/main" id="{0168E3D2-3A5D-0F4F-B921-A602F981ABCB}"/>
              </a:ext>
            </a:extLst>
          </p:cNvPr>
          <p:cNvGraphicFramePr>
            <a:graphicFrameLocks noGrp="1"/>
          </p:cNvGraphicFramePr>
          <p:nvPr>
            <p:extLst>
              <p:ext uri="{D42A27DB-BD31-4B8C-83A1-F6EECF244321}">
                <p14:modId xmlns:p14="http://schemas.microsoft.com/office/powerpoint/2010/main" val="3520997253"/>
              </p:ext>
            </p:extLst>
          </p:nvPr>
        </p:nvGraphicFramePr>
        <p:xfrm>
          <a:off x="1004047" y="1550894"/>
          <a:ext cx="6916794" cy="3081309"/>
        </p:xfrm>
        <a:graphic>
          <a:graphicData uri="http://schemas.openxmlformats.org/drawingml/2006/table">
            <a:tbl>
              <a:tblPr firstRow="1" bandRow="1">
                <a:tableStyleId>{5C22544A-7EE6-4342-B048-85BDC9FD1C3A}</a:tableStyleId>
              </a:tblPr>
              <a:tblGrid>
                <a:gridCol w="2305598">
                  <a:extLst>
                    <a:ext uri="{9D8B030D-6E8A-4147-A177-3AD203B41FA5}">
                      <a16:colId xmlns:a16="http://schemas.microsoft.com/office/drawing/2014/main" val="2191814027"/>
                    </a:ext>
                  </a:extLst>
                </a:gridCol>
                <a:gridCol w="2305598">
                  <a:extLst>
                    <a:ext uri="{9D8B030D-6E8A-4147-A177-3AD203B41FA5}">
                      <a16:colId xmlns:a16="http://schemas.microsoft.com/office/drawing/2014/main" val="66631421"/>
                    </a:ext>
                  </a:extLst>
                </a:gridCol>
                <a:gridCol w="2305598">
                  <a:extLst>
                    <a:ext uri="{9D8B030D-6E8A-4147-A177-3AD203B41FA5}">
                      <a16:colId xmlns:a16="http://schemas.microsoft.com/office/drawing/2014/main" val="1799970284"/>
                    </a:ext>
                  </a:extLst>
                </a:gridCol>
              </a:tblGrid>
              <a:tr h="854927">
                <a:tc>
                  <a:txBody>
                    <a:bodyPr/>
                    <a:lstStyle/>
                    <a:p>
                      <a:pPr algn="ctr"/>
                      <a:r>
                        <a:rPr lang="en-US" sz="2000" dirty="0"/>
                        <a:t>Outcome</a:t>
                      </a:r>
                    </a:p>
                  </a:txBody>
                  <a:tcPr/>
                </a:tc>
                <a:tc>
                  <a:txBody>
                    <a:bodyPr/>
                    <a:lstStyle/>
                    <a:p>
                      <a:pPr algn="ctr"/>
                      <a:r>
                        <a:rPr lang="en-US" sz="2000" dirty="0">
                          <a:solidFill>
                            <a:srgbClr val="FF0000"/>
                          </a:solidFill>
                        </a:rPr>
                        <a:t>Mild to Mod </a:t>
                      </a:r>
                    </a:p>
                    <a:p>
                      <a:pPr algn="ctr"/>
                      <a:r>
                        <a:rPr lang="en-US" sz="2000" dirty="0">
                          <a:solidFill>
                            <a:srgbClr val="FF0000"/>
                          </a:solidFill>
                        </a:rPr>
                        <a:t>57%</a:t>
                      </a:r>
                    </a:p>
                  </a:txBody>
                  <a:tcPr/>
                </a:tc>
                <a:tc>
                  <a:txBody>
                    <a:bodyPr/>
                    <a:lstStyle/>
                    <a:p>
                      <a:pPr algn="ctr"/>
                      <a:r>
                        <a:rPr lang="en-US" sz="2000" dirty="0"/>
                        <a:t>More Severe </a:t>
                      </a:r>
                    </a:p>
                    <a:p>
                      <a:pPr algn="ctr"/>
                      <a:r>
                        <a:rPr lang="en-US" sz="2000" dirty="0"/>
                        <a:t>43%</a:t>
                      </a:r>
                    </a:p>
                  </a:txBody>
                  <a:tcPr/>
                </a:tc>
                <a:extLst>
                  <a:ext uri="{0D108BD9-81ED-4DB2-BD59-A6C34878D82A}">
                    <a16:rowId xmlns:a16="http://schemas.microsoft.com/office/drawing/2014/main" val="1495299547"/>
                  </a:ext>
                </a:extLst>
              </a:tr>
              <a:tr h="762671">
                <a:tc>
                  <a:txBody>
                    <a:bodyPr/>
                    <a:lstStyle/>
                    <a:p>
                      <a:r>
                        <a:rPr lang="en-US" sz="2000" dirty="0">
                          <a:solidFill>
                            <a:srgbClr val="FF0000"/>
                          </a:solidFill>
                        </a:rPr>
                        <a:t>50% reduction in Depression</a:t>
                      </a:r>
                    </a:p>
                  </a:txBody>
                  <a:tcPr/>
                </a:tc>
                <a:tc>
                  <a:txBody>
                    <a:bodyPr/>
                    <a:lstStyle/>
                    <a:p>
                      <a:pPr algn="ctr"/>
                      <a:r>
                        <a:rPr lang="en-US" sz="2000" dirty="0">
                          <a:solidFill>
                            <a:schemeClr val="tx1"/>
                          </a:solidFill>
                        </a:rPr>
                        <a:t>Yes (1/4)</a:t>
                      </a:r>
                    </a:p>
                  </a:txBody>
                  <a:tcPr/>
                </a:tc>
                <a:tc>
                  <a:txBody>
                    <a:bodyPr/>
                    <a:lstStyle/>
                    <a:p>
                      <a:pPr algn="ctr"/>
                      <a:r>
                        <a:rPr lang="en-US" sz="2000" dirty="0"/>
                        <a:t>Yes</a:t>
                      </a:r>
                    </a:p>
                  </a:txBody>
                  <a:tcPr/>
                </a:tc>
                <a:extLst>
                  <a:ext uri="{0D108BD9-81ED-4DB2-BD59-A6C34878D82A}">
                    <a16:rowId xmlns:a16="http://schemas.microsoft.com/office/drawing/2014/main" val="1837414004"/>
                  </a:ext>
                </a:extLst>
              </a:tr>
              <a:tr h="545834">
                <a:tc>
                  <a:txBody>
                    <a:bodyPr/>
                    <a:lstStyle/>
                    <a:p>
                      <a:r>
                        <a:rPr lang="en-US" sz="2000" dirty="0"/>
                        <a:t>Medication Adherence</a:t>
                      </a:r>
                    </a:p>
                  </a:txBody>
                  <a:tcPr/>
                </a:tc>
                <a:tc>
                  <a:txBody>
                    <a:bodyPr/>
                    <a:lstStyle/>
                    <a:p>
                      <a:pPr algn="ctr"/>
                      <a:r>
                        <a:rPr lang="en-US" sz="2000" dirty="0"/>
                        <a:t>Yes</a:t>
                      </a:r>
                    </a:p>
                  </a:txBody>
                  <a:tcPr/>
                </a:tc>
                <a:tc>
                  <a:txBody>
                    <a:bodyPr/>
                    <a:lstStyle/>
                    <a:p>
                      <a:pPr algn="ctr"/>
                      <a:r>
                        <a:rPr lang="en-US" sz="2000" dirty="0"/>
                        <a:t>Yes</a:t>
                      </a:r>
                    </a:p>
                  </a:txBody>
                  <a:tcPr/>
                </a:tc>
                <a:extLst>
                  <a:ext uri="{0D108BD9-81ED-4DB2-BD59-A6C34878D82A}">
                    <a16:rowId xmlns:a16="http://schemas.microsoft.com/office/drawing/2014/main" val="1747569074"/>
                  </a:ext>
                </a:extLst>
              </a:tr>
              <a:tr h="762671">
                <a:tc>
                  <a:txBody>
                    <a:bodyPr/>
                    <a:lstStyle/>
                    <a:p>
                      <a:r>
                        <a:rPr lang="en-US" sz="2000" dirty="0">
                          <a:solidFill>
                            <a:srgbClr val="FF0000"/>
                          </a:solidFill>
                        </a:rPr>
                        <a:t>Satisfaction with Depression TX</a:t>
                      </a:r>
                    </a:p>
                  </a:txBody>
                  <a:tcPr/>
                </a:tc>
                <a:tc>
                  <a:txBody>
                    <a:bodyPr/>
                    <a:lstStyle/>
                    <a:p>
                      <a:pPr algn="ctr"/>
                      <a:r>
                        <a:rPr lang="en-US" sz="2000" dirty="0">
                          <a:solidFill>
                            <a:schemeClr val="tx1"/>
                          </a:solidFill>
                        </a:rPr>
                        <a:t>Yes</a:t>
                      </a:r>
                    </a:p>
                  </a:txBody>
                  <a:tcPr/>
                </a:tc>
                <a:tc>
                  <a:txBody>
                    <a:bodyPr/>
                    <a:lstStyle/>
                    <a:p>
                      <a:pPr algn="ctr"/>
                      <a:r>
                        <a:rPr lang="en-US" sz="2000" dirty="0"/>
                        <a:t>Yes</a:t>
                      </a:r>
                    </a:p>
                  </a:txBody>
                  <a:tcPr/>
                </a:tc>
                <a:extLst>
                  <a:ext uri="{0D108BD9-81ED-4DB2-BD59-A6C34878D82A}">
                    <a16:rowId xmlns:a16="http://schemas.microsoft.com/office/drawing/2014/main" val="3790566752"/>
                  </a:ext>
                </a:extLst>
              </a:tr>
            </a:tbl>
          </a:graphicData>
        </a:graphic>
      </p:graphicFrame>
    </p:spTree>
    <p:extLst>
      <p:ext uri="{BB962C8B-B14F-4D97-AF65-F5344CB8AC3E}">
        <p14:creationId xmlns:p14="http://schemas.microsoft.com/office/powerpoint/2010/main" val="381689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47AD6A-F8AB-C846-B59F-BE70FD817C6E}"/>
              </a:ext>
            </a:extLst>
          </p:cNvPr>
          <p:cNvSpPr>
            <a:spLocks noGrp="1"/>
          </p:cNvSpPr>
          <p:nvPr>
            <p:ph type="title"/>
          </p:nvPr>
        </p:nvSpPr>
        <p:spPr>
          <a:xfrm>
            <a:off x="311700" y="172668"/>
            <a:ext cx="2925216" cy="2235251"/>
          </a:xfrm>
        </p:spPr>
        <p:txBody>
          <a:bodyPr/>
          <a:lstStyle/>
          <a:p>
            <a:r>
              <a:rPr lang="en-US" sz="2400" dirty="0"/>
              <a:t>RCT: Behavioral Health Consultant Results</a:t>
            </a:r>
            <a:br>
              <a:rPr lang="en-US" sz="2400" dirty="0"/>
            </a:br>
            <a:r>
              <a:rPr lang="en-US" sz="1800" i="1" dirty="0"/>
              <a:t>What outcomes were significantly different from Usual Care (UC)?</a:t>
            </a:r>
            <a:br>
              <a:rPr lang="en-US" sz="1800" i="1" dirty="0"/>
            </a:br>
            <a:br>
              <a:rPr lang="en-US" sz="1800" i="1" dirty="0"/>
            </a:br>
            <a:r>
              <a:rPr lang="en-US" sz="1800" b="1" dirty="0">
                <a:solidFill>
                  <a:srgbClr val="00B050"/>
                </a:solidFill>
              </a:rPr>
              <a:t>Use of evidence-based coping strategies</a:t>
            </a:r>
            <a:endParaRPr lang="en-US" sz="2400" b="1" dirty="0">
              <a:solidFill>
                <a:srgbClr val="00B050"/>
              </a:solidFill>
            </a:endParaRPr>
          </a:p>
        </p:txBody>
      </p:sp>
      <p:sp>
        <p:nvSpPr>
          <p:cNvPr id="5" name="Slide Number Placeholder 4">
            <a:extLst>
              <a:ext uri="{FF2B5EF4-FFF2-40B4-BE49-F238E27FC236}">
                <a16:creationId xmlns:a16="http://schemas.microsoft.com/office/drawing/2014/main" id="{8D04DE72-8D01-A542-A0AC-9597F52F7881}"/>
              </a:ext>
            </a:extLst>
          </p:cNvPr>
          <p:cNvSpPr>
            <a:spLocks noGrp="1"/>
          </p:cNvSpPr>
          <p:nvPr>
            <p:ph type="sldNum" idx="12"/>
          </p:nvPr>
        </p:nvSpPr>
        <p:spPr/>
        <p:txBody>
          <a:bodyPr/>
          <a:lstStyle/>
          <a:p>
            <a:fld id="{7BC6AC17-1F4B-CC4B-8583-6855AF716F5D}" type="slidenum">
              <a:rPr lang="en-US" smtClean="0"/>
              <a:t>28</a:t>
            </a:fld>
            <a:endParaRPr lang="en-US" dirty="0"/>
          </a:p>
        </p:txBody>
      </p:sp>
      <p:sp>
        <p:nvSpPr>
          <p:cNvPr id="9" name="TextBox 8">
            <a:extLst>
              <a:ext uri="{FF2B5EF4-FFF2-40B4-BE49-F238E27FC236}">
                <a16:creationId xmlns:a16="http://schemas.microsoft.com/office/drawing/2014/main" id="{0BEF1EB4-853F-434F-BE6F-2703FB015594}"/>
              </a:ext>
            </a:extLst>
          </p:cNvPr>
          <p:cNvSpPr txBox="1"/>
          <p:nvPr/>
        </p:nvSpPr>
        <p:spPr>
          <a:xfrm>
            <a:off x="583840" y="3031839"/>
            <a:ext cx="2083160" cy="1938992"/>
          </a:xfrm>
          <a:prstGeom prst="rect">
            <a:avLst/>
          </a:prstGeom>
          <a:noFill/>
        </p:spPr>
        <p:txBody>
          <a:bodyPr wrap="square" rtlCol="0">
            <a:spAutoFit/>
          </a:bodyPr>
          <a:lstStyle/>
          <a:p>
            <a:r>
              <a:rPr lang="en-US" sz="1500" dirty="0"/>
              <a:t>Robinson, et al., 2020. The Impact of Integrated Care on Patient Behavior: A Randomized Controlled Trial. </a:t>
            </a:r>
            <a:r>
              <a:rPr lang="en-US" sz="1500" i="1" dirty="0"/>
              <a:t>Family Systems and Health Care</a:t>
            </a:r>
            <a:r>
              <a:rPr lang="en-US" sz="1500" dirty="0"/>
              <a:t>.</a:t>
            </a:r>
          </a:p>
        </p:txBody>
      </p:sp>
      <p:pic>
        <p:nvPicPr>
          <p:cNvPr id="7" name="Picture 6">
            <a:extLst>
              <a:ext uri="{FF2B5EF4-FFF2-40B4-BE49-F238E27FC236}">
                <a16:creationId xmlns:a16="http://schemas.microsoft.com/office/drawing/2014/main" id="{E0601CD8-25FC-4647-90B1-B23CA4691266}"/>
              </a:ext>
            </a:extLst>
          </p:cNvPr>
          <p:cNvPicPr>
            <a:picLocks noChangeAspect="1"/>
          </p:cNvPicPr>
          <p:nvPr/>
        </p:nvPicPr>
        <p:blipFill>
          <a:blip r:embed="rId2"/>
          <a:stretch>
            <a:fillRect/>
          </a:stretch>
        </p:blipFill>
        <p:spPr>
          <a:xfrm>
            <a:off x="3405664" y="559839"/>
            <a:ext cx="5446746" cy="4103378"/>
          </a:xfrm>
          <a:prstGeom prst="rect">
            <a:avLst/>
          </a:prstGeom>
        </p:spPr>
      </p:pic>
    </p:spTree>
    <p:extLst>
      <p:ext uri="{BB962C8B-B14F-4D97-AF65-F5344CB8AC3E}">
        <p14:creationId xmlns:p14="http://schemas.microsoft.com/office/powerpoint/2010/main" val="220917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1810B97-7AA9-7840-81C5-DA8B59EC71C7}"/>
              </a:ext>
            </a:extLst>
          </p:cNvPr>
          <p:cNvGraphicFramePr>
            <a:graphicFrameLocks noGrp="1"/>
          </p:cNvGraphicFramePr>
          <p:nvPr>
            <p:extLst>
              <p:ext uri="{D42A27DB-BD31-4B8C-83A1-F6EECF244321}">
                <p14:modId xmlns:p14="http://schemas.microsoft.com/office/powerpoint/2010/main" val="3866990807"/>
              </p:ext>
            </p:extLst>
          </p:nvPr>
        </p:nvGraphicFramePr>
        <p:xfrm>
          <a:off x="908902" y="1126319"/>
          <a:ext cx="7606447" cy="3313394"/>
        </p:xfrm>
        <a:graphic>
          <a:graphicData uri="http://schemas.openxmlformats.org/drawingml/2006/table">
            <a:tbl>
              <a:tblPr firstRow="1" firstCol="1" bandRow="1">
                <a:tableStyleId>{5C22544A-7EE6-4342-B048-85BDC9FD1C3A}</a:tableStyleId>
              </a:tblPr>
              <a:tblGrid>
                <a:gridCol w="7606447">
                  <a:extLst>
                    <a:ext uri="{9D8B030D-6E8A-4147-A177-3AD203B41FA5}">
                      <a16:colId xmlns:a16="http://schemas.microsoft.com/office/drawing/2014/main" val="4035323257"/>
                    </a:ext>
                  </a:extLst>
                </a:gridCol>
              </a:tblGrid>
              <a:tr h="463806">
                <a:tc>
                  <a:txBody>
                    <a:bodyPr/>
                    <a:lstStyle/>
                    <a:p>
                      <a:pPr marL="0" marR="0">
                        <a:spcBef>
                          <a:spcPts val="0"/>
                        </a:spcBef>
                        <a:spcAft>
                          <a:spcPts val="0"/>
                        </a:spcAft>
                      </a:pPr>
                      <a:r>
                        <a:rPr lang="en-US" sz="1800" b="0" dirty="0">
                          <a:solidFill>
                            <a:schemeClr val="tx1"/>
                          </a:solidFill>
                          <a:effectLst/>
                        </a:rPr>
                        <a:t>1. Planning regular participation in pleasurable activities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07" marR="49307" marT="0" marB="0">
                    <a:solidFill>
                      <a:srgbClr val="92D050">
                        <a:alpha val="63000"/>
                      </a:srgbClr>
                    </a:solidFill>
                  </a:tcPr>
                </a:tc>
                <a:extLst>
                  <a:ext uri="{0D108BD9-81ED-4DB2-BD59-A6C34878D82A}">
                    <a16:rowId xmlns:a16="http://schemas.microsoft.com/office/drawing/2014/main" val="1058557981"/>
                  </a:ext>
                </a:extLst>
              </a:tr>
              <a:tr h="575760">
                <a:tc>
                  <a:txBody>
                    <a:bodyPr/>
                    <a:lstStyle/>
                    <a:p>
                      <a:pPr marL="0" marR="0">
                        <a:spcBef>
                          <a:spcPts val="0"/>
                        </a:spcBef>
                        <a:spcAft>
                          <a:spcPts val="0"/>
                        </a:spcAft>
                      </a:pPr>
                      <a:r>
                        <a:rPr lang="en-US" sz="1800" b="0" dirty="0">
                          <a:solidFill>
                            <a:schemeClr val="tx1"/>
                          </a:solidFill>
                          <a:effectLst/>
                        </a:rPr>
                        <a:t>2. Planning regular participation in activities that boost your confidence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07" marR="49307" marT="0" marB="0">
                    <a:solidFill>
                      <a:srgbClr val="92D050">
                        <a:alpha val="63000"/>
                      </a:srgbClr>
                    </a:solidFill>
                  </a:tcPr>
                </a:tc>
                <a:extLst>
                  <a:ext uri="{0D108BD9-81ED-4DB2-BD59-A6C34878D82A}">
                    <a16:rowId xmlns:a16="http://schemas.microsoft.com/office/drawing/2014/main" val="3348845529"/>
                  </a:ext>
                </a:extLst>
              </a:tr>
              <a:tr h="383840">
                <a:tc>
                  <a:txBody>
                    <a:bodyPr/>
                    <a:lstStyle/>
                    <a:p>
                      <a:pPr marL="0" marR="0">
                        <a:spcBef>
                          <a:spcPts val="0"/>
                        </a:spcBef>
                        <a:spcAft>
                          <a:spcPts val="0"/>
                        </a:spcAft>
                      </a:pPr>
                      <a:r>
                        <a:rPr lang="en-US" sz="1800" b="0" dirty="0">
                          <a:solidFill>
                            <a:schemeClr val="tx1"/>
                          </a:solidFill>
                          <a:effectLst/>
                        </a:rPr>
                        <a:t>3. Planning regular participation in activities that help you relax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07" marR="49307" marT="0" marB="0">
                    <a:solidFill>
                      <a:srgbClr val="92D050">
                        <a:alpha val="63000"/>
                      </a:srgbClr>
                    </a:solidFill>
                  </a:tcPr>
                </a:tc>
                <a:extLst>
                  <a:ext uri="{0D108BD9-81ED-4DB2-BD59-A6C34878D82A}">
                    <a16:rowId xmlns:a16="http://schemas.microsoft.com/office/drawing/2014/main" val="2393340054"/>
                  </a:ext>
                </a:extLst>
              </a:tr>
              <a:tr h="546548">
                <a:tc>
                  <a:txBody>
                    <a:bodyPr/>
                    <a:lstStyle/>
                    <a:p>
                      <a:pPr marL="0" marR="0">
                        <a:spcBef>
                          <a:spcPts val="0"/>
                        </a:spcBef>
                        <a:spcAft>
                          <a:spcPts val="0"/>
                        </a:spcAft>
                      </a:pPr>
                      <a:r>
                        <a:rPr lang="en-US" sz="1800" b="0" dirty="0">
                          <a:solidFill>
                            <a:schemeClr val="tx1"/>
                          </a:solidFill>
                          <a:effectLst/>
                        </a:rPr>
                        <a:t>4. Planning regular participation in activities with other people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07" marR="49307" marT="0" marB="0">
                    <a:solidFill>
                      <a:srgbClr val="92D050">
                        <a:alpha val="63000"/>
                      </a:srgbClr>
                    </a:solidFill>
                  </a:tcPr>
                </a:tc>
                <a:extLst>
                  <a:ext uri="{0D108BD9-81ED-4DB2-BD59-A6C34878D82A}">
                    <a16:rowId xmlns:a16="http://schemas.microsoft.com/office/drawing/2014/main" val="701737498"/>
                  </a:ext>
                </a:extLst>
              </a:tr>
              <a:tr h="767680">
                <a:tc>
                  <a:txBody>
                    <a:bodyPr/>
                    <a:lstStyle/>
                    <a:p>
                      <a:pPr marL="0" marR="0">
                        <a:spcBef>
                          <a:spcPts val="0"/>
                        </a:spcBef>
                        <a:spcAft>
                          <a:spcPts val="0"/>
                        </a:spcAft>
                      </a:pPr>
                      <a:r>
                        <a:rPr lang="en-US" sz="1800" b="0" dirty="0">
                          <a:solidFill>
                            <a:schemeClr val="tx1"/>
                          </a:solidFill>
                          <a:effectLst/>
                        </a:rPr>
                        <a:t>5. Using problem solving techniques for problems you’re having in life such as problems with your job or relationships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07" marR="49307" marT="0" marB="0">
                    <a:solidFill>
                      <a:srgbClr val="92D050">
                        <a:alpha val="63000"/>
                      </a:srgbClr>
                    </a:solidFill>
                  </a:tcPr>
                </a:tc>
                <a:extLst>
                  <a:ext uri="{0D108BD9-81ED-4DB2-BD59-A6C34878D82A}">
                    <a16:rowId xmlns:a16="http://schemas.microsoft.com/office/drawing/2014/main" val="3302390065"/>
                  </a:ext>
                </a:extLst>
              </a:tr>
              <a:tr h="575760">
                <a:tc>
                  <a:txBody>
                    <a:bodyPr/>
                    <a:lstStyle/>
                    <a:p>
                      <a:pPr marL="0" marR="0">
                        <a:spcBef>
                          <a:spcPts val="0"/>
                        </a:spcBef>
                        <a:spcAft>
                          <a:spcPts val="0"/>
                        </a:spcAft>
                      </a:pPr>
                      <a:r>
                        <a:rPr lang="en-US" sz="1800" b="0" dirty="0">
                          <a:solidFill>
                            <a:schemeClr val="tx1"/>
                          </a:solidFill>
                          <a:effectLst/>
                        </a:rPr>
                        <a:t>6. Noticing negative thoughts and replacing them with more positive thoughts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07" marR="49307" marT="0" marB="0">
                    <a:solidFill>
                      <a:srgbClr val="92D050">
                        <a:alpha val="63000"/>
                      </a:srgbClr>
                    </a:solidFill>
                  </a:tcPr>
                </a:tc>
                <a:extLst>
                  <a:ext uri="{0D108BD9-81ED-4DB2-BD59-A6C34878D82A}">
                    <a16:rowId xmlns:a16="http://schemas.microsoft.com/office/drawing/2014/main" val="3050792862"/>
                  </a:ext>
                </a:extLst>
              </a:tr>
            </a:tbl>
          </a:graphicData>
        </a:graphic>
      </p:graphicFrame>
      <p:sp>
        <p:nvSpPr>
          <p:cNvPr id="12" name="TextBox 11">
            <a:extLst>
              <a:ext uri="{FF2B5EF4-FFF2-40B4-BE49-F238E27FC236}">
                <a16:creationId xmlns:a16="http://schemas.microsoft.com/office/drawing/2014/main" id="{D39605B6-5183-D243-8FA1-A201281F96F6}"/>
              </a:ext>
            </a:extLst>
          </p:cNvPr>
          <p:cNvSpPr txBox="1"/>
          <p:nvPr/>
        </p:nvSpPr>
        <p:spPr>
          <a:xfrm>
            <a:off x="5359802" y="4439712"/>
            <a:ext cx="2890535" cy="553998"/>
          </a:xfrm>
          <a:prstGeom prst="rect">
            <a:avLst/>
          </a:prstGeom>
          <a:noFill/>
        </p:spPr>
        <p:txBody>
          <a:bodyPr wrap="none" rtlCol="0">
            <a:spAutoFit/>
          </a:bodyPr>
          <a:lstStyle/>
          <a:p>
            <a:r>
              <a:rPr lang="en-US" sz="1500" dirty="0"/>
              <a:t>*Robinson, et al., 2020.</a:t>
            </a:r>
          </a:p>
          <a:p>
            <a:r>
              <a:rPr lang="en-US" sz="1500" i="1" dirty="0"/>
              <a:t>J of Family Systems and Health</a:t>
            </a:r>
          </a:p>
        </p:txBody>
      </p:sp>
      <p:sp>
        <p:nvSpPr>
          <p:cNvPr id="3" name="Title 2">
            <a:extLst>
              <a:ext uri="{FF2B5EF4-FFF2-40B4-BE49-F238E27FC236}">
                <a16:creationId xmlns:a16="http://schemas.microsoft.com/office/drawing/2014/main" id="{67DE1FF0-5700-8C48-B203-6A0ADDADA53D}"/>
              </a:ext>
            </a:extLst>
          </p:cNvPr>
          <p:cNvSpPr>
            <a:spLocks noGrp="1"/>
          </p:cNvSpPr>
          <p:nvPr>
            <p:ph type="title"/>
          </p:nvPr>
        </p:nvSpPr>
        <p:spPr>
          <a:xfrm>
            <a:off x="628650" y="273844"/>
            <a:ext cx="7886700" cy="852475"/>
          </a:xfrm>
        </p:spPr>
        <p:txBody>
          <a:bodyPr/>
          <a:lstStyle/>
          <a:p>
            <a:r>
              <a:rPr lang="en-US" dirty="0"/>
              <a:t>Evidence-based Coping Strategies</a:t>
            </a:r>
          </a:p>
        </p:txBody>
      </p:sp>
    </p:spTree>
    <p:extLst>
      <p:ext uri="{BB962C8B-B14F-4D97-AF65-F5344CB8AC3E}">
        <p14:creationId xmlns:p14="http://schemas.microsoft.com/office/powerpoint/2010/main" val="165000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2ADF-E186-F243-9B0E-D12B4416772F}"/>
              </a:ext>
            </a:extLst>
          </p:cNvPr>
          <p:cNvSpPr>
            <a:spLocks noGrp="1"/>
          </p:cNvSpPr>
          <p:nvPr>
            <p:ph type="title"/>
          </p:nvPr>
        </p:nvSpPr>
        <p:spPr>
          <a:xfrm>
            <a:off x="311700" y="445025"/>
            <a:ext cx="8520600" cy="572700"/>
          </a:xfrm>
        </p:spPr>
        <p:txBody>
          <a:bodyPr spcFirstLastPara="1" wrap="square" lIns="91425" tIns="91425" rIns="91425" bIns="91425" anchor="t" anchorCtr="0">
            <a:normAutofit/>
          </a:bodyPr>
          <a:lstStyle/>
          <a:p>
            <a:pPr>
              <a:lnSpc>
                <a:spcPct val="90000"/>
              </a:lnSpc>
            </a:pPr>
            <a:r>
              <a:rPr lang="en-US" sz="2400" dirty="0">
                <a:solidFill>
                  <a:schemeClr val="dk2"/>
                </a:solidFill>
              </a:rPr>
              <a:t>1985-2021</a:t>
            </a:r>
            <a:endParaRPr lang="en-US" sz="2000" b="0" i="0" u="none" strike="noStrike" cap="none" dirty="0">
              <a:latin typeface="Arial"/>
              <a:ea typeface="Arial"/>
              <a:cs typeface="Arial"/>
              <a:sym typeface="Arial"/>
            </a:endParaRPr>
          </a:p>
        </p:txBody>
      </p:sp>
      <p:sp>
        <p:nvSpPr>
          <p:cNvPr id="8" name="Rectangle 7">
            <a:extLst>
              <a:ext uri="{FF2B5EF4-FFF2-40B4-BE49-F238E27FC236}">
                <a16:creationId xmlns:a16="http://schemas.microsoft.com/office/drawing/2014/main" id="{F8D2C14A-9E44-1943-B63D-4C938A41EE72}"/>
              </a:ext>
            </a:extLst>
          </p:cNvPr>
          <p:cNvSpPr/>
          <p:nvPr/>
        </p:nvSpPr>
        <p:spPr>
          <a:xfrm>
            <a:off x="628650" y="1369219"/>
            <a:ext cx="3886200" cy="3263504"/>
          </a:xfrm>
          <a:prstGeom prst="rect">
            <a:avLst/>
          </a:prstGeom>
          <a:noFill/>
          <a:ln>
            <a:noFill/>
          </a:ln>
        </p:spPr>
        <p:txBody>
          <a:bodyPr spcFirstLastPara="1" wrap="square" lIns="91425" tIns="91425" rIns="91425" bIns="91425" anchor="t" anchorCtr="0">
            <a:normAutofit/>
          </a:bodyPr>
          <a:lstStyle/>
          <a:p>
            <a:pPr>
              <a:lnSpc>
                <a:spcPct val="115000"/>
              </a:lnSpc>
              <a:spcAft>
                <a:spcPts val="600"/>
              </a:spcAft>
              <a:buClr>
                <a:schemeClr val="dk2"/>
              </a:buClr>
            </a:pPr>
            <a:br>
              <a:rPr lang="en-US" sz="1800" dirty="0">
                <a:solidFill>
                  <a:schemeClr val="dk2"/>
                </a:solidFill>
              </a:rPr>
            </a:br>
            <a:r>
              <a:rPr lang="en-US" sz="1800" dirty="0">
                <a:solidFill>
                  <a:schemeClr val="dk2"/>
                </a:solidFill>
              </a:rPr>
              <a:t>. . . Letting go of traditions</a:t>
            </a:r>
          </a:p>
          <a:p>
            <a:pPr>
              <a:lnSpc>
                <a:spcPct val="115000"/>
              </a:lnSpc>
              <a:spcAft>
                <a:spcPts val="600"/>
              </a:spcAft>
              <a:buClr>
                <a:schemeClr val="dk2"/>
              </a:buClr>
            </a:pPr>
            <a:r>
              <a:rPr lang="en-US" sz="1800" dirty="0">
                <a:solidFill>
                  <a:schemeClr val="dk2"/>
                </a:solidFill>
              </a:rPr>
              <a:t>. . .  holding on to science</a:t>
            </a:r>
          </a:p>
        </p:txBody>
      </p:sp>
      <p:sp>
        <p:nvSpPr>
          <p:cNvPr id="9" name="Slide Number Placeholder 8">
            <a:extLst>
              <a:ext uri="{FF2B5EF4-FFF2-40B4-BE49-F238E27FC236}">
                <a16:creationId xmlns:a16="http://schemas.microsoft.com/office/drawing/2014/main" id="{6A08F010-5CF1-0344-9CA1-B1F91229220C}"/>
              </a:ext>
            </a:extLst>
          </p:cNvPr>
          <p:cNvSpPr>
            <a:spLocks noGrp="1"/>
          </p:cNvSpPr>
          <p:nvPr>
            <p:ph type="sldNum" sz="quarter" idx="12"/>
          </p:nvPr>
        </p:nvSpPr>
        <p:spPr>
          <a:xfrm>
            <a:off x="8472458" y="4663217"/>
            <a:ext cx="548700" cy="393600"/>
          </a:xfrm>
        </p:spPr>
        <p:txBody>
          <a:bodyPr spcFirstLastPara="1" wrap="square" lIns="91425" tIns="91425" rIns="91425" bIns="91425" anchor="ctr" anchorCtr="0">
            <a:normAutofit/>
          </a:bodyPr>
          <a:lstStyle/>
          <a:p>
            <a:pPr>
              <a:lnSpc>
                <a:spcPct val="90000"/>
              </a:lnSpc>
              <a:spcAft>
                <a:spcPts val="600"/>
              </a:spcAft>
            </a:pPr>
            <a:fld id="{9588BE77-5DF0-864C-81DB-ACB898BF352A}" type="slidenum">
              <a:rPr lang="en-US" sz="900" smtClean="0"/>
              <a:pPr>
                <a:lnSpc>
                  <a:spcPct val="90000"/>
                </a:lnSpc>
                <a:spcAft>
                  <a:spcPts val="600"/>
                </a:spcAft>
              </a:pPr>
              <a:t>3</a:t>
            </a:fld>
            <a:endParaRPr lang="en-US" sz="900" dirty="0"/>
          </a:p>
        </p:txBody>
      </p:sp>
      <p:graphicFrame>
        <p:nvGraphicFramePr>
          <p:cNvPr id="6" name="Content Placeholder 5">
            <a:extLst>
              <a:ext uri="{FF2B5EF4-FFF2-40B4-BE49-F238E27FC236}">
                <a16:creationId xmlns:a16="http://schemas.microsoft.com/office/drawing/2014/main" id="{276BA61D-DE02-5047-B7B9-7B7EDD45ABA4}"/>
              </a:ext>
            </a:extLst>
          </p:cNvPr>
          <p:cNvGraphicFramePr>
            <a:graphicFrameLocks noGrp="1"/>
          </p:cNvGraphicFramePr>
          <p:nvPr>
            <p:ph sz="half" idx="2"/>
            <p:extLst>
              <p:ext uri="{D42A27DB-BD31-4B8C-83A1-F6EECF244321}">
                <p14:modId xmlns:p14="http://schemas.microsoft.com/office/powerpoint/2010/main" val="694876146"/>
              </p:ext>
            </p:extLst>
          </p:nvPr>
        </p:nvGraphicFramePr>
        <p:xfrm>
          <a:off x="4629150" y="1369219"/>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8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309E13-612A-5D4B-870A-323C1802F45A}"/>
              </a:ext>
            </a:extLst>
          </p:cNvPr>
          <p:cNvSpPr>
            <a:spLocks noGrp="1"/>
          </p:cNvSpPr>
          <p:nvPr>
            <p:ph type="title"/>
          </p:nvPr>
        </p:nvSpPr>
        <p:spPr/>
        <p:txBody>
          <a:bodyPr/>
          <a:lstStyle/>
          <a:p>
            <a:r>
              <a:rPr lang="en-US" dirty="0"/>
              <a:t>Coping Strategy Use Scale (CSUS)</a:t>
            </a:r>
          </a:p>
        </p:txBody>
      </p:sp>
      <p:sp>
        <p:nvSpPr>
          <p:cNvPr id="8" name="Content Placeholder 7">
            <a:extLst>
              <a:ext uri="{FF2B5EF4-FFF2-40B4-BE49-F238E27FC236}">
                <a16:creationId xmlns:a16="http://schemas.microsoft.com/office/drawing/2014/main" id="{AFAFEC93-E520-BE4B-BCFC-D0B082BB3F10}"/>
              </a:ext>
            </a:extLst>
          </p:cNvPr>
          <p:cNvSpPr>
            <a:spLocks noGrp="1"/>
          </p:cNvSpPr>
          <p:nvPr>
            <p:ph idx="1"/>
          </p:nvPr>
        </p:nvSpPr>
        <p:spPr>
          <a:xfrm>
            <a:off x="990601" y="1490854"/>
            <a:ext cx="6758940" cy="2822066"/>
          </a:xfrm>
        </p:spPr>
        <p:txBody>
          <a:bodyPr>
            <a:normAutofit fontScale="92500"/>
          </a:bodyPr>
          <a:lstStyle/>
          <a:p>
            <a:r>
              <a:rPr lang="en-US" sz="2400" dirty="0"/>
              <a:t>Frequency of use is based on a on a Likert-type scale ranging from 0 (</a:t>
            </a:r>
            <a:r>
              <a:rPr lang="en-US" sz="2400" i="1" dirty="0"/>
              <a:t>Not used/don’t know</a:t>
            </a:r>
            <a:r>
              <a:rPr lang="en-US" sz="2400" dirty="0"/>
              <a:t>) to 4 (</a:t>
            </a:r>
            <a:r>
              <a:rPr lang="en-US" sz="2400" i="1" dirty="0"/>
              <a:t>Daily</a:t>
            </a:r>
            <a:r>
              <a:rPr lang="en-US" sz="2400" dirty="0"/>
              <a:t>).</a:t>
            </a:r>
          </a:p>
          <a:p>
            <a:r>
              <a:rPr lang="en-US" sz="2400" dirty="0"/>
              <a:t>Total score is the sum of item scores associated with responses to the following question: “Which of the following techniques have you used over the past X? Not used/don’t know = 0; less than once a week = 1; once a week = 2; several times a week = 3, daily = 4.”</a:t>
            </a:r>
            <a:endParaRPr lang="en-US" sz="2800" dirty="0"/>
          </a:p>
          <a:p>
            <a:endParaRPr lang="en-US" dirty="0"/>
          </a:p>
        </p:txBody>
      </p:sp>
    </p:spTree>
    <p:extLst>
      <p:ext uri="{BB962C8B-B14F-4D97-AF65-F5344CB8AC3E}">
        <p14:creationId xmlns:p14="http://schemas.microsoft.com/office/powerpoint/2010/main" val="407358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101E-0C6E-1945-8FD8-A1B2EAC2323E}"/>
              </a:ext>
            </a:extLst>
          </p:cNvPr>
          <p:cNvSpPr>
            <a:spLocks noGrp="1"/>
          </p:cNvSpPr>
          <p:nvPr>
            <p:ph type="title"/>
          </p:nvPr>
        </p:nvSpPr>
        <p:spPr/>
        <p:txBody>
          <a:bodyPr>
            <a:normAutofit fontScale="90000"/>
          </a:bodyPr>
          <a:lstStyle/>
          <a:p>
            <a:r>
              <a:rPr lang="en-US" u="none" dirty="0"/>
              <a:t>RCT: Behavioral Health Consultant Results</a:t>
            </a:r>
            <a:endParaRPr lang="en-US" i="1" u="none" dirty="0">
              <a:solidFill>
                <a:srgbClr val="FF0000"/>
              </a:solidFill>
            </a:endParaRPr>
          </a:p>
        </p:txBody>
      </p:sp>
      <p:graphicFrame>
        <p:nvGraphicFramePr>
          <p:cNvPr id="7" name="Content Placeholder 6">
            <a:extLst>
              <a:ext uri="{FF2B5EF4-FFF2-40B4-BE49-F238E27FC236}">
                <a16:creationId xmlns:a16="http://schemas.microsoft.com/office/drawing/2014/main" id="{429BF96C-3840-C749-A537-54FF595FA32E}"/>
              </a:ext>
            </a:extLst>
          </p:cNvPr>
          <p:cNvGraphicFramePr>
            <a:graphicFrameLocks noGrp="1"/>
          </p:cNvGraphicFramePr>
          <p:nvPr>
            <p:ph sz="half" idx="1"/>
            <p:extLst>
              <p:ext uri="{D42A27DB-BD31-4B8C-83A1-F6EECF244321}">
                <p14:modId xmlns:p14="http://schemas.microsoft.com/office/powerpoint/2010/main" val="712965027"/>
              </p:ext>
            </p:extLst>
          </p:nvPr>
        </p:nvGraphicFramePr>
        <p:xfrm>
          <a:off x="1560387" y="1562660"/>
          <a:ext cx="6023225" cy="336548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D615717-9E4C-2C4A-BF45-F5FA303CC1D1}"/>
              </a:ext>
            </a:extLst>
          </p:cNvPr>
          <p:cNvSpPr>
            <a:spLocks noGrp="1"/>
          </p:cNvSpPr>
          <p:nvPr>
            <p:ph type="sldNum" sz="quarter" idx="12"/>
          </p:nvPr>
        </p:nvSpPr>
        <p:spPr/>
        <p:txBody>
          <a:bodyPr/>
          <a:lstStyle/>
          <a:p>
            <a:fld id="{9588BE77-5DF0-864C-81DB-ACB898BF352A}" type="slidenum">
              <a:rPr lang="en-US" smtClean="0"/>
              <a:t>31</a:t>
            </a:fld>
            <a:endParaRPr lang="en-US" dirty="0"/>
          </a:p>
        </p:txBody>
      </p:sp>
      <p:sp>
        <p:nvSpPr>
          <p:cNvPr id="8" name="Rectangle 7">
            <a:extLst>
              <a:ext uri="{FF2B5EF4-FFF2-40B4-BE49-F238E27FC236}">
                <a16:creationId xmlns:a16="http://schemas.microsoft.com/office/drawing/2014/main" id="{FEEC477A-B8FD-1749-BA2B-D60A08D290D0}"/>
              </a:ext>
            </a:extLst>
          </p:cNvPr>
          <p:cNvSpPr/>
          <p:nvPr/>
        </p:nvSpPr>
        <p:spPr>
          <a:xfrm>
            <a:off x="311700" y="920860"/>
            <a:ext cx="8160758" cy="369332"/>
          </a:xfrm>
          <a:prstGeom prst="rect">
            <a:avLst/>
          </a:prstGeom>
        </p:spPr>
        <p:txBody>
          <a:bodyPr wrap="square">
            <a:spAutoFit/>
          </a:bodyPr>
          <a:lstStyle/>
          <a:p>
            <a:r>
              <a:rPr lang="en-US" sz="1800" i="1" dirty="0"/>
              <a:t>What outcomes were significantly different from Usual Care (UC)?</a:t>
            </a:r>
            <a:endParaRPr lang="en-US" sz="1800" dirty="0"/>
          </a:p>
        </p:txBody>
      </p:sp>
    </p:spTree>
    <p:extLst>
      <p:ext uri="{BB962C8B-B14F-4D97-AF65-F5344CB8AC3E}">
        <p14:creationId xmlns:p14="http://schemas.microsoft.com/office/powerpoint/2010/main" val="67076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101E-0C6E-1945-8FD8-A1B2EAC2323E}"/>
              </a:ext>
            </a:extLst>
          </p:cNvPr>
          <p:cNvSpPr>
            <a:spLocks noGrp="1"/>
          </p:cNvSpPr>
          <p:nvPr>
            <p:ph type="title"/>
          </p:nvPr>
        </p:nvSpPr>
        <p:spPr/>
        <p:txBody>
          <a:bodyPr>
            <a:normAutofit fontScale="90000"/>
          </a:bodyPr>
          <a:lstStyle/>
          <a:p>
            <a:r>
              <a:rPr lang="en-US" u="none" dirty="0"/>
              <a:t>RCT: Behavioral Health Consultant Results</a:t>
            </a:r>
            <a:endParaRPr lang="en-US" i="1" u="none" dirty="0">
              <a:solidFill>
                <a:srgbClr val="FF0000"/>
              </a:solidFill>
            </a:endParaRPr>
          </a:p>
        </p:txBody>
      </p:sp>
      <p:sp>
        <p:nvSpPr>
          <p:cNvPr id="3" name="Slide Number Placeholder 2">
            <a:extLst>
              <a:ext uri="{FF2B5EF4-FFF2-40B4-BE49-F238E27FC236}">
                <a16:creationId xmlns:a16="http://schemas.microsoft.com/office/drawing/2014/main" id="{5D615717-9E4C-2C4A-BF45-F5FA303CC1D1}"/>
              </a:ext>
            </a:extLst>
          </p:cNvPr>
          <p:cNvSpPr>
            <a:spLocks noGrp="1"/>
          </p:cNvSpPr>
          <p:nvPr>
            <p:ph type="sldNum" sz="quarter" idx="12"/>
          </p:nvPr>
        </p:nvSpPr>
        <p:spPr/>
        <p:txBody>
          <a:bodyPr/>
          <a:lstStyle/>
          <a:p>
            <a:fld id="{9588BE77-5DF0-864C-81DB-ACB898BF352A}" type="slidenum">
              <a:rPr lang="en-US" smtClean="0"/>
              <a:t>32</a:t>
            </a:fld>
            <a:endParaRPr lang="en-US" dirty="0"/>
          </a:p>
        </p:txBody>
      </p:sp>
      <p:sp>
        <p:nvSpPr>
          <p:cNvPr id="8" name="Rectangle 7">
            <a:extLst>
              <a:ext uri="{FF2B5EF4-FFF2-40B4-BE49-F238E27FC236}">
                <a16:creationId xmlns:a16="http://schemas.microsoft.com/office/drawing/2014/main" id="{FEEC477A-B8FD-1749-BA2B-D60A08D290D0}"/>
              </a:ext>
            </a:extLst>
          </p:cNvPr>
          <p:cNvSpPr/>
          <p:nvPr/>
        </p:nvSpPr>
        <p:spPr>
          <a:xfrm>
            <a:off x="311700" y="920860"/>
            <a:ext cx="8160758" cy="369332"/>
          </a:xfrm>
          <a:prstGeom prst="rect">
            <a:avLst/>
          </a:prstGeom>
        </p:spPr>
        <p:txBody>
          <a:bodyPr wrap="square">
            <a:spAutoFit/>
          </a:bodyPr>
          <a:lstStyle/>
          <a:p>
            <a:r>
              <a:rPr lang="en-US" sz="1800" i="1" dirty="0"/>
              <a:t>What outcomes were significantly different from Usual Care (UC)?</a:t>
            </a:r>
            <a:endParaRPr lang="en-US" sz="1800" dirty="0"/>
          </a:p>
        </p:txBody>
      </p:sp>
      <p:graphicFrame>
        <p:nvGraphicFramePr>
          <p:cNvPr id="6" name="Content Placeholder 5">
            <a:extLst>
              <a:ext uri="{FF2B5EF4-FFF2-40B4-BE49-F238E27FC236}">
                <a16:creationId xmlns:a16="http://schemas.microsoft.com/office/drawing/2014/main" id="{2D6E117F-4305-D145-AE03-846F259B30A3}"/>
              </a:ext>
            </a:extLst>
          </p:cNvPr>
          <p:cNvGraphicFramePr>
            <a:graphicFrameLocks noGrp="1"/>
          </p:cNvGraphicFramePr>
          <p:nvPr>
            <p:ph sz="half" idx="1"/>
            <p:extLst>
              <p:ext uri="{D42A27DB-BD31-4B8C-83A1-F6EECF244321}">
                <p14:modId xmlns:p14="http://schemas.microsoft.com/office/powerpoint/2010/main" val="3161490596"/>
              </p:ext>
            </p:extLst>
          </p:nvPr>
        </p:nvGraphicFramePr>
        <p:xfrm>
          <a:off x="3996690" y="1562659"/>
          <a:ext cx="3886200" cy="326231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 picture containing text&#10;&#10;Description automatically generated">
            <a:extLst>
              <a:ext uri="{FF2B5EF4-FFF2-40B4-BE49-F238E27FC236}">
                <a16:creationId xmlns:a16="http://schemas.microsoft.com/office/drawing/2014/main" id="{6530A6E1-9089-9846-8283-4CFFD91EE7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7122" y="1706704"/>
            <a:ext cx="2540000" cy="2540000"/>
          </a:xfrm>
          <a:prstGeom prst="rect">
            <a:avLst/>
          </a:prstGeom>
        </p:spPr>
      </p:pic>
    </p:spTree>
    <p:extLst>
      <p:ext uri="{BB962C8B-B14F-4D97-AF65-F5344CB8AC3E}">
        <p14:creationId xmlns:p14="http://schemas.microsoft.com/office/powerpoint/2010/main" val="3432634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101E-0C6E-1945-8FD8-A1B2EAC2323E}"/>
              </a:ext>
            </a:extLst>
          </p:cNvPr>
          <p:cNvSpPr>
            <a:spLocks noGrp="1"/>
          </p:cNvSpPr>
          <p:nvPr>
            <p:ph type="title"/>
          </p:nvPr>
        </p:nvSpPr>
        <p:spPr/>
        <p:txBody>
          <a:bodyPr>
            <a:normAutofit fontScale="90000"/>
          </a:bodyPr>
          <a:lstStyle/>
          <a:p>
            <a:r>
              <a:rPr lang="en-US" u="none" dirty="0"/>
              <a:t>RCT: Behavioral Health Consultant Results</a:t>
            </a:r>
            <a:endParaRPr lang="en-US" i="1" u="none" dirty="0">
              <a:solidFill>
                <a:srgbClr val="FF0000"/>
              </a:solidFill>
            </a:endParaRPr>
          </a:p>
        </p:txBody>
      </p:sp>
      <p:sp>
        <p:nvSpPr>
          <p:cNvPr id="3" name="Slide Number Placeholder 2">
            <a:extLst>
              <a:ext uri="{FF2B5EF4-FFF2-40B4-BE49-F238E27FC236}">
                <a16:creationId xmlns:a16="http://schemas.microsoft.com/office/drawing/2014/main" id="{5D615717-9E4C-2C4A-BF45-F5FA303CC1D1}"/>
              </a:ext>
            </a:extLst>
          </p:cNvPr>
          <p:cNvSpPr>
            <a:spLocks noGrp="1"/>
          </p:cNvSpPr>
          <p:nvPr>
            <p:ph type="sldNum" sz="quarter" idx="12"/>
          </p:nvPr>
        </p:nvSpPr>
        <p:spPr/>
        <p:txBody>
          <a:bodyPr/>
          <a:lstStyle/>
          <a:p>
            <a:fld id="{9588BE77-5DF0-864C-81DB-ACB898BF352A}" type="slidenum">
              <a:rPr lang="en-US" smtClean="0"/>
              <a:t>33</a:t>
            </a:fld>
            <a:endParaRPr lang="en-US" dirty="0"/>
          </a:p>
        </p:txBody>
      </p:sp>
      <p:sp>
        <p:nvSpPr>
          <p:cNvPr id="8" name="Rectangle 7">
            <a:extLst>
              <a:ext uri="{FF2B5EF4-FFF2-40B4-BE49-F238E27FC236}">
                <a16:creationId xmlns:a16="http://schemas.microsoft.com/office/drawing/2014/main" id="{FEEC477A-B8FD-1749-BA2B-D60A08D290D0}"/>
              </a:ext>
            </a:extLst>
          </p:cNvPr>
          <p:cNvSpPr/>
          <p:nvPr/>
        </p:nvSpPr>
        <p:spPr>
          <a:xfrm>
            <a:off x="311700" y="920860"/>
            <a:ext cx="8160758" cy="369332"/>
          </a:xfrm>
          <a:prstGeom prst="rect">
            <a:avLst/>
          </a:prstGeom>
        </p:spPr>
        <p:txBody>
          <a:bodyPr wrap="square">
            <a:spAutoFit/>
          </a:bodyPr>
          <a:lstStyle/>
          <a:p>
            <a:r>
              <a:rPr lang="en-US" sz="1800" i="1" dirty="0"/>
              <a:t>What outcomes were significantly different from Usual Care (UC)?</a:t>
            </a:r>
            <a:endParaRPr lang="en-US" sz="1800" dirty="0"/>
          </a:p>
        </p:txBody>
      </p:sp>
      <p:graphicFrame>
        <p:nvGraphicFramePr>
          <p:cNvPr id="6" name="Content Placeholder 5">
            <a:extLst>
              <a:ext uri="{FF2B5EF4-FFF2-40B4-BE49-F238E27FC236}">
                <a16:creationId xmlns:a16="http://schemas.microsoft.com/office/drawing/2014/main" id="{2D6E117F-4305-D145-AE03-846F259B30A3}"/>
              </a:ext>
            </a:extLst>
          </p:cNvPr>
          <p:cNvGraphicFramePr>
            <a:graphicFrameLocks noGrp="1"/>
          </p:cNvGraphicFramePr>
          <p:nvPr>
            <p:ph sz="half" idx="1"/>
            <p:extLst>
              <p:ext uri="{D42A27DB-BD31-4B8C-83A1-F6EECF244321}">
                <p14:modId xmlns:p14="http://schemas.microsoft.com/office/powerpoint/2010/main" val="3694664617"/>
              </p:ext>
            </p:extLst>
          </p:nvPr>
        </p:nvGraphicFramePr>
        <p:xfrm>
          <a:off x="872490" y="1493560"/>
          <a:ext cx="3886200" cy="326231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6530A6E1-9089-9846-8283-4CFFD91EE70F}"/>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5576282" y="2189360"/>
            <a:ext cx="2540000" cy="1693333"/>
          </a:xfrm>
          <a:prstGeom prst="rect">
            <a:avLst/>
          </a:prstGeom>
        </p:spPr>
      </p:pic>
    </p:spTree>
    <p:extLst>
      <p:ext uri="{BB962C8B-B14F-4D97-AF65-F5344CB8AC3E}">
        <p14:creationId xmlns:p14="http://schemas.microsoft.com/office/powerpoint/2010/main" val="221192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47AD6A-F8AB-C846-B59F-BE70FD817C6E}"/>
              </a:ext>
            </a:extLst>
          </p:cNvPr>
          <p:cNvSpPr>
            <a:spLocks noGrp="1"/>
          </p:cNvSpPr>
          <p:nvPr>
            <p:ph type="title"/>
          </p:nvPr>
        </p:nvSpPr>
        <p:spPr/>
        <p:txBody>
          <a:bodyPr/>
          <a:lstStyle/>
          <a:p>
            <a:r>
              <a:rPr lang="en-US" dirty="0"/>
              <a:t>RCT: Behavioral Health Consultant Results</a:t>
            </a:r>
            <a:br>
              <a:rPr lang="en-US" dirty="0"/>
            </a:br>
            <a:r>
              <a:rPr lang="en-US" sz="2000" i="1" dirty="0"/>
              <a:t>What components of the Integrated Program did PCPs see as “definitely useful” and “essential”? </a:t>
            </a:r>
            <a:endParaRPr lang="en-US" dirty="0"/>
          </a:p>
        </p:txBody>
      </p:sp>
      <p:graphicFrame>
        <p:nvGraphicFramePr>
          <p:cNvPr id="4" name="Content Placeholder 3">
            <a:extLst>
              <a:ext uri="{FF2B5EF4-FFF2-40B4-BE49-F238E27FC236}">
                <a16:creationId xmlns:a16="http://schemas.microsoft.com/office/drawing/2014/main" id="{BA290BA4-3B22-EF44-9537-7AFEDEC2DE51}"/>
              </a:ext>
            </a:extLst>
          </p:cNvPr>
          <p:cNvGraphicFramePr>
            <a:graphicFrameLocks noGrp="1"/>
          </p:cNvGraphicFramePr>
          <p:nvPr>
            <p:ph sz="half" idx="1"/>
            <p:extLst>
              <p:ext uri="{D42A27DB-BD31-4B8C-83A1-F6EECF244321}">
                <p14:modId xmlns:p14="http://schemas.microsoft.com/office/powerpoint/2010/main" val="575111959"/>
              </p:ext>
            </p:extLst>
          </p:nvPr>
        </p:nvGraphicFramePr>
        <p:xfrm>
          <a:off x="1676400" y="1597025"/>
          <a:ext cx="6152508" cy="326231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8D04DE72-8D01-A542-A0AC-9597F52F7881}"/>
              </a:ext>
            </a:extLst>
          </p:cNvPr>
          <p:cNvSpPr>
            <a:spLocks noGrp="1"/>
          </p:cNvSpPr>
          <p:nvPr>
            <p:ph type="sldNum" sz="quarter" idx="12"/>
          </p:nvPr>
        </p:nvSpPr>
        <p:spPr/>
        <p:txBody>
          <a:bodyPr/>
          <a:lstStyle/>
          <a:p>
            <a:fld id="{7BC6AC17-1F4B-CC4B-8583-6855AF716F5D}" type="slidenum">
              <a:rPr lang="en-US" smtClean="0"/>
              <a:t>34</a:t>
            </a:fld>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C57F237-BD56-3242-A369-D8D95B272DF7}"/>
                  </a:ext>
                </a:extLst>
              </p14:cNvPr>
              <p14:cNvContentPartPr/>
              <p14:nvPr/>
            </p14:nvContentPartPr>
            <p14:xfrm>
              <a:off x="1744920" y="2362920"/>
              <a:ext cx="1477440" cy="1914480"/>
            </p14:xfrm>
          </p:contentPart>
        </mc:Choice>
        <mc:Fallback xmlns="">
          <p:pic>
            <p:nvPicPr>
              <p:cNvPr id="2" name="Ink 1">
                <a:extLst>
                  <a:ext uri="{FF2B5EF4-FFF2-40B4-BE49-F238E27FC236}">
                    <a16:creationId xmlns:a16="http://schemas.microsoft.com/office/drawing/2014/main" id="{FC57F237-BD56-3242-A369-D8D95B272DF7}"/>
                  </a:ext>
                </a:extLst>
              </p:cNvPr>
              <p:cNvPicPr/>
              <p:nvPr/>
            </p:nvPicPr>
            <p:blipFill>
              <a:blip r:embed="rId4"/>
              <a:stretch>
                <a:fillRect/>
              </a:stretch>
            </p:blipFill>
            <p:spPr>
              <a:xfrm>
                <a:off x="1690920" y="2254920"/>
                <a:ext cx="1585080" cy="213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D61042F-B5CE-5949-BAB6-34174A832962}"/>
                  </a:ext>
                </a:extLst>
              </p14:cNvPr>
              <p14:cNvContentPartPr/>
              <p14:nvPr/>
            </p14:nvContentPartPr>
            <p14:xfrm>
              <a:off x="2951280" y="2454360"/>
              <a:ext cx="940320" cy="1424880"/>
            </p14:xfrm>
          </p:contentPart>
        </mc:Choice>
        <mc:Fallback xmlns="">
          <p:pic>
            <p:nvPicPr>
              <p:cNvPr id="3" name="Ink 2">
                <a:extLst>
                  <a:ext uri="{FF2B5EF4-FFF2-40B4-BE49-F238E27FC236}">
                    <a16:creationId xmlns:a16="http://schemas.microsoft.com/office/drawing/2014/main" id="{0D61042F-B5CE-5949-BAB6-34174A832962}"/>
                  </a:ext>
                </a:extLst>
              </p:cNvPr>
              <p:cNvPicPr/>
              <p:nvPr/>
            </p:nvPicPr>
            <p:blipFill>
              <a:blip r:embed="rId6"/>
              <a:stretch>
                <a:fillRect/>
              </a:stretch>
            </p:blipFill>
            <p:spPr>
              <a:xfrm>
                <a:off x="2897640" y="2346360"/>
                <a:ext cx="1047960" cy="164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6CCDD87-7162-CE47-968E-99DF2D3508AA}"/>
                  </a:ext>
                </a:extLst>
              </p14:cNvPr>
              <p14:cNvContentPartPr/>
              <p14:nvPr/>
            </p14:nvContentPartPr>
            <p14:xfrm>
              <a:off x="6962040" y="2443560"/>
              <a:ext cx="997920" cy="1306080"/>
            </p14:xfrm>
          </p:contentPart>
        </mc:Choice>
        <mc:Fallback xmlns="">
          <p:pic>
            <p:nvPicPr>
              <p:cNvPr id="7" name="Ink 6">
                <a:extLst>
                  <a:ext uri="{FF2B5EF4-FFF2-40B4-BE49-F238E27FC236}">
                    <a16:creationId xmlns:a16="http://schemas.microsoft.com/office/drawing/2014/main" id="{26CCDD87-7162-CE47-968E-99DF2D3508AA}"/>
                  </a:ext>
                </a:extLst>
              </p:cNvPr>
              <p:cNvPicPr/>
              <p:nvPr/>
            </p:nvPicPr>
            <p:blipFill>
              <a:blip r:embed="rId8"/>
              <a:stretch>
                <a:fillRect/>
              </a:stretch>
            </p:blipFill>
            <p:spPr>
              <a:xfrm>
                <a:off x="6908040" y="2335560"/>
                <a:ext cx="1105560" cy="152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68198B2F-80F8-E54A-8188-03D009C873C0}"/>
                  </a:ext>
                </a:extLst>
              </p14:cNvPr>
              <p14:cNvContentPartPr/>
              <p14:nvPr/>
            </p14:nvContentPartPr>
            <p14:xfrm>
              <a:off x="4820040" y="4567560"/>
              <a:ext cx="1096920" cy="98280"/>
            </p14:xfrm>
          </p:contentPart>
        </mc:Choice>
        <mc:Fallback xmlns="">
          <p:pic>
            <p:nvPicPr>
              <p:cNvPr id="8" name="Ink 7">
                <a:extLst>
                  <a:ext uri="{FF2B5EF4-FFF2-40B4-BE49-F238E27FC236}">
                    <a16:creationId xmlns:a16="http://schemas.microsoft.com/office/drawing/2014/main" id="{68198B2F-80F8-E54A-8188-03D009C873C0}"/>
                  </a:ext>
                </a:extLst>
              </p:cNvPr>
              <p:cNvPicPr/>
              <p:nvPr/>
            </p:nvPicPr>
            <p:blipFill>
              <a:blip r:embed="rId10"/>
              <a:stretch>
                <a:fillRect/>
              </a:stretch>
            </p:blipFill>
            <p:spPr>
              <a:xfrm>
                <a:off x="4766400" y="4459920"/>
                <a:ext cx="12045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27E73C7-38AC-8C48-B187-C46B72E5456E}"/>
                  </a:ext>
                </a:extLst>
              </p14:cNvPr>
              <p14:cNvContentPartPr/>
              <p14:nvPr/>
            </p14:nvContentPartPr>
            <p14:xfrm>
              <a:off x="7503120" y="4990560"/>
              <a:ext cx="360" cy="360"/>
            </p14:xfrm>
          </p:contentPart>
        </mc:Choice>
        <mc:Fallback xmlns="">
          <p:pic>
            <p:nvPicPr>
              <p:cNvPr id="9" name="Ink 8">
                <a:extLst>
                  <a:ext uri="{FF2B5EF4-FFF2-40B4-BE49-F238E27FC236}">
                    <a16:creationId xmlns:a16="http://schemas.microsoft.com/office/drawing/2014/main" id="{027E73C7-38AC-8C48-B187-C46B72E5456E}"/>
                  </a:ext>
                </a:extLst>
              </p:cNvPr>
              <p:cNvPicPr/>
              <p:nvPr/>
            </p:nvPicPr>
            <p:blipFill>
              <a:blip r:embed="rId12"/>
              <a:stretch>
                <a:fillRect/>
              </a:stretch>
            </p:blipFill>
            <p:spPr>
              <a:xfrm>
                <a:off x="7449480" y="4882560"/>
                <a:ext cx="108000" cy="216000"/>
              </a:xfrm>
              <a:prstGeom prst="rect">
                <a:avLst/>
              </a:prstGeom>
            </p:spPr>
          </p:pic>
        </mc:Fallback>
      </mc:AlternateContent>
    </p:spTree>
    <p:extLst>
      <p:ext uri="{BB962C8B-B14F-4D97-AF65-F5344CB8AC3E}">
        <p14:creationId xmlns:p14="http://schemas.microsoft.com/office/powerpoint/2010/main" val="1182354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47AD6A-F8AB-C846-B59F-BE70FD817C6E}"/>
              </a:ext>
            </a:extLst>
          </p:cNvPr>
          <p:cNvSpPr>
            <a:spLocks noGrp="1"/>
          </p:cNvSpPr>
          <p:nvPr>
            <p:ph type="title"/>
          </p:nvPr>
        </p:nvSpPr>
        <p:spPr/>
        <p:txBody>
          <a:bodyPr/>
          <a:lstStyle/>
          <a:p>
            <a:r>
              <a:rPr lang="en-US" dirty="0"/>
              <a:t>RCT: Behavioral Health Consultant Results</a:t>
            </a:r>
            <a:br>
              <a:rPr lang="en-US" dirty="0"/>
            </a:br>
            <a:r>
              <a:rPr lang="en-US" sz="2000" i="1" dirty="0"/>
              <a:t>Additional provider feedback . . . </a:t>
            </a:r>
            <a:endParaRPr lang="en-US" dirty="0"/>
          </a:p>
        </p:txBody>
      </p:sp>
      <p:sp>
        <p:nvSpPr>
          <p:cNvPr id="7" name="Content Placeholder 6">
            <a:extLst>
              <a:ext uri="{FF2B5EF4-FFF2-40B4-BE49-F238E27FC236}">
                <a16:creationId xmlns:a16="http://schemas.microsoft.com/office/drawing/2014/main" id="{7322C78C-85DE-3A4C-9647-102820224260}"/>
              </a:ext>
            </a:extLst>
          </p:cNvPr>
          <p:cNvSpPr>
            <a:spLocks noGrp="1"/>
          </p:cNvSpPr>
          <p:nvPr>
            <p:ph sz="half" idx="1"/>
          </p:nvPr>
        </p:nvSpPr>
        <p:spPr>
          <a:xfrm>
            <a:off x="628650" y="1859280"/>
            <a:ext cx="3886200" cy="2773442"/>
          </a:xfrm>
        </p:spPr>
        <p:txBody>
          <a:bodyPr/>
          <a:lstStyle/>
          <a:p>
            <a:pPr>
              <a:lnSpc>
                <a:spcPct val="150000"/>
              </a:lnSpc>
            </a:pPr>
            <a:r>
              <a:rPr lang="en-US" dirty="0"/>
              <a:t>Materials easy to use: 88% </a:t>
            </a:r>
          </a:p>
          <a:p>
            <a:pPr>
              <a:lnSpc>
                <a:spcPct val="150000"/>
              </a:lnSpc>
            </a:pPr>
            <a:r>
              <a:rPr lang="en-US" dirty="0"/>
              <a:t>Improved PCP satisfaction with depression care</a:t>
            </a:r>
          </a:p>
          <a:p>
            <a:pPr>
              <a:lnSpc>
                <a:spcPct val="150000"/>
              </a:lnSpc>
            </a:pPr>
            <a:r>
              <a:rPr lang="en-US" dirty="0"/>
              <a:t>100% of PCPs Preferred Integrated Care Program to Referral to MH</a:t>
            </a:r>
          </a:p>
        </p:txBody>
      </p:sp>
      <p:pic>
        <p:nvPicPr>
          <p:cNvPr id="10" name="Content Placeholder 9" descr="A picture containing text&#10;&#10;Description automatically generated">
            <a:extLst>
              <a:ext uri="{FF2B5EF4-FFF2-40B4-BE49-F238E27FC236}">
                <a16:creationId xmlns:a16="http://schemas.microsoft.com/office/drawing/2014/main" id="{3CC8E4DE-147F-3141-A212-9DE6F8E6D74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29150" y="1543844"/>
            <a:ext cx="3886200" cy="2914650"/>
          </a:xfrm>
        </p:spPr>
      </p:pic>
      <p:sp>
        <p:nvSpPr>
          <p:cNvPr id="5" name="Slide Number Placeholder 4">
            <a:extLst>
              <a:ext uri="{FF2B5EF4-FFF2-40B4-BE49-F238E27FC236}">
                <a16:creationId xmlns:a16="http://schemas.microsoft.com/office/drawing/2014/main" id="{8D04DE72-8D01-A542-A0AC-9597F52F7881}"/>
              </a:ext>
            </a:extLst>
          </p:cNvPr>
          <p:cNvSpPr>
            <a:spLocks noGrp="1"/>
          </p:cNvSpPr>
          <p:nvPr>
            <p:ph type="sldNum" sz="quarter" idx="12"/>
          </p:nvPr>
        </p:nvSpPr>
        <p:spPr/>
        <p:txBody>
          <a:bodyPr/>
          <a:lstStyle/>
          <a:p>
            <a:fld id="{7BC6AC17-1F4B-CC4B-8583-6855AF716F5D}" type="slidenum">
              <a:rPr lang="en-US" smtClean="0"/>
              <a:t>35</a:t>
            </a:fld>
            <a:endParaRPr lang="en-US" dirty="0"/>
          </a:p>
        </p:txBody>
      </p:sp>
    </p:spTree>
    <p:extLst>
      <p:ext uri="{BB962C8B-B14F-4D97-AF65-F5344CB8AC3E}">
        <p14:creationId xmlns:p14="http://schemas.microsoft.com/office/powerpoint/2010/main" val="3217344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17FC9-4D02-774A-8210-4C752039630C}"/>
              </a:ext>
            </a:extLst>
          </p:cNvPr>
          <p:cNvSpPr>
            <a:spLocks noGrp="1"/>
          </p:cNvSpPr>
          <p:nvPr>
            <p:ph type="title"/>
          </p:nvPr>
        </p:nvSpPr>
        <p:spPr/>
        <p:txBody>
          <a:bodyPr/>
          <a:lstStyle/>
          <a:p>
            <a:r>
              <a:rPr lang="en-US" dirty="0"/>
              <a:t>RCT: Behavioral Health Consultant</a:t>
            </a:r>
            <a:br>
              <a:rPr lang="en-US" dirty="0"/>
            </a:br>
            <a:r>
              <a:rPr lang="en-US" dirty="0"/>
              <a:t>		</a:t>
            </a:r>
            <a:r>
              <a:rPr lang="en-US" sz="2000" i="1" dirty="0">
                <a:solidFill>
                  <a:srgbClr val="FF0000"/>
                </a:solidFill>
              </a:rPr>
              <a:t>Integrated Care Program Books</a:t>
            </a:r>
            <a:endParaRPr lang="en-US" i="1" dirty="0">
              <a:solidFill>
                <a:srgbClr val="FF0000"/>
              </a:solidFill>
            </a:endParaRPr>
          </a:p>
        </p:txBody>
      </p:sp>
      <p:sp>
        <p:nvSpPr>
          <p:cNvPr id="5" name="Slide Number Placeholder 4">
            <a:extLst>
              <a:ext uri="{FF2B5EF4-FFF2-40B4-BE49-F238E27FC236}">
                <a16:creationId xmlns:a16="http://schemas.microsoft.com/office/drawing/2014/main" id="{BBFDA70B-6623-044B-88E9-434C0CE8E555}"/>
              </a:ext>
            </a:extLst>
          </p:cNvPr>
          <p:cNvSpPr>
            <a:spLocks noGrp="1"/>
          </p:cNvSpPr>
          <p:nvPr>
            <p:ph type="sldNum" sz="quarter" idx="12"/>
          </p:nvPr>
        </p:nvSpPr>
        <p:spPr/>
        <p:txBody>
          <a:bodyPr/>
          <a:lstStyle/>
          <a:p>
            <a:fld id="{7BC6AC17-1F4B-CC4B-8583-6855AF716F5D}" type="slidenum">
              <a:rPr lang="en-US" smtClean="0"/>
              <a:t>36</a:t>
            </a:fld>
            <a:endParaRPr lang="en-US" dirty="0"/>
          </a:p>
        </p:txBody>
      </p:sp>
      <p:pic>
        <p:nvPicPr>
          <p:cNvPr id="1026" name="Picture 2">
            <a:extLst>
              <a:ext uri="{FF2B5EF4-FFF2-40B4-BE49-F238E27FC236}">
                <a16:creationId xmlns:a16="http://schemas.microsoft.com/office/drawing/2014/main" id="{61337F71-D588-A64A-96B4-7C09CE3FDF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46200" y="1420019"/>
            <a:ext cx="24511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A3DFCE-C530-7542-87D4-573E6BEB534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5750" y="1420019"/>
            <a:ext cx="24130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54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634A66-7BCF-954D-A8D7-C38711AF5217}"/>
              </a:ext>
            </a:extLst>
          </p:cNvPr>
          <p:cNvSpPr>
            <a:spLocks noGrp="1"/>
          </p:cNvSpPr>
          <p:nvPr>
            <p:ph type="title"/>
          </p:nvPr>
        </p:nvSpPr>
        <p:spPr>
          <a:xfrm>
            <a:off x="582375" y="386565"/>
            <a:ext cx="3197145" cy="2560319"/>
          </a:xfrm>
        </p:spPr>
        <p:txBody>
          <a:bodyPr/>
          <a:lstStyle/>
          <a:p>
            <a:pPr algn="ctr"/>
            <a:r>
              <a:rPr lang="en-US" dirty="0">
                <a:solidFill>
                  <a:srgbClr val="00B050"/>
                </a:solidFill>
              </a:rPr>
              <a:t>Next? </a:t>
            </a:r>
            <a:br>
              <a:rPr lang="en-US" dirty="0"/>
            </a:br>
            <a:br>
              <a:rPr lang="en-US" dirty="0"/>
            </a:br>
            <a:r>
              <a:rPr lang="en-US" sz="1800" dirty="0"/>
              <a:t>For University of WA group and Katon – IMPACT</a:t>
            </a:r>
            <a:br>
              <a:rPr lang="en-US" sz="1800" dirty="0"/>
            </a:br>
            <a:br>
              <a:rPr lang="en-US" sz="1800" dirty="0"/>
            </a:br>
            <a:r>
              <a:rPr lang="en-US" sz="1800" dirty="0"/>
              <a:t>For Me: </a:t>
            </a:r>
            <a:br>
              <a:rPr lang="en-US" sz="1800" dirty="0"/>
            </a:br>
            <a:r>
              <a:rPr lang="en-US" sz="1800" dirty="0"/>
              <a:t>Model Development</a:t>
            </a:r>
            <a:br>
              <a:rPr lang="en-US" sz="1800" dirty="0"/>
            </a:br>
            <a:r>
              <a:rPr lang="en-US" sz="1800" dirty="0"/>
              <a:t>Social Justice</a:t>
            </a:r>
            <a:endParaRPr lang="en-US" dirty="0"/>
          </a:p>
        </p:txBody>
      </p:sp>
      <p:sp>
        <p:nvSpPr>
          <p:cNvPr id="7" name="Text Placeholder 6">
            <a:extLst>
              <a:ext uri="{FF2B5EF4-FFF2-40B4-BE49-F238E27FC236}">
                <a16:creationId xmlns:a16="http://schemas.microsoft.com/office/drawing/2014/main" id="{D55934C7-A57D-DE48-A2C9-79999217A936}"/>
              </a:ext>
            </a:extLst>
          </p:cNvPr>
          <p:cNvSpPr>
            <a:spLocks noGrp="1"/>
          </p:cNvSpPr>
          <p:nvPr>
            <p:ph type="body" idx="1"/>
          </p:nvPr>
        </p:nvSpPr>
        <p:spPr>
          <a:xfrm>
            <a:off x="3596639" y="655897"/>
            <a:ext cx="4674057" cy="4101038"/>
          </a:xfrm>
        </p:spPr>
        <p:txBody>
          <a:bodyPr/>
          <a:lstStyle/>
          <a:p>
            <a:pPr lvl="1">
              <a:lnSpc>
                <a:spcPct val="100000"/>
              </a:lnSpc>
            </a:pPr>
            <a:r>
              <a:rPr lang="en-US" sz="1800" dirty="0"/>
              <a:t>Yakima Valley Farm Workers Clinic 2000-2006</a:t>
            </a:r>
          </a:p>
          <a:p>
            <a:pPr lvl="1">
              <a:lnSpc>
                <a:spcPct val="100000"/>
              </a:lnSpc>
            </a:pPr>
            <a:r>
              <a:rPr lang="en-US" sz="1800" dirty="0"/>
              <a:t>United States Air Force 2006-2015</a:t>
            </a:r>
          </a:p>
          <a:p>
            <a:pPr lvl="1">
              <a:lnSpc>
                <a:spcPct val="100000"/>
              </a:lnSpc>
            </a:pPr>
            <a:r>
              <a:rPr lang="en-US" sz="1800" dirty="0"/>
              <a:t>San Francisco Dept of Health 2013-2017</a:t>
            </a:r>
          </a:p>
          <a:p>
            <a:pPr lvl="1">
              <a:lnSpc>
                <a:spcPct val="100000"/>
              </a:lnSpc>
            </a:pPr>
            <a:r>
              <a:rPr lang="en-US" sz="1800" dirty="0"/>
              <a:t>Multnomah County Public Health Dept 2015-2018</a:t>
            </a:r>
          </a:p>
          <a:p>
            <a:pPr lvl="1">
              <a:lnSpc>
                <a:spcPct val="100000"/>
              </a:lnSpc>
            </a:pPr>
            <a:r>
              <a:rPr lang="en-US" sz="1800" dirty="0"/>
              <a:t>New Zealand 2017-present</a:t>
            </a:r>
          </a:p>
          <a:p>
            <a:pPr lvl="1">
              <a:lnSpc>
                <a:spcPct val="100000"/>
              </a:lnSpc>
            </a:pPr>
            <a:r>
              <a:rPr lang="en-US" sz="1800" dirty="0"/>
              <a:t>Interprofessional Primary Care Institute</a:t>
            </a:r>
          </a:p>
        </p:txBody>
      </p:sp>
      <p:sp>
        <p:nvSpPr>
          <p:cNvPr id="5" name="Slide Number Placeholder 4">
            <a:extLst>
              <a:ext uri="{FF2B5EF4-FFF2-40B4-BE49-F238E27FC236}">
                <a16:creationId xmlns:a16="http://schemas.microsoft.com/office/drawing/2014/main" id="{60CB0D0C-A661-814F-853F-D0FCE766CF6D}"/>
              </a:ext>
            </a:extLst>
          </p:cNvPr>
          <p:cNvSpPr>
            <a:spLocks noGrp="1"/>
          </p:cNvSpPr>
          <p:nvPr>
            <p:ph type="sldNum" idx="12"/>
          </p:nvPr>
        </p:nvSpPr>
        <p:spPr/>
        <p:txBody>
          <a:bodyPr/>
          <a:lstStyle/>
          <a:p>
            <a:fld id="{7BC6AC17-1F4B-CC4B-8583-6855AF716F5D}" type="slidenum">
              <a:rPr lang="en-US" smtClean="0"/>
              <a:t>37</a:t>
            </a:fld>
            <a:endParaRPr lang="en-US" dirty="0"/>
          </a:p>
        </p:txBody>
      </p:sp>
      <p:pic>
        <p:nvPicPr>
          <p:cNvPr id="8" name="Content Placeholder 16" descr="A hand holding a light bulb&#10;&#10;Description automatically generated with medium confidence">
            <a:extLst>
              <a:ext uri="{FF2B5EF4-FFF2-40B4-BE49-F238E27FC236}">
                <a16:creationId xmlns:a16="http://schemas.microsoft.com/office/drawing/2014/main" id="{E1F3DC75-49AD-834B-88CB-B93B2E1831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6275" y="3063240"/>
            <a:ext cx="2508602" cy="1693695"/>
          </a:xfrm>
          <a:prstGeom prst="rect">
            <a:avLst/>
          </a:prstGeom>
        </p:spPr>
      </p:pic>
    </p:spTree>
    <p:extLst>
      <p:ext uri="{BB962C8B-B14F-4D97-AF65-F5344CB8AC3E}">
        <p14:creationId xmlns:p14="http://schemas.microsoft.com/office/powerpoint/2010/main" val="3793909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C8BDD4-CA45-AF4D-A8DA-327638ACE0F4}"/>
              </a:ext>
            </a:extLst>
          </p:cNvPr>
          <p:cNvSpPr>
            <a:spLocks noGrp="1"/>
          </p:cNvSpPr>
          <p:nvPr>
            <p:ph type="title"/>
          </p:nvPr>
        </p:nvSpPr>
        <p:spPr/>
        <p:txBody>
          <a:bodyPr/>
          <a:lstStyle/>
          <a:p>
            <a:r>
              <a:rPr lang="en-US" dirty="0"/>
              <a:t>My true north</a:t>
            </a:r>
          </a:p>
        </p:txBody>
      </p:sp>
      <p:pic>
        <p:nvPicPr>
          <p:cNvPr id="9" name="Content Placeholder 8" descr="Logo&#10;&#10;Description automatically generated">
            <a:extLst>
              <a:ext uri="{FF2B5EF4-FFF2-40B4-BE49-F238E27FC236}">
                <a16:creationId xmlns:a16="http://schemas.microsoft.com/office/drawing/2014/main" id="{5FE57799-70FC-BD48-843D-2B611686509B}"/>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28650" y="1911211"/>
            <a:ext cx="3886200" cy="2179915"/>
          </a:xfrm>
        </p:spPr>
      </p:pic>
      <p:sp>
        <p:nvSpPr>
          <p:cNvPr id="7" name="Content Placeholder 6">
            <a:extLst>
              <a:ext uri="{FF2B5EF4-FFF2-40B4-BE49-F238E27FC236}">
                <a16:creationId xmlns:a16="http://schemas.microsoft.com/office/drawing/2014/main" id="{9F2A3B90-7344-E148-985E-BF993A380AD2}"/>
              </a:ext>
            </a:extLst>
          </p:cNvPr>
          <p:cNvSpPr>
            <a:spLocks noGrp="1"/>
          </p:cNvSpPr>
          <p:nvPr>
            <p:ph sz="half" idx="2"/>
          </p:nvPr>
        </p:nvSpPr>
        <p:spPr/>
        <p:txBody>
          <a:bodyPr/>
          <a:lstStyle/>
          <a:p>
            <a:r>
              <a:rPr lang="en-US" dirty="0"/>
              <a:t>Population Health</a:t>
            </a:r>
          </a:p>
          <a:p>
            <a:r>
              <a:rPr lang="en-US" dirty="0"/>
              <a:t>Equity</a:t>
            </a:r>
          </a:p>
          <a:p>
            <a:r>
              <a:rPr lang="en-US" dirty="0"/>
              <a:t>Social Justice</a:t>
            </a:r>
          </a:p>
          <a:p>
            <a:r>
              <a:rPr lang="en-US" dirty="0"/>
              <a:t>Teamwork</a:t>
            </a:r>
          </a:p>
          <a:p>
            <a:r>
              <a:rPr lang="en-US" dirty="0"/>
              <a:t>Community-focused care</a:t>
            </a:r>
          </a:p>
          <a:p>
            <a:r>
              <a:rPr lang="en-US" dirty="0"/>
              <a:t>Culturally safe services</a:t>
            </a:r>
          </a:p>
          <a:p>
            <a:r>
              <a:rPr lang="en-US" dirty="0"/>
              <a:t>Behavioral science and a person’s ability to choose, learn, and re-create themselves</a:t>
            </a:r>
          </a:p>
        </p:txBody>
      </p:sp>
      <p:sp>
        <p:nvSpPr>
          <p:cNvPr id="4" name="Slide Number Placeholder 3">
            <a:extLst>
              <a:ext uri="{FF2B5EF4-FFF2-40B4-BE49-F238E27FC236}">
                <a16:creationId xmlns:a16="http://schemas.microsoft.com/office/drawing/2014/main" id="{5BE30B2A-25D2-244E-B6B4-4E5451AC52A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38</a:t>
            </a:fld>
            <a:endParaRPr lang="en"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E4D544C-42FB-AC4A-8F47-8EC43F21E18E}"/>
                  </a:ext>
                </a:extLst>
              </p14:cNvPr>
              <p14:cNvContentPartPr/>
              <p14:nvPr/>
            </p14:nvContentPartPr>
            <p14:xfrm>
              <a:off x="3241800" y="2637240"/>
              <a:ext cx="360" cy="360"/>
            </p14:xfrm>
          </p:contentPart>
        </mc:Choice>
        <mc:Fallback xmlns="">
          <p:pic>
            <p:nvPicPr>
              <p:cNvPr id="2" name="Ink 1">
                <a:extLst>
                  <a:ext uri="{FF2B5EF4-FFF2-40B4-BE49-F238E27FC236}">
                    <a16:creationId xmlns:a16="http://schemas.microsoft.com/office/drawing/2014/main" id="{8E4D544C-42FB-AC4A-8F47-8EC43F21E18E}"/>
                  </a:ext>
                </a:extLst>
              </p:cNvPr>
              <p:cNvPicPr/>
              <p:nvPr/>
            </p:nvPicPr>
            <p:blipFill>
              <a:blip r:embed="rId5"/>
              <a:stretch>
                <a:fillRect/>
              </a:stretch>
            </p:blipFill>
            <p:spPr>
              <a:xfrm>
                <a:off x="3188160" y="252924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03FAB3B-68FA-1744-98F5-90CD408E858E}"/>
                  </a:ext>
                </a:extLst>
              </p14:cNvPr>
              <p14:cNvContentPartPr/>
              <p14:nvPr/>
            </p14:nvContentPartPr>
            <p14:xfrm>
              <a:off x="4376160" y="1898880"/>
              <a:ext cx="360" cy="360"/>
            </p14:xfrm>
          </p:contentPart>
        </mc:Choice>
        <mc:Fallback xmlns="">
          <p:pic>
            <p:nvPicPr>
              <p:cNvPr id="3" name="Ink 2">
                <a:extLst>
                  <a:ext uri="{FF2B5EF4-FFF2-40B4-BE49-F238E27FC236}">
                    <a16:creationId xmlns:a16="http://schemas.microsoft.com/office/drawing/2014/main" id="{303FAB3B-68FA-1744-98F5-90CD408E858E}"/>
                  </a:ext>
                </a:extLst>
              </p:cNvPr>
              <p:cNvPicPr/>
              <p:nvPr/>
            </p:nvPicPr>
            <p:blipFill>
              <a:blip r:embed="rId5"/>
              <a:stretch>
                <a:fillRect/>
              </a:stretch>
            </p:blipFill>
            <p:spPr>
              <a:xfrm>
                <a:off x="4322520" y="17908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F3BB0A5-AD36-3542-9081-2FF590E37AB6}"/>
                  </a:ext>
                </a:extLst>
              </p14:cNvPr>
              <p14:cNvContentPartPr/>
              <p14:nvPr/>
            </p14:nvContentPartPr>
            <p14:xfrm>
              <a:off x="960840" y="2143680"/>
              <a:ext cx="360" cy="360"/>
            </p14:xfrm>
          </p:contentPart>
        </mc:Choice>
        <mc:Fallback xmlns="">
          <p:pic>
            <p:nvPicPr>
              <p:cNvPr id="6" name="Ink 5">
                <a:extLst>
                  <a:ext uri="{FF2B5EF4-FFF2-40B4-BE49-F238E27FC236}">
                    <a16:creationId xmlns:a16="http://schemas.microsoft.com/office/drawing/2014/main" id="{9F3BB0A5-AD36-3542-9081-2FF590E37AB6}"/>
                  </a:ext>
                </a:extLst>
              </p:cNvPr>
              <p:cNvPicPr/>
              <p:nvPr/>
            </p:nvPicPr>
            <p:blipFill>
              <a:blip r:embed="rId5"/>
              <a:stretch>
                <a:fillRect/>
              </a:stretch>
            </p:blipFill>
            <p:spPr>
              <a:xfrm>
                <a:off x="906840" y="203604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B85D6E4-DECE-6540-B876-07B7774081CD}"/>
                  </a:ext>
                </a:extLst>
              </p14:cNvPr>
              <p14:cNvContentPartPr/>
              <p14:nvPr/>
            </p14:nvContentPartPr>
            <p14:xfrm>
              <a:off x="1455840" y="-1589880"/>
              <a:ext cx="360" cy="360"/>
            </p14:xfrm>
          </p:contentPart>
        </mc:Choice>
        <mc:Fallback xmlns="">
          <p:pic>
            <p:nvPicPr>
              <p:cNvPr id="10" name="Ink 9">
                <a:extLst>
                  <a:ext uri="{FF2B5EF4-FFF2-40B4-BE49-F238E27FC236}">
                    <a16:creationId xmlns:a16="http://schemas.microsoft.com/office/drawing/2014/main" id="{EB85D6E4-DECE-6540-B876-07B7774081CD}"/>
                  </a:ext>
                </a:extLst>
              </p:cNvPr>
              <p:cNvPicPr/>
              <p:nvPr/>
            </p:nvPicPr>
            <p:blipFill>
              <a:blip r:embed="rId5"/>
              <a:stretch>
                <a:fillRect/>
              </a:stretch>
            </p:blipFill>
            <p:spPr>
              <a:xfrm>
                <a:off x="1402200" y="-16978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1A38429D-6E2C-2A4C-81AD-AEE9CC69FFC3}"/>
                  </a:ext>
                </a:extLst>
              </p14:cNvPr>
              <p14:cNvContentPartPr/>
              <p14:nvPr/>
            </p14:nvContentPartPr>
            <p14:xfrm>
              <a:off x="420480" y="-1314480"/>
              <a:ext cx="360" cy="360"/>
            </p14:xfrm>
          </p:contentPart>
        </mc:Choice>
        <mc:Fallback xmlns="">
          <p:pic>
            <p:nvPicPr>
              <p:cNvPr id="11" name="Ink 10">
                <a:extLst>
                  <a:ext uri="{FF2B5EF4-FFF2-40B4-BE49-F238E27FC236}">
                    <a16:creationId xmlns:a16="http://schemas.microsoft.com/office/drawing/2014/main" id="{1A38429D-6E2C-2A4C-81AD-AEE9CC69FFC3}"/>
                  </a:ext>
                </a:extLst>
              </p:cNvPr>
              <p:cNvPicPr/>
              <p:nvPr/>
            </p:nvPicPr>
            <p:blipFill>
              <a:blip r:embed="rId5"/>
              <a:stretch>
                <a:fillRect/>
              </a:stretch>
            </p:blipFill>
            <p:spPr>
              <a:xfrm>
                <a:off x="366480" y="-14221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FC8FD11-AFB0-1C48-BD09-9BB23F170289}"/>
                  </a:ext>
                </a:extLst>
              </p14:cNvPr>
              <p14:cNvContentPartPr/>
              <p14:nvPr/>
            </p14:nvContentPartPr>
            <p14:xfrm>
              <a:off x="4504320" y="-1125480"/>
              <a:ext cx="360" cy="360"/>
            </p14:xfrm>
          </p:contentPart>
        </mc:Choice>
        <mc:Fallback xmlns="">
          <p:pic>
            <p:nvPicPr>
              <p:cNvPr id="12" name="Ink 11">
                <a:extLst>
                  <a:ext uri="{FF2B5EF4-FFF2-40B4-BE49-F238E27FC236}">
                    <a16:creationId xmlns:a16="http://schemas.microsoft.com/office/drawing/2014/main" id="{5FC8FD11-AFB0-1C48-BD09-9BB23F170289}"/>
                  </a:ext>
                </a:extLst>
              </p:cNvPr>
              <p:cNvPicPr/>
              <p:nvPr/>
            </p:nvPicPr>
            <p:blipFill>
              <a:blip r:embed="rId5"/>
              <a:stretch>
                <a:fillRect/>
              </a:stretch>
            </p:blipFill>
            <p:spPr>
              <a:xfrm>
                <a:off x="4450680" y="-12331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9A28CCC6-0B77-2149-B752-6CB22FDED543}"/>
                  </a:ext>
                </a:extLst>
              </p14:cNvPr>
              <p14:cNvContentPartPr/>
              <p14:nvPr/>
            </p14:nvContentPartPr>
            <p14:xfrm>
              <a:off x="744480" y="-695640"/>
              <a:ext cx="360" cy="360"/>
            </p14:xfrm>
          </p:contentPart>
        </mc:Choice>
        <mc:Fallback xmlns="">
          <p:pic>
            <p:nvPicPr>
              <p:cNvPr id="14" name="Ink 13">
                <a:extLst>
                  <a:ext uri="{FF2B5EF4-FFF2-40B4-BE49-F238E27FC236}">
                    <a16:creationId xmlns:a16="http://schemas.microsoft.com/office/drawing/2014/main" id="{9A28CCC6-0B77-2149-B752-6CB22FDED543}"/>
                  </a:ext>
                </a:extLst>
              </p:cNvPr>
              <p:cNvPicPr/>
              <p:nvPr/>
            </p:nvPicPr>
            <p:blipFill>
              <a:blip r:embed="rId5"/>
              <a:stretch>
                <a:fillRect/>
              </a:stretch>
            </p:blipFill>
            <p:spPr>
              <a:xfrm>
                <a:off x="690840" y="-803280"/>
                <a:ext cx="108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5" name="Ink 14">
                <a:extLst>
                  <a:ext uri="{FF2B5EF4-FFF2-40B4-BE49-F238E27FC236}">
                    <a16:creationId xmlns:a16="http://schemas.microsoft.com/office/drawing/2014/main" id="{D15DFF6F-1551-F440-9678-C9088847C69B}"/>
                  </a:ext>
                </a:extLst>
              </p14:cNvPr>
              <p14:cNvContentPartPr/>
              <p14:nvPr/>
            </p14:nvContentPartPr>
            <p14:xfrm>
              <a:off x="2242080" y="-1807680"/>
              <a:ext cx="360" cy="3960"/>
            </p14:xfrm>
          </p:contentPart>
        </mc:Choice>
        <mc:Fallback xmlns="">
          <p:pic>
            <p:nvPicPr>
              <p:cNvPr id="15" name="Ink 14">
                <a:extLst>
                  <a:ext uri="{FF2B5EF4-FFF2-40B4-BE49-F238E27FC236}">
                    <a16:creationId xmlns:a16="http://schemas.microsoft.com/office/drawing/2014/main" id="{D15DFF6F-1551-F440-9678-C9088847C69B}"/>
                  </a:ext>
                </a:extLst>
              </p:cNvPr>
              <p:cNvPicPr/>
              <p:nvPr/>
            </p:nvPicPr>
            <p:blipFill>
              <a:blip r:embed="rId13"/>
              <a:stretch>
                <a:fillRect/>
              </a:stretch>
            </p:blipFill>
            <p:spPr>
              <a:xfrm>
                <a:off x="2224440" y="-191532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6" name="Ink 15">
                <a:extLst>
                  <a:ext uri="{FF2B5EF4-FFF2-40B4-BE49-F238E27FC236}">
                    <a16:creationId xmlns:a16="http://schemas.microsoft.com/office/drawing/2014/main" id="{8CCD0A7E-2ABE-4B47-B97E-F5169F00D319}"/>
                  </a:ext>
                </a:extLst>
              </p14:cNvPr>
              <p14:cNvContentPartPr/>
              <p14:nvPr/>
            </p14:nvContentPartPr>
            <p14:xfrm>
              <a:off x="4399560" y="-1208640"/>
              <a:ext cx="360" cy="360"/>
            </p14:xfrm>
          </p:contentPart>
        </mc:Choice>
        <mc:Fallback xmlns="">
          <p:pic>
            <p:nvPicPr>
              <p:cNvPr id="16" name="Ink 15">
                <a:extLst>
                  <a:ext uri="{FF2B5EF4-FFF2-40B4-BE49-F238E27FC236}">
                    <a16:creationId xmlns:a16="http://schemas.microsoft.com/office/drawing/2014/main" id="{8CCD0A7E-2ABE-4B47-B97E-F5169F00D319}"/>
                  </a:ext>
                </a:extLst>
              </p:cNvPr>
              <p:cNvPicPr/>
              <p:nvPr/>
            </p:nvPicPr>
            <p:blipFill>
              <a:blip r:embed="rId15"/>
              <a:stretch>
                <a:fillRect/>
              </a:stretch>
            </p:blipFill>
            <p:spPr>
              <a:xfrm>
                <a:off x="4381920" y="-13166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7" name="Ink 16">
                <a:extLst>
                  <a:ext uri="{FF2B5EF4-FFF2-40B4-BE49-F238E27FC236}">
                    <a16:creationId xmlns:a16="http://schemas.microsoft.com/office/drawing/2014/main" id="{CB3C2860-D308-0B4B-AAF8-24170066B403}"/>
                  </a:ext>
                </a:extLst>
              </p14:cNvPr>
              <p14:cNvContentPartPr/>
              <p14:nvPr/>
            </p14:nvContentPartPr>
            <p14:xfrm>
              <a:off x="4538160" y="-1143480"/>
              <a:ext cx="360" cy="360"/>
            </p14:xfrm>
          </p:contentPart>
        </mc:Choice>
        <mc:Fallback xmlns="">
          <p:pic>
            <p:nvPicPr>
              <p:cNvPr id="17" name="Ink 16">
                <a:extLst>
                  <a:ext uri="{FF2B5EF4-FFF2-40B4-BE49-F238E27FC236}">
                    <a16:creationId xmlns:a16="http://schemas.microsoft.com/office/drawing/2014/main" id="{CB3C2860-D308-0B4B-AAF8-24170066B403}"/>
                  </a:ext>
                </a:extLst>
              </p:cNvPr>
              <p:cNvPicPr/>
              <p:nvPr/>
            </p:nvPicPr>
            <p:blipFill>
              <a:blip r:embed="rId17"/>
              <a:stretch>
                <a:fillRect/>
              </a:stretch>
            </p:blipFill>
            <p:spPr>
              <a:xfrm>
                <a:off x="4520520" y="-12514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8" name="Ink 17">
                <a:extLst>
                  <a:ext uri="{FF2B5EF4-FFF2-40B4-BE49-F238E27FC236}">
                    <a16:creationId xmlns:a16="http://schemas.microsoft.com/office/drawing/2014/main" id="{95E84935-5A47-3340-ABF8-E295A3B6EC8A}"/>
                  </a:ext>
                </a:extLst>
              </p14:cNvPr>
              <p14:cNvContentPartPr/>
              <p14:nvPr/>
            </p14:nvContentPartPr>
            <p14:xfrm>
              <a:off x="1568520" y="-1647480"/>
              <a:ext cx="3960" cy="360"/>
            </p14:xfrm>
          </p:contentPart>
        </mc:Choice>
        <mc:Fallback xmlns="">
          <p:pic>
            <p:nvPicPr>
              <p:cNvPr id="18" name="Ink 17">
                <a:extLst>
                  <a:ext uri="{FF2B5EF4-FFF2-40B4-BE49-F238E27FC236}">
                    <a16:creationId xmlns:a16="http://schemas.microsoft.com/office/drawing/2014/main" id="{95E84935-5A47-3340-ABF8-E295A3B6EC8A}"/>
                  </a:ext>
                </a:extLst>
              </p:cNvPr>
              <p:cNvPicPr/>
              <p:nvPr/>
            </p:nvPicPr>
            <p:blipFill>
              <a:blip r:embed="rId19"/>
              <a:stretch>
                <a:fillRect/>
              </a:stretch>
            </p:blipFill>
            <p:spPr>
              <a:xfrm>
                <a:off x="1550880" y="-1755480"/>
                <a:ext cx="39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9" name="Ink 18">
                <a:extLst>
                  <a:ext uri="{FF2B5EF4-FFF2-40B4-BE49-F238E27FC236}">
                    <a16:creationId xmlns:a16="http://schemas.microsoft.com/office/drawing/2014/main" id="{6B58E101-2E7F-BB42-9964-DA61D40E4514}"/>
                  </a:ext>
                </a:extLst>
              </p14:cNvPr>
              <p14:cNvContentPartPr/>
              <p14:nvPr/>
            </p14:nvContentPartPr>
            <p14:xfrm>
              <a:off x="638280" y="-1257240"/>
              <a:ext cx="360" cy="360"/>
            </p14:xfrm>
          </p:contentPart>
        </mc:Choice>
        <mc:Fallback xmlns="">
          <p:pic>
            <p:nvPicPr>
              <p:cNvPr id="19" name="Ink 18">
                <a:extLst>
                  <a:ext uri="{FF2B5EF4-FFF2-40B4-BE49-F238E27FC236}">
                    <a16:creationId xmlns:a16="http://schemas.microsoft.com/office/drawing/2014/main" id="{6B58E101-2E7F-BB42-9964-DA61D40E4514}"/>
                  </a:ext>
                </a:extLst>
              </p:cNvPr>
              <p:cNvPicPr/>
              <p:nvPr/>
            </p:nvPicPr>
            <p:blipFill>
              <a:blip r:embed="rId21"/>
              <a:stretch>
                <a:fillRect/>
              </a:stretch>
            </p:blipFill>
            <p:spPr>
              <a:xfrm>
                <a:off x="620280" y="-13652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0" name="Ink 19">
                <a:extLst>
                  <a:ext uri="{FF2B5EF4-FFF2-40B4-BE49-F238E27FC236}">
                    <a16:creationId xmlns:a16="http://schemas.microsoft.com/office/drawing/2014/main" id="{9931E38A-2CD9-534D-9B97-C4B1F7E93F07}"/>
                  </a:ext>
                </a:extLst>
              </p14:cNvPr>
              <p14:cNvContentPartPr/>
              <p14:nvPr/>
            </p14:nvContentPartPr>
            <p14:xfrm>
              <a:off x="5824080" y="2578920"/>
              <a:ext cx="360" cy="360"/>
            </p14:xfrm>
          </p:contentPart>
        </mc:Choice>
        <mc:Fallback xmlns="">
          <p:pic>
            <p:nvPicPr>
              <p:cNvPr id="20" name="Ink 19">
                <a:extLst>
                  <a:ext uri="{FF2B5EF4-FFF2-40B4-BE49-F238E27FC236}">
                    <a16:creationId xmlns:a16="http://schemas.microsoft.com/office/drawing/2014/main" id="{9931E38A-2CD9-534D-9B97-C4B1F7E93F07}"/>
                  </a:ext>
                </a:extLst>
              </p:cNvPr>
              <p:cNvPicPr/>
              <p:nvPr/>
            </p:nvPicPr>
            <p:blipFill>
              <a:blip r:embed="rId23"/>
              <a:stretch>
                <a:fillRect/>
              </a:stretch>
            </p:blipFill>
            <p:spPr>
              <a:xfrm>
                <a:off x="5806080" y="24712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1" name="Ink 20">
                <a:extLst>
                  <a:ext uri="{FF2B5EF4-FFF2-40B4-BE49-F238E27FC236}">
                    <a16:creationId xmlns:a16="http://schemas.microsoft.com/office/drawing/2014/main" id="{25FE81CB-8723-3446-A101-1165204029FF}"/>
                  </a:ext>
                </a:extLst>
              </p14:cNvPr>
              <p14:cNvContentPartPr/>
              <p14:nvPr/>
            </p14:nvContentPartPr>
            <p14:xfrm>
              <a:off x="6271200" y="2533560"/>
              <a:ext cx="360" cy="360"/>
            </p14:xfrm>
          </p:contentPart>
        </mc:Choice>
        <mc:Fallback xmlns="">
          <p:pic>
            <p:nvPicPr>
              <p:cNvPr id="21" name="Ink 20">
                <a:extLst>
                  <a:ext uri="{FF2B5EF4-FFF2-40B4-BE49-F238E27FC236}">
                    <a16:creationId xmlns:a16="http://schemas.microsoft.com/office/drawing/2014/main" id="{25FE81CB-8723-3446-A101-1165204029FF}"/>
                  </a:ext>
                </a:extLst>
              </p:cNvPr>
              <p:cNvPicPr/>
              <p:nvPr/>
            </p:nvPicPr>
            <p:blipFill>
              <a:blip r:embed="rId25"/>
              <a:stretch>
                <a:fillRect/>
              </a:stretch>
            </p:blipFill>
            <p:spPr>
              <a:xfrm>
                <a:off x="6253200" y="24255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2" name="Ink 21">
                <a:extLst>
                  <a:ext uri="{FF2B5EF4-FFF2-40B4-BE49-F238E27FC236}">
                    <a16:creationId xmlns:a16="http://schemas.microsoft.com/office/drawing/2014/main" id="{6ED9445F-7538-C04C-9206-E41F4013ED95}"/>
                  </a:ext>
                </a:extLst>
              </p14:cNvPr>
              <p14:cNvContentPartPr/>
              <p14:nvPr/>
            </p14:nvContentPartPr>
            <p14:xfrm>
              <a:off x="7427520" y="2089320"/>
              <a:ext cx="360" cy="360"/>
            </p14:xfrm>
          </p:contentPart>
        </mc:Choice>
        <mc:Fallback xmlns="">
          <p:pic>
            <p:nvPicPr>
              <p:cNvPr id="22" name="Ink 21">
                <a:extLst>
                  <a:ext uri="{FF2B5EF4-FFF2-40B4-BE49-F238E27FC236}">
                    <a16:creationId xmlns:a16="http://schemas.microsoft.com/office/drawing/2014/main" id="{6ED9445F-7538-C04C-9206-E41F4013ED95}"/>
                  </a:ext>
                </a:extLst>
              </p:cNvPr>
              <p:cNvPicPr/>
              <p:nvPr/>
            </p:nvPicPr>
            <p:blipFill>
              <a:blip r:embed="rId27"/>
              <a:stretch>
                <a:fillRect/>
              </a:stretch>
            </p:blipFill>
            <p:spPr>
              <a:xfrm>
                <a:off x="7409880" y="19813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23" name="Ink 22">
                <a:extLst>
                  <a:ext uri="{FF2B5EF4-FFF2-40B4-BE49-F238E27FC236}">
                    <a16:creationId xmlns:a16="http://schemas.microsoft.com/office/drawing/2014/main" id="{9BFB5CC5-6E55-4140-B66E-0F2385AE1D3C}"/>
                  </a:ext>
                </a:extLst>
              </p14:cNvPr>
              <p14:cNvContentPartPr/>
              <p14:nvPr/>
            </p14:nvContentPartPr>
            <p14:xfrm>
              <a:off x="5509440" y="6754920"/>
              <a:ext cx="360" cy="360"/>
            </p14:xfrm>
          </p:contentPart>
        </mc:Choice>
        <mc:Fallback xmlns="">
          <p:pic>
            <p:nvPicPr>
              <p:cNvPr id="23" name="Ink 22">
                <a:extLst>
                  <a:ext uri="{FF2B5EF4-FFF2-40B4-BE49-F238E27FC236}">
                    <a16:creationId xmlns:a16="http://schemas.microsoft.com/office/drawing/2014/main" id="{9BFB5CC5-6E55-4140-B66E-0F2385AE1D3C}"/>
                  </a:ext>
                </a:extLst>
              </p:cNvPr>
              <p:cNvPicPr/>
              <p:nvPr/>
            </p:nvPicPr>
            <p:blipFill>
              <a:blip r:embed="rId29"/>
              <a:stretch>
                <a:fillRect/>
              </a:stretch>
            </p:blipFill>
            <p:spPr>
              <a:xfrm>
                <a:off x="5491440" y="66472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4" name="Ink 23">
                <a:extLst>
                  <a:ext uri="{FF2B5EF4-FFF2-40B4-BE49-F238E27FC236}">
                    <a16:creationId xmlns:a16="http://schemas.microsoft.com/office/drawing/2014/main" id="{59E40773-9560-A34E-A37A-5BC5385B5206}"/>
                  </a:ext>
                </a:extLst>
              </p14:cNvPr>
              <p14:cNvContentPartPr/>
              <p14:nvPr/>
            </p14:nvContentPartPr>
            <p14:xfrm>
              <a:off x="5830920" y="2658840"/>
              <a:ext cx="360" cy="360"/>
            </p14:xfrm>
          </p:contentPart>
        </mc:Choice>
        <mc:Fallback xmlns="">
          <p:pic>
            <p:nvPicPr>
              <p:cNvPr id="24" name="Ink 23">
                <a:extLst>
                  <a:ext uri="{FF2B5EF4-FFF2-40B4-BE49-F238E27FC236}">
                    <a16:creationId xmlns:a16="http://schemas.microsoft.com/office/drawing/2014/main" id="{59E40773-9560-A34E-A37A-5BC5385B5206}"/>
                  </a:ext>
                </a:extLst>
              </p:cNvPr>
              <p:cNvPicPr/>
              <p:nvPr/>
            </p:nvPicPr>
            <p:blipFill>
              <a:blip r:embed="rId31"/>
              <a:stretch>
                <a:fillRect/>
              </a:stretch>
            </p:blipFill>
            <p:spPr>
              <a:xfrm>
                <a:off x="5813280" y="25508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5" name="Ink 24">
                <a:extLst>
                  <a:ext uri="{FF2B5EF4-FFF2-40B4-BE49-F238E27FC236}">
                    <a16:creationId xmlns:a16="http://schemas.microsoft.com/office/drawing/2014/main" id="{3E7FF74B-1F1F-6D4C-B28B-3DE94B15756F}"/>
                  </a:ext>
                </a:extLst>
              </p14:cNvPr>
              <p14:cNvContentPartPr/>
              <p14:nvPr/>
            </p14:nvContentPartPr>
            <p14:xfrm>
              <a:off x="2592360" y="6264240"/>
              <a:ext cx="360" cy="360"/>
            </p14:xfrm>
          </p:contentPart>
        </mc:Choice>
        <mc:Fallback xmlns="">
          <p:pic>
            <p:nvPicPr>
              <p:cNvPr id="25" name="Ink 24">
                <a:extLst>
                  <a:ext uri="{FF2B5EF4-FFF2-40B4-BE49-F238E27FC236}">
                    <a16:creationId xmlns:a16="http://schemas.microsoft.com/office/drawing/2014/main" id="{3E7FF74B-1F1F-6D4C-B28B-3DE94B15756F}"/>
                  </a:ext>
                </a:extLst>
              </p:cNvPr>
              <p:cNvPicPr/>
              <p:nvPr/>
            </p:nvPicPr>
            <p:blipFill>
              <a:blip r:embed="rId33"/>
              <a:stretch>
                <a:fillRect/>
              </a:stretch>
            </p:blipFill>
            <p:spPr>
              <a:xfrm>
                <a:off x="2574360" y="6156240"/>
                <a:ext cx="36000" cy="216000"/>
              </a:xfrm>
              <a:prstGeom prst="rect">
                <a:avLst/>
              </a:prstGeom>
            </p:spPr>
          </p:pic>
        </mc:Fallback>
      </mc:AlternateContent>
    </p:spTree>
    <p:extLst>
      <p:ext uri="{BB962C8B-B14F-4D97-AF65-F5344CB8AC3E}">
        <p14:creationId xmlns:p14="http://schemas.microsoft.com/office/powerpoint/2010/main" val="81023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4D692-B803-294A-B41B-9A62B6D9C48A}"/>
              </a:ext>
            </a:extLst>
          </p:cNvPr>
          <p:cNvSpPr>
            <a:spLocks noGrp="1"/>
          </p:cNvSpPr>
          <p:nvPr>
            <p:ph type="title"/>
          </p:nvPr>
        </p:nvSpPr>
        <p:spPr/>
        <p:txBody>
          <a:bodyPr/>
          <a:lstStyle/>
          <a:p>
            <a:r>
              <a:rPr lang="en-US" dirty="0"/>
              <a:t>My Teachers: </a:t>
            </a:r>
            <a:br>
              <a:rPr lang="en-US" dirty="0"/>
            </a:br>
            <a:r>
              <a:rPr lang="en-US" dirty="0"/>
              <a:t>USAF</a:t>
            </a:r>
          </a:p>
        </p:txBody>
      </p:sp>
      <p:sp>
        <p:nvSpPr>
          <p:cNvPr id="5" name="Slide Number Placeholder 4">
            <a:extLst>
              <a:ext uri="{FF2B5EF4-FFF2-40B4-BE49-F238E27FC236}">
                <a16:creationId xmlns:a16="http://schemas.microsoft.com/office/drawing/2014/main" id="{8278523B-A531-FC40-864A-BACD10BD1946}"/>
              </a:ext>
            </a:extLst>
          </p:cNvPr>
          <p:cNvSpPr>
            <a:spLocks noGrp="1"/>
          </p:cNvSpPr>
          <p:nvPr>
            <p:ph type="sldNum" idx="12"/>
          </p:nvPr>
        </p:nvSpPr>
        <p:spPr/>
        <p:txBody>
          <a:bodyPr/>
          <a:lstStyle/>
          <a:p>
            <a:fld id="{7BC6AC17-1F4B-CC4B-8583-6855AF716F5D}" type="slidenum">
              <a:rPr lang="en-US" smtClean="0"/>
              <a:t>39</a:t>
            </a:fld>
            <a:endParaRPr lang="en-US" dirty="0"/>
          </a:p>
        </p:txBody>
      </p:sp>
    </p:spTree>
    <p:extLst>
      <p:ext uri="{BB962C8B-B14F-4D97-AF65-F5344CB8AC3E}">
        <p14:creationId xmlns:p14="http://schemas.microsoft.com/office/powerpoint/2010/main" val="258474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FBA6-BED4-5C41-B8A2-6A20233D12A3}"/>
              </a:ext>
            </a:extLst>
          </p:cNvPr>
          <p:cNvSpPr>
            <a:spLocks noGrp="1"/>
          </p:cNvSpPr>
          <p:nvPr>
            <p:ph type="title"/>
          </p:nvPr>
        </p:nvSpPr>
        <p:spPr>
          <a:solidFill>
            <a:srgbClr val="FFD9C6"/>
          </a:solidFill>
        </p:spPr>
        <p:txBody>
          <a:bodyPr/>
          <a:lstStyle/>
          <a:p>
            <a:r>
              <a:rPr lang="en-US" dirty="0"/>
              <a:t>Mental Health to Primary Care Behavioral Health</a:t>
            </a:r>
          </a:p>
        </p:txBody>
      </p:sp>
      <p:sp>
        <p:nvSpPr>
          <p:cNvPr id="3" name="Content Placeholder 2">
            <a:extLst>
              <a:ext uri="{FF2B5EF4-FFF2-40B4-BE49-F238E27FC236}">
                <a16:creationId xmlns:a16="http://schemas.microsoft.com/office/drawing/2014/main" id="{AFDC2560-15F0-5440-95E4-21ED66FFC4F8}"/>
              </a:ext>
            </a:extLst>
          </p:cNvPr>
          <p:cNvSpPr>
            <a:spLocks noGrp="1"/>
          </p:cNvSpPr>
          <p:nvPr>
            <p:ph sz="half" idx="1"/>
          </p:nvPr>
        </p:nvSpPr>
        <p:spPr>
          <a:xfrm>
            <a:off x="628650" y="1369218"/>
            <a:ext cx="3886200" cy="3568541"/>
          </a:xfrm>
        </p:spPr>
        <p:txBody>
          <a:bodyPr/>
          <a:lstStyle/>
          <a:p>
            <a:r>
              <a:rPr lang="en-US" dirty="0"/>
              <a:t>From diagnosis and treat to target to care at the time of need for the problem of concern</a:t>
            </a:r>
          </a:p>
          <a:p>
            <a:r>
              <a:rPr lang="en-US" dirty="0"/>
              <a:t>From intervention with more severe to broad outreach including prevention, acute and chronic care</a:t>
            </a:r>
          </a:p>
          <a:p>
            <a:r>
              <a:rPr lang="en-US" dirty="0"/>
              <a:t>From treatment for the few to treatment for many</a:t>
            </a:r>
          </a:p>
          <a:p>
            <a:r>
              <a:rPr lang="en-US" dirty="0"/>
              <a:t>From psychotherapist to consultant</a:t>
            </a:r>
          </a:p>
          <a:p>
            <a:endParaRPr lang="en-US" dirty="0"/>
          </a:p>
        </p:txBody>
      </p:sp>
      <p:sp>
        <p:nvSpPr>
          <p:cNvPr id="5" name="Slide Number Placeholder 4">
            <a:extLst>
              <a:ext uri="{FF2B5EF4-FFF2-40B4-BE49-F238E27FC236}">
                <a16:creationId xmlns:a16="http://schemas.microsoft.com/office/drawing/2014/main" id="{1BD2E6CD-7A82-B94E-9597-F607A905AC38}"/>
              </a:ext>
            </a:extLst>
          </p:cNvPr>
          <p:cNvSpPr>
            <a:spLocks noGrp="1"/>
          </p:cNvSpPr>
          <p:nvPr>
            <p:ph type="sldNum" sz="quarter" idx="12"/>
          </p:nvPr>
        </p:nvSpPr>
        <p:spPr/>
        <p:txBody>
          <a:bodyPr/>
          <a:lstStyle/>
          <a:p>
            <a:fld id="{7BC6AC17-1F4B-CC4B-8583-6855AF716F5D}" type="slidenum">
              <a:rPr lang="en-US" smtClean="0"/>
              <a:t>4</a:t>
            </a:fld>
            <a:endParaRPr lang="en-US" dirty="0"/>
          </a:p>
        </p:txBody>
      </p:sp>
      <p:pic>
        <p:nvPicPr>
          <p:cNvPr id="17" name="Content Placeholder 16" descr="A hand holding a light bulb&#10;&#10;Description automatically generated with medium confidence">
            <a:extLst>
              <a:ext uri="{FF2B5EF4-FFF2-40B4-BE49-F238E27FC236}">
                <a16:creationId xmlns:a16="http://schemas.microsoft.com/office/drawing/2014/main" id="{F4925C25-2C87-EE48-9778-2FBE794536F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29150" y="1689275"/>
            <a:ext cx="3886200" cy="2623787"/>
          </a:xfrm>
        </p:spPr>
      </p:pic>
    </p:spTree>
    <p:extLst>
      <p:ext uri="{BB962C8B-B14F-4D97-AF65-F5344CB8AC3E}">
        <p14:creationId xmlns:p14="http://schemas.microsoft.com/office/powerpoint/2010/main" val="1293662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none" dirty="0"/>
              <a:t>PCBH Effectiveness Studies in US</a:t>
            </a:r>
            <a:br>
              <a:rPr lang="en-US" dirty="0"/>
            </a:br>
            <a:r>
              <a:rPr lang="en-US" i="1" u="none" dirty="0"/>
              <a:t>Clinical Outcomes</a:t>
            </a:r>
          </a:p>
        </p:txBody>
      </p:sp>
      <p:sp>
        <p:nvSpPr>
          <p:cNvPr id="3" name="Content Placeholder 2"/>
          <p:cNvSpPr>
            <a:spLocks noGrp="1"/>
          </p:cNvSpPr>
          <p:nvPr>
            <p:ph idx="1"/>
          </p:nvPr>
        </p:nvSpPr>
        <p:spPr>
          <a:xfrm>
            <a:off x="787400" y="1511800"/>
            <a:ext cx="7531100" cy="2759190"/>
          </a:xfrm>
        </p:spPr>
        <p:txBody>
          <a:bodyPr>
            <a:normAutofit lnSpcReduction="10000"/>
          </a:bodyPr>
          <a:lstStyle/>
          <a:p>
            <a:pPr marL="0" indent="0">
              <a:spcBef>
                <a:spcPct val="0"/>
              </a:spcBef>
              <a:spcAft>
                <a:spcPct val="0"/>
              </a:spcAft>
              <a:buClr>
                <a:srgbClr val="000000"/>
              </a:buClr>
              <a:buNone/>
            </a:pPr>
            <a:endParaRPr lang="en-US" sz="2700" dirty="0">
              <a:latin typeface="Times New Roman" charset="0"/>
              <a:cs typeface="Times New Roman" charset="0"/>
              <a:sym typeface="Times New Roman" charset="0"/>
            </a:endParaRPr>
          </a:p>
          <a:p>
            <a:pPr>
              <a:lnSpc>
                <a:spcPct val="110000"/>
              </a:lnSpc>
              <a:spcBef>
                <a:spcPts val="422"/>
              </a:spcBef>
              <a:spcAft>
                <a:spcPct val="0"/>
              </a:spcAft>
              <a:buClr>
                <a:srgbClr val="000000"/>
              </a:buClr>
              <a:buFont typeface="Wingdings" charset="2"/>
              <a:buChar char="§"/>
            </a:pPr>
            <a:r>
              <a:rPr lang="en-US" sz="2400" dirty="0">
                <a:latin typeface="Times New Roman" panose="02020603050405020304" pitchFamily="18" charset="0"/>
                <a:ea typeface="Helvetica" charset="0"/>
                <a:cs typeface="Times New Roman" panose="02020603050405020304" pitchFamily="18" charset="0"/>
              </a:rPr>
              <a:t>&gt;70% of patients treated in PCBH model improved, with faster rates of improvement observed among those in higher distress</a:t>
            </a:r>
          </a:p>
          <a:p>
            <a:pPr>
              <a:lnSpc>
                <a:spcPct val="110000"/>
              </a:lnSpc>
              <a:spcBef>
                <a:spcPts val="422"/>
              </a:spcBef>
              <a:spcAft>
                <a:spcPct val="0"/>
              </a:spcAft>
              <a:buClr>
                <a:srgbClr val="000000"/>
              </a:buClr>
              <a:buFont typeface="Wingdings" charset="2"/>
              <a:buChar char="§"/>
            </a:pPr>
            <a:r>
              <a:rPr lang="en-US" sz="2400" dirty="0">
                <a:latin typeface="Times New Roman" charset="0"/>
                <a:cs typeface="Times New Roman" charset="0"/>
                <a:sym typeface="Times New Roman" charset="0"/>
              </a:rPr>
              <a:t>Most patients receiving 2-4 visits show broad improvement in symptoms, functioning, well-being</a:t>
            </a:r>
            <a:endParaRPr lang="en-US" sz="2400" baseline="30000" dirty="0">
              <a:latin typeface="Times New Roman" charset="0"/>
              <a:cs typeface="Times New Roman" charset="0"/>
              <a:sym typeface="Times New Roman" charset="0"/>
            </a:endParaRPr>
          </a:p>
          <a:p>
            <a:pPr>
              <a:lnSpc>
                <a:spcPct val="110000"/>
              </a:lnSpc>
              <a:spcBef>
                <a:spcPts val="356"/>
              </a:spcBef>
              <a:spcAft>
                <a:spcPct val="0"/>
              </a:spcAft>
              <a:buClr>
                <a:srgbClr val="000000"/>
              </a:buClr>
              <a:buFont typeface="Wingdings" charset="2"/>
              <a:buChar char="§"/>
            </a:pPr>
            <a:r>
              <a:rPr lang="en-US" sz="2400" dirty="0">
                <a:latin typeface="Times New Roman" charset="0"/>
                <a:ea typeface="ＭＳ Ｐゴシック" charset="0"/>
                <a:cs typeface="ＭＳ Ｐゴシック" charset="0"/>
                <a:sym typeface="Times New Roman" charset="0"/>
              </a:rPr>
              <a:t>Changes are robust and stable at 2 years</a:t>
            </a:r>
            <a:endParaRPr lang="en-US" sz="2400" baseline="30000" dirty="0">
              <a:latin typeface="Times New Roman" charset="0"/>
              <a:ea typeface="ＭＳ Ｐゴシック" charset="0"/>
              <a:cs typeface="ＭＳ Ｐゴシック" charset="0"/>
              <a:sym typeface="Times New Roman" charset="0"/>
            </a:endParaRPr>
          </a:p>
        </p:txBody>
      </p:sp>
      <p:sp>
        <p:nvSpPr>
          <p:cNvPr id="5" name="Slide Number Placeholder 4">
            <a:extLst>
              <a:ext uri="{FF2B5EF4-FFF2-40B4-BE49-F238E27FC236}">
                <a16:creationId xmlns:a16="http://schemas.microsoft.com/office/drawing/2014/main" id="{E1F7F201-14A6-5F4A-B7B6-D404623572A0}"/>
              </a:ext>
            </a:extLst>
          </p:cNvPr>
          <p:cNvSpPr>
            <a:spLocks noGrp="1"/>
          </p:cNvSpPr>
          <p:nvPr>
            <p:ph type="sldNum" sz="quarter" idx="12"/>
          </p:nvPr>
        </p:nvSpPr>
        <p:spPr/>
        <p:txBody>
          <a:bodyPr/>
          <a:lstStyle/>
          <a:p>
            <a:fld id="{9588BE77-5DF0-864C-81DB-ACB898BF352A}" type="slidenum">
              <a:rPr lang="en-US" smtClean="0"/>
              <a:t>40</a:t>
            </a:fld>
            <a:endParaRPr lang="en-US" dirty="0"/>
          </a:p>
        </p:txBody>
      </p:sp>
    </p:spTree>
    <p:extLst>
      <p:ext uri="{BB962C8B-B14F-4D97-AF65-F5344CB8AC3E}">
        <p14:creationId xmlns:p14="http://schemas.microsoft.com/office/powerpoint/2010/main" val="1602345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A74FC-9010-421A-8E88-133899467A9F}"/>
              </a:ext>
            </a:extLst>
          </p:cNvPr>
          <p:cNvSpPr>
            <a:spLocks noGrp="1"/>
          </p:cNvSpPr>
          <p:nvPr>
            <p:ph idx="4294967295"/>
          </p:nvPr>
        </p:nvSpPr>
        <p:spPr>
          <a:xfrm>
            <a:off x="421958" y="955611"/>
            <a:ext cx="8324850" cy="3707606"/>
          </a:xfrm>
        </p:spPr>
        <p:txBody>
          <a:bodyPr>
            <a:noAutofit/>
          </a:bodyPr>
          <a:lstStyle/>
          <a:p>
            <a:pPr>
              <a:lnSpc>
                <a:spcPct val="100000"/>
              </a:lnSpc>
              <a:defRPr/>
            </a:pPr>
            <a:r>
              <a:rPr lang="en-US" sz="2100" dirty="0">
                <a:solidFill>
                  <a:schemeClr val="tx1"/>
                </a:solidFill>
                <a:latin typeface="Times New Roman" panose="02020603050405020304" pitchFamily="18" charset="0"/>
                <a:ea typeface="Helvetica" charset="0"/>
                <a:cs typeface="Times New Roman" panose="02020603050405020304" pitchFamily="18" charset="0"/>
              </a:rPr>
              <a:t>Reduction in functional distress observed across multiple studies High rates of patient (&gt;95%) and primary care team member (&gt;90%) satisfaction</a:t>
            </a:r>
          </a:p>
          <a:p>
            <a:pPr>
              <a:lnSpc>
                <a:spcPct val="100000"/>
              </a:lnSpc>
              <a:defRPr/>
            </a:pPr>
            <a:r>
              <a:rPr lang="en-US" sz="2100" dirty="0">
                <a:solidFill>
                  <a:schemeClr val="tx1"/>
                </a:solidFill>
                <a:latin typeface="Times New Roman" panose="02020603050405020304" pitchFamily="18" charset="0"/>
                <a:ea typeface="Helvetica" charset="0"/>
                <a:cs typeface="Times New Roman" panose="02020603050405020304" pitchFamily="18" charset="0"/>
              </a:rPr>
              <a:t>Therapeutic alliance shown to be stronger in PCBH than outpatient settings, and unrelated to positive treatment outcome</a:t>
            </a:r>
            <a:endParaRPr lang="en-US" sz="2100" baseline="30000" dirty="0">
              <a:solidFill>
                <a:schemeClr val="tx1"/>
              </a:solidFill>
              <a:latin typeface="Times New Roman" panose="02020603050405020304" pitchFamily="18" charset="0"/>
              <a:ea typeface="Helvetica" charset="0"/>
              <a:cs typeface="Times New Roman" panose="02020603050405020304" pitchFamily="18" charset="0"/>
            </a:endParaRPr>
          </a:p>
          <a:p>
            <a:pPr>
              <a:lnSpc>
                <a:spcPct val="100000"/>
              </a:lnSpc>
              <a:defRPr/>
            </a:pPr>
            <a:r>
              <a:rPr lang="en-US" sz="2100" dirty="0">
                <a:solidFill>
                  <a:schemeClr val="tx1"/>
                </a:solidFill>
                <a:latin typeface="Times New Roman" panose="02020603050405020304" pitchFamily="18" charset="0"/>
                <a:ea typeface="Helvetica" charset="0"/>
                <a:cs typeface="Times New Roman" panose="02020603050405020304" pitchFamily="18" charset="0"/>
              </a:rPr>
              <a:t>Positive treatment outcomes seen across conditions, including significant conditions such as Post-Traumatic Stress Disorder (50% treatment completers no longer met criteria) and suicidal ideation</a:t>
            </a:r>
          </a:p>
          <a:p>
            <a:endParaRPr lang="en-US" sz="1350" dirty="0">
              <a:latin typeface="+mn-lt"/>
            </a:endParaRPr>
          </a:p>
        </p:txBody>
      </p:sp>
      <p:sp>
        <p:nvSpPr>
          <p:cNvPr id="2" name="Slide Number Placeholder 1">
            <a:extLst>
              <a:ext uri="{FF2B5EF4-FFF2-40B4-BE49-F238E27FC236}">
                <a16:creationId xmlns:a16="http://schemas.microsoft.com/office/drawing/2014/main" id="{E741C6E2-9A7A-6E4E-B0C9-2A62C37153D4}"/>
              </a:ext>
            </a:extLst>
          </p:cNvPr>
          <p:cNvSpPr>
            <a:spLocks noGrp="1"/>
          </p:cNvSpPr>
          <p:nvPr>
            <p:ph type="sldNum" sz="quarter" idx="12"/>
          </p:nvPr>
        </p:nvSpPr>
        <p:spPr/>
        <p:txBody>
          <a:bodyPr/>
          <a:lstStyle/>
          <a:p>
            <a:fld id="{9588BE77-5DF0-864C-81DB-ACB898BF352A}" type="slidenum">
              <a:rPr lang="en-US" smtClean="0"/>
              <a:t>41</a:t>
            </a:fld>
            <a:endParaRPr lang="en-US" dirty="0"/>
          </a:p>
        </p:txBody>
      </p:sp>
    </p:spTree>
    <p:extLst>
      <p:ext uri="{BB962C8B-B14F-4D97-AF65-F5344CB8AC3E}">
        <p14:creationId xmlns:p14="http://schemas.microsoft.com/office/powerpoint/2010/main" val="1248719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5339" y="548739"/>
            <a:ext cx="7200900" cy="657365"/>
          </a:xfrm>
        </p:spPr>
        <p:txBody>
          <a:bodyPr>
            <a:noAutofit/>
          </a:bodyPr>
          <a:lstStyle/>
          <a:p>
            <a:pPr algn="ctr"/>
            <a:r>
              <a:rPr lang="en-US" dirty="0"/>
              <a:t>Effectiveness Studies in US</a:t>
            </a:r>
            <a:br>
              <a:rPr lang="en-US" dirty="0"/>
            </a:br>
            <a:r>
              <a:rPr lang="en-US" i="1" dirty="0"/>
              <a:t>System Outcomes</a:t>
            </a:r>
            <a:endParaRPr lang="en-US" b="1" i="1" u="none" dirty="0">
              <a:cs typeface="Times New Roman"/>
            </a:endParaRPr>
          </a:p>
        </p:txBody>
      </p:sp>
      <p:sp>
        <p:nvSpPr>
          <p:cNvPr id="3" name="Content Placeholder 2"/>
          <p:cNvSpPr>
            <a:spLocks noGrp="1"/>
          </p:cNvSpPr>
          <p:nvPr>
            <p:ph idx="4294967295"/>
          </p:nvPr>
        </p:nvSpPr>
        <p:spPr>
          <a:xfrm>
            <a:off x="669597" y="1405551"/>
            <a:ext cx="8032613" cy="3433577"/>
          </a:xfrm>
        </p:spPr>
        <p:txBody>
          <a:bodyPr>
            <a:noAutofit/>
          </a:bodyPr>
          <a:lstStyle/>
          <a:p>
            <a:pPr>
              <a:lnSpc>
                <a:spcPct val="150000"/>
              </a:lnSpc>
            </a:pPr>
            <a:r>
              <a:rPr lang="en-US" dirty="0">
                <a:solidFill>
                  <a:schemeClr val="tx1"/>
                </a:solidFill>
                <a:latin typeface="Times New Roman"/>
                <a:cs typeface="Times New Roman"/>
              </a:rPr>
              <a:t>Large reductions in specialty mental health referral rate</a:t>
            </a:r>
            <a:r>
              <a:rPr lang="en-US" baseline="30000" dirty="0">
                <a:solidFill>
                  <a:schemeClr val="tx1"/>
                </a:solidFill>
                <a:latin typeface="Times New Roman"/>
                <a:cs typeface="Times New Roman"/>
              </a:rPr>
              <a:t>2</a:t>
            </a:r>
            <a:r>
              <a:rPr lang="en-US" dirty="0">
                <a:solidFill>
                  <a:schemeClr val="tx1"/>
                </a:solidFill>
                <a:latin typeface="Times New Roman"/>
                <a:cs typeface="Times New Roman"/>
              </a:rPr>
              <a:t>Improved adherence to evidence-based guidelines</a:t>
            </a:r>
            <a:r>
              <a:rPr lang="en-US" baseline="30000" dirty="0">
                <a:solidFill>
                  <a:schemeClr val="tx1"/>
                </a:solidFill>
                <a:latin typeface="Times New Roman"/>
                <a:cs typeface="Times New Roman"/>
              </a:rPr>
              <a:t>26</a:t>
            </a:r>
          </a:p>
          <a:p>
            <a:pPr>
              <a:lnSpc>
                <a:spcPct val="150000"/>
              </a:lnSpc>
            </a:pPr>
            <a:r>
              <a:rPr lang="en-US" dirty="0">
                <a:solidFill>
                  <a:schemeClr val="tx1"/>
                </a:solidFill>
                <a:latin typeface="Times New Roman"/>
                <a:cs typeface="Times New Roman"/>
              </a:rPr>
              <a:t>More appropriate antidepressant prescribing</a:t>
            </a:r>
            <a:endParaRPr lang="en-US" baseline="30000" dirty="0">
              <a:solidFill>
                <a:schemeClr val="tx1"/>
              </a:solidFill>
              <a:latin typeface="Times New Roman"/>
              <a:cs typeface="Times New Roman"/>
            </a:endParaRPr>
          </a:p>
          <a:p>
            <a:pPr>
              <a:lnSpc>
                <a:spcPct val="150000"/>
              </a:lnSpc>
            </a:pPr>
            <a:r>
              <a:rPr lang="en-US" dirty="0">
                <a:solidFill>
                  <a:schemeClr val="tx1"/>
                </a:solidFill>
                <a:latin typeface="Times New Roman"/>
                <a:cs typeface="Times New Roman"/>
              </a:rPr>
              <a:t>Improved PCP willingness to engage with behavioral issues</a:t>
            </a:r>
            <a:endParaRPr lang="en-US" baseline="30000" dirty="0">
              <a:solidFill>
                <a:schemeClr val="tx1"/>
              </a:solidFill>
              <a:latin typeface="Times New Roman"/>
              <a:cs typeface="Times New Roman"/>
            </a:endParaRPr>
          </a:p>
          <a:p>
            <a:pPr>
              <a:lnSpc>
                <a:spcPct val="150000"/>
              </a:lnSpc>
            </a:pPr>
            <a:r>
              <a:rPr lang="en-US" dirty="0">
                <a:solidFill>
                  <a:schemeClr val="tx1"/>
                </a:solidFill>
                <a:latin typeface="Times New Roman"/>
                <a:cs typeface="Times New Roman"/>
              </a:rPr>
              <a:t>Improved detection (and treatment) of suicidal ideation</a:t>
            </a:r>
          </a:p>
          <a:p>
            <a:pPr>
              <a:lnSpc>
                <a:spcPct val="150000"/>
              </a:lnSpc>
            </a:pPr>
            <a:r>
              <a:rPr lang="en-US" dirty="0">
                <a:solidFill>
                  <a:schemeClr val="tx1"/>
                </a:solidFill>
                <a:latin typeface="Times New Roman"/>
                <a:cs typeface="Times New Roman"/>
              </a:rPr>
              <a:t>High patient and PCP satisfaction</a:t>
            </a:r>
          </a:p>
          <a:p>
            <a:pPr>
              <a:lnSpc>
                <a:spcPct val="150000"/>
              </a:lnSpc>
            </a:pPr>
            <a:r>
              <a:rPr lang="en-US" dirty="0">
                <a:solidFill>
                  <a:schemeClr val="tx1"/>
                </a:solidFill>
                <a:latin typeface="Times New Roman"/>
                <a:cs typeface="Times New Roman"/>
              </a:rPr>
              <a:t>More appropriate utilization of PCP</a:t>
            </a:r>
          </a:p>
          <a:p>
            <a:pPr>
              <a:lnSpc>
                <a:spcPct val="150000"/>
              </a:lnSpc>
            </a:pPr>
            <a:r>
              <a:rPr lang="en-US" dirty="0">
                <a:solidFill>
                  <a:schemeClr val="tx1"/>
                </a:solidFill>
                <a:latin typeface="Times New Roman"/>
                <a:cs typeface="Times New Roman"/>
              </a:rPr>
              <a:t>Improved prevention (completion of anticipatory guidance in well-child checks)</a:t>
            </a:r>
          </a:p>
          <a:p>
            <a:endParaRPr lang="en-US" sz="2000" dirty="0">
              <a:solidFill>
                <a:schemeClr val="tx1"/>
              </a:solidFill>
            </a:endParaRPr>
          </a:p>
        </p:txBody>
      </p:sp>
      <p:sp>
        <p:nvSpPr>
          <p:cNvPr id="5" name="Slide Number Placeholder 4">
            <a:extLst>
              <a:ext uri="{FF2B5EF4-FFF2-40B4-BE49-F238E27FC236}">
                <a16:creationId xmlns:a16="http://schemas.microsoft.com/office/drawing/2014/main" id="{E7F85A10-3B5D-244E-A1C6-C09BDE0CB743}"/>
              </a:ext>
            </a:extLst>
          </p:cNvPr>
          <p:cNvSpPr>
            <a:spLocks noGrp="1"/>
          </p:cNvSpPr>
          <p:nvPr>
            <p:ph type="sldNum" sz="quarter" idx="12"/>
          </p:nvPr>
        </p:nvSpPr>
        <p:spPr/>
        <p:txBody>
          <a:bodyPr/>
          <a:lstStyle/>
          <a:p>
            <a:fld id="{9588BE77-5DF0-864C-81DB-ACB898BF352A}" type="slidenum">
              <a:rPr lang="en-US" smtClean="0"/>
              <a:t>42</a:t>
            </a:fld>
            <a:endParaRPr lang="en-US" dirty="0"/>
          </a:p>
        </p:txBody>
      </p:sp>
    </p:spTree>
    <p:extLst>
      <p:ext uri="{BB962C8B-B14F-4D97-AF65-F5344CB8AC3E}">
        <p14:creationId xmlns:p14="http://schemas.microsoft.com/office/powerpoint/2010/main" val="1069138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660D0-6FB1-C640-878C-B61BCB27F47F}"/>
              </a:ext>
            </a:extLst>
          </p:cNvPr>
          <p:cNvSpPr>
            <a:spLocks noGrp="1"/>
          </p:cNvSpPr>
          <p:nvPr>
            <p:ph type="title"/>
          </p:nvPr>
        </p:nvSpPr>
        <p:spPr/>
        <p:txBody>
          <a:bodyPr/>
          <a:lstStyle/>
          <a:p>
            <a:r>
              <a:rPr lang="en-US" dirty="0"/>
              <a:t>USAF: PCBH Innovators</a:t>
            </a:r>
          </a:p>
        </p:txBody>
      </p:sp>
      <p:sp>
        <p:nvSpPr>
          <p:cNvPr id="3" name="Text Placeholder 2">
            <a:extLst>
              <a:ext uri="{FF2B5EF4-FFF2-40B4-BE49-F238E27FC236}">
                <a16:creationId xmlns:a16="http://schemas.microsoft.com/office/drawing/2014/main" id="{C566CA4A-A8D4-1245-A851-E0E3117BEA74}"/>
              </a:ext>
            </a:extLst>
          </p:cNvPr>
          <p:cNvSpPr>
            <a:spLocks noGrp="1"/>
          </p:cNvSpPr>
          <p:nvPr>
            <p:ph type="body" idx="1"/>
          </p:nvPr>
        </p:nvSpPr>
        <p:spPr/>
        <p:txBody>
          <a:bodyPr/>
          <a:lstStyle/>
          <a:p>
            <a:pPr marL="95250" indent="0">
              <a:buNone/>
            </a:pPr>
            <a:r>
              <a:rPr lang="en-US" dirty="0"/>
              <a:t>1. BHCs: Mandated world-wide; use of I and E to distinguish Internal BHC in PC and External Prescriber – in MH clinic</a:t>
            </a:r>
          </a:p>
          <a:p>
            <a:pPr marL="95250" indent="0">
              <a:buNone/>
            </a:pPr>
            <a:r>
              <a:rPr lang="en-US" dirty="0"/>
              <a:t>2. Integration of BHCs into FP residencies</a:t>
            </a:r>
          </a:p>
          <a:p>
            <a:pPr marL="95250" indent="0">
              <a:buNone/>
            </a:pPr>
            <a:r>
              <a:rPr lang="en-US" dirty="0"/>
              <a:t>3. “First Stop” – all MH starts in PC</a:t>
            </a:r>
          </a:p>
          <a:p>
            <a:r>
              <a:rPr lang="en-US" dirty="0"/>
              <a:t>Innovative use of Four Charlies</a:t>
            </a:r>
          </a:p>
          <a:p>
            <a:r>
              <a:rPr lang="en-US" dirty="0"/>
              <a:t>Reached more people in PC and in MH – many that would never have sought MH secondary care</a:t>
            </a:r>
          </a:p>
          <a:p>
            <a:r>
              <a:rPr lang="en-US" dirty="0"/>
              <a:t>Saving lots of money</a:t>
            </a:r>
          </a:p>
          <a:p>
            <a:pPr marL="95250" indent="0">
              <a:buNone/>
            </a:pPr>
            <a:endParaRPr lang="en-US" dirty="0"/>
          </a:p>
        </p:txBody>
      </p:sp>
      <p:sp>
        <p:nvSpPr>
          <p:cNvPr id="4" name="Slide Number Placeholder 3">
            <a:extLst>
              <a:ext uri="{FF2B5EF4-FFF2-40B4-BE49-F238E27FC236}">
                <a16:creationId xmlns:a16="http://schemas.microsoft.com/office/drawing/2014/main" id="{550FE7B4-7571-FA42-822A-696EA4DFF1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dirty="0"/>
          </a:p>
        </p:txBody>
      </p:sp>
    </p:spTree>
    <p:extLst>
      <p:ext uri="{BB962C8B-B14F-4D97-AF65-F5344CB8AC3E}">
        <p14:creationId xmlns:p14="http://schemas.microsoft.com/office/powerpoint/2010/main" val="3494693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27FF-6F3E-4863-8F94-BF1D408F585B}"/>
              </a:ext>
            </a:extLst>
          </p:cNvPr>
          <p:cNvSpPr>
            <a:spLocks noGrp="1"/>
          </p:cNvSpPr>
          <p:nvPr>
            <p:ph type="title" idx="4294967295"/>
          </p:nvPr>
        </p:nvSpPr>
        <p:spPr>
          <a:xfrm>
            <a:off x="1443808" y="0"/>
            <a:ext cx="6115050" cy="506016"/>
          </a:xfrm>
        </p:spPr>
        <p:txBody>
          <a:bodyPr>
            <a:normAutofit fontScale="90000"/>
          </a:bodyPr>
          <a:lstStyle/>
          <a:p>
            <a:pPr algn="ctr"/>
            <a:r>
              <a:rPr lang="en-US" b="1" u="none" dirty="0"/>
              <a:t>PC “FIRST STOP”</a:t>
            </a:r>
          </a:p>
        </p:txBody>
      </p:sp>
      <p:pic>
        <p:nvPicPr>
          <p:cNvPr id="4" name="Picture 2">
            <a:extLst>
              <a:ext uri="{FF2B5EF4-FFF2-40B4-BE49-F238E27FC236}">
                <a16:creationId xmlns:a16="http://schemas.microsoft.com/office/drawing/2014/main" id="{CA31C03F-E82D-4D8D-AC3B-BE2FCD1C0E5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35424" y="603647"/>
            <a:ext cx="3361766" cy="201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003F46F1-08FD-4674-B84F-3FAF9C618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715" y="603648"/>
            <a:ext cx="3175657" cy="19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FC925629-381B-4974-957A-C6226B453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424" y="2686967"/>
            <a:ext cx="3361907" cy="203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BC88AD6F-23FC-4383-9F21-C0B576303A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663" y="2686967"/>
            <a:ext cx="3199454" cy="193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170F888E-2E85-094C-BA5C-393F07BB8E5A}"/>
              </a:ext>
            </a:extLst>
          </p:cNvPr>
          <p:cNvSpPr>
            <a:spLocks noGrp="1"/>
          </p:cNvSpPr>
          <p:nvPr>
            <p:ph type="sldNum" sz="quarter" idx="12"/>
          </p:nvPr>
        </p:nvSpPr>
        <p:spPr/>
        <p:txBody>
          <a:bodyPr/>
          <a:lstStyle/>
          <a:p>
            <a:fld id="{9588BE77-5DF0-864C-81DB-ACB898BF352A}" type="slidenum">
              <a:rPr lang="en-US" smtClean="0"/>
              <a:t>44</a:t>
            </a:fld>
            <a:endParaRPr lang="en-US" dirty="0"/>
          </a:p>
        </p:txBody>
      </p:sp>
    </p:spTree>
    <p:extLst>
      <p:ext uri="{BB962C8B-B14F-4D97-AF65-F5344CB8AC3E}">
        <p14:creationId xmlns:p14="http://schemas.microsoft.com/office/powerpoint/2010/main" val="1349332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4D692-B803-294A-B41B-9A62B6D9C48A}"/>
              </a:ext>
            </a:extLst>
          </p:cNvPr>
          <p:cNvSpPr>
            <a:spLocks noGrp="1"/>
          </p:cNvSpPr>
          <p:nvPr>
            <p:ph type="title"/>
          </p:nvPr>
        </p:nvSpPr>
        <p:spPr/>
        <p:txBody>
          <a:bodyPr/>
          <a:lstStyle/>
          <a:p>
            <a:r>
              <a:rPr lang="en-US" dirty="0"/>
              <a:t>My Teachers: </a:t>
            </a:r>
            <a:br>
              <a:rPr lang="en-US" dirty="0"/>
            </a:br>
            <a:r>
              <a:rPr lang="en-US" dirty="0"/>
              <a:t>Yakima Valley Farm Workers Clinic</a:t>
            </a:r>
          </a:p>
        </p:txBody>
      </p:sp>
      <p:sp>
        <p:nvSpPr>
          <p:cNvPr id="5" name="Slide Number Placeholder 4">
            <a:extLst>
              <a:ext uri="{FF2B5EF4-FFF2-40B4-BE49-F238E27FC236}">
                <a16:creationId xmlns:a16="http://schemas.microsoft.com/office/drawing/2014/main" id="{8278523B-A531-FC40-864A-BACD10BD1946}"/>
              </a:ext>
            </a:extLst>
          </p:cNvPr>
          <p:cNvSpPr>
            <a:spLocks noGrp="1"/>
          </p:cNvSpPr>
          <p:nvPr>
            <p:ph type="sldNum" idx="12"/>
          </p:nvPr>
        </p:nvSpPr>
        <p:spPr/>
        <p:txBody>
          <a:bodyPr/>
          <a:lstStyle/>
          <a:p>
            <a:fld id="{7BC6AC17-1F4B-CC4B-8583-6855AF716F5D}" type="slidenum">
              <a:rPr lang="en-US" smtClean="0"/>
              <a:t>45</a:t>
            </a:fld>
            <a:endParaRPr lang="en-US" dirty="0"/>
          </a:p>
        </p:txBody>
      </p:sp>
    </p:spTree>
    <p:extLst>
      <p:ext uri="{BB962C8B-B14F-4D97-AF65-F5344CB8AC3E}">
        <p14:creationId xmlns:p14="http://schemas.microsoft.com/office/powerpoint/2010/main" val="3995992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274320" y="171451"/>
            <a:ext cx="7628021" cy="742949"/>
          </a:xfrm>
        </p:spPr>
        <p:txBody>
          <a:bodyPr>
            <a:normAutofit/>
          </a:bodyPr>
          <a:lstStyle/>
          <a:p>
            <a:pPr eaLnBrk="1" hangingPunct="1">
              <a:defRPr/>
            </a:pPr>
            <a:r>
              <a:rPr lang="en-US" dirty="0"/>
              <a:t>PCBH Impact: Children </a:t>
            </a:r>
            <a:r>
              <a:rPr lang="en-US" sz="2025" dirty="0"/>
              <a:t>(Pediatric Symptom Checklist)</a:t>
            </a:r>
          </a:p>
        </p:txBody>
      </p:sp>
      <p:sp>
        <p:nvSpPr>
          <p:cNvPr id="48132" name="Rectangle 3"/>
          <p:cNvSpPr>
            <a:spLocks/>
          </p:cNvSpPr>
          <p:nvPr/>
        </p:nvSpPr>
        <p:spPr bwMode="auto">
          <a:xfrm>
            <a:off x="1476189" y="4440288"/>
            <a:ext cx="5866805" cy="408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r>
              <a:rPr lang="en-US" sz="2000" dirty="0">
                <a:solidFill>
                  <a:srgbClr val="DD2067"/>
                </a:solidFill>
                <a:ea typeface="ＭＳ Ｐゴシック" charset="0"/>
              </a:rPr>
              <a:t>*62% Hispanic, 40% Spanish-speaking</a:t>
            </a:r>
          </a:p>
        </p:txBody>
      </p:sp>
      <p:graphicFrame>
        <p:nvGraphicFramePr>
          <p:cNvPr id="48133" name="Object 4"/>
          <p:cNvGraphicFramePr>
            <a:graphicFrameLocks/>
          </p:cNvGraphicFramePr>
          <p:nvPr>
            <p:extLst>
              <p:ext uri="{D42A27DB-BD31-4B8C-83A1-F6EECF244321}">
                <p14:modId xmlns:p14="http://schemas.microsoft.com/office/powerpoint/2010/main" val="2033192797"/>
              </p:ext>
            </p:extLst>
          </p:nvPr>
        </p:nvGraphicFramePr>
        <p:xfrm>
          <a:off x="1451074" y="1285875"/>
          <a:ext cx="6123206" cy="2782940"/>
        </p:xfrm>
        <a:graphic>
          <a:graphicData uri="http://schemas.openxmlformats.org/presentationml/2006/ole">
            <mc:AlternateContent xmlns:mc="http://schemas.openxmlformats.org/markup-compatibility/2006">
              <mc:Choice xmlns:v="urn:schemas-microsoft-com:vml" Requires="v">
                <p:oleObj spid="_x0000_s3080" name="Chart" r:id="rId3" imgW="12346845" imgH="7832158" progId="MSGraph.Chart.8">
                  <p:embed/>
                </p:oleObj>
              </mc:Choice>
              <mc:Fallback>
                <p:oleObj name="Chart" r:id="rId3" imgW="12346845" imgH="7832158" progId="MSGraph.Chart.8">
                  <p:embed/>
                  <p:pic>
                    <p:nvPicPr>
                      <p:cNvPr id="48133"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074" y="1285875"/>
                        <a:ext cx="6123206" cy="2782940"/>
                      </a:xfrm>
                      <a:prstGeom prst="rect">
                        <a:avLst/>
                      </a:prstGeom>
                      <a:noFill/>
                      <a:ln>
                        <a:noFill/>
                      </a:ln>
                      <a:effectLst/>
                    </p:spPr>
                  </p:pic>
                </p:oleObj>
              </mc:Fallback>
            </mc:AlternateContent>
          </a:graphicData>
        </a:graphic>
      </p:graphicFrame>
      <p:sp>
        <p:nvSpPr>
          <p:cNvPr id="7" name="Rectangle 3"/>
          <p:cNvSpPr>
            <a:spLocks/>
          </p:cNvSpPr>
          <p:nvPr/>
        </p:nvSpPr>
        <p:spPr bwMode="auto">
          <a:xfrm>
            <a:off x="6428594" y="542925"/>
            <a:ext cx="1828800" cy="742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r>
              <a:rPr lang="en-US" sz="1875" dirty="0">
                <a:solidFill>
                  <a:srgbClr val="DD2067"/>
                </a:solidFill>
                <a:ea typeface="ＭＳ Ｐゴシック" charset="0"/>
              </a:rPr>
              <a:t>RURAL Practice</a:t>
            </a:r>
          </a:p>
        </p:txBody>
      </p:sp>
    </p:spTree>
    <p:extLst>
      <p:ext uri="{BB962C8B-B14F-4D97-AF65-F5344CB8AC3E}">
        <p14:creationId xmlns:p14="http://schemas.microsoft.com/office/powerpoint/2010/main" val="339944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400050" y="294679"/>
            <a:ext cx="6057900" cy="714467"/>
          </a:xfrm>
        </p:spPr>
        <p:txBody>
          <a:bodyPr>
            <a:normAutofit fontScale="90000"/>
          </a:bodyPr>
          <a:lstStyle/>
          <a:p>
            <a:pPr eaLnBrk="1" hangingPunct="1">
              <a:defRPr/>
            </a:pPr>
            <a:r>
              <a:rPr lang="en-US" dirty="0"/>
              <a:t>PCBH Impact: </a:t>
            </a:r>
            <a:br>
              <a:rPr lang="en-US" dirty="0"/>
            </a:br>
            <a:r>
              <a:rPr lang="en-US" dirty="0"/>
              <a:t>Adults with Chronic Disease</a:t>
            </a:r>
          </a:p>
        </p:txBody>
      </p:sp>
      <p:sp>
        <p:nvSpPr>
          <p:cNvPr id="49156" name="Rectangle 3"/>
          <p:cNvSpPr>
            <a:spLocks/>
          </p:cNvSpPr>
          <p:nvPr/>
        </p:nvSpPr>
        <p:spPr bwMode="auto">
          <a:xfrm>
            <a:off x="1476190" y="4440288"/>
            <a:ext cx="5866805" cy="408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r>
              <a:rPr lang="en-US" sz="2000" dirty="0">
                <a:solidFill>
                  <a:srgbClr val="DD2067"/>
                </a:solidFill>
                <a:ea typeface="ＭＳ Ｐゴシック" charset="0"/>
              </a:rPr>
              <a:t>*62% Hispanic, 40% Spanish-speaking</a:t>
            </a:r>
          </a:p>
        </p:txBody>
      </p:sp>
      <p:graphicFrame>
        <p:nvGraphicFramePr>
          <p:cNvPr id="49157" name="Object 4"/>
          <p:cNvGraphicFramePr>
            <a:graphicFrameLocks/>
          </p:cNvGraphicFramePr>
          <p:nvPr>
            <p:extLst>
              <p:ext uri="{D42A27DB-BD31-4B8C-83A1-F6EECF244321}">
                <p14:modId xmlns:p14="http://schemas.microsoft.com/office/powerpoint/2010/main" val="2579368875"/>
              </p:ext>
            </p:extLst>
          </p:nvPr>
        </p:nvGraphicFramePr>
        <p:xfrm>
          <a:off x="1476190" y="1318247"/>
          <a:ext cx="5671370" cy="2958182"/>
        </p:xfrm>
        <a:graphic>
          <a:graphicData uri="http://schemas.openxmlformats.org/presentationml/2006/ole">
            <mc:AlternateContent xmlns:mc="http://schemas.openxmlformats.org/markup-compatibility/2006">
              <mc:Choice xmlns:v="urn:schemas-microsoft-com:vml" Requires="v">
                <p:oleObj spid="_x0000_s4104" name="Chart" r:id="rId3" imgW="12473740" imgH="6672304" progId="MSGraph.Chart.8">
                  <p:embed/>
                </p:oleObj>
              </mc:Choice>
              <mc:Fallback>
                <p:oleObj name="Chart" r:id="rId3" imgW="12473740" imgH="6672304" progId="MSGraph.Chart.8">
                  <p:embed/>
                  <p:pic>
                    <p:nvPicPr>
                      <p:cNvPr id="49157"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190" y="1318247"/>
                        <a:ext cx="5671370" cy="29581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Rectangle 3"/>
          <p:cNvSpPr>
            <a:spLocks/>
          </p:cNvSpPr>
          <p:nvPr/>
        </p:nvSpPr>
        <p:spPr bwMode="auto">
          <a:xfrm>
            <a:off x="6217921" y="575298"/>
            <a:ext cx="1828800" cy="742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r>
              <a:rPr lang="en-US" sz="1875" dirty="0">
                <a:solidFill>
                  <a:srgbClr val="DD2067"/>
                </a:solidFill>
                <a:ea typeface="ＭＳ Ｐゴシック" charset="0"/>
              </a:rPr>
              <a:t>RURAL Practice</a:t>
            </a:r>
          </a:p>
        </p:txBody>
      </p:sp>
    </p:spTree>
    <p:extLst>
      <p:ext uri="{BB962C8B-B14F-4D97-AF65-F5344CB8AC3E}">
        <p14:creationId xmlns:p14="http://schemas.microsoft.com/office/powerpoint/2010/main" val="32173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4D692-B803-294A-B41B-9A62B6D9C48A}"/>
              </a:ext>
            </a:extLst>
          </p:cNvPr>
          <p:cNvSpPr>
            <a:spLocks noGrp="1"/>
          </p:cNvSpPr>
          <p:nvPr>
            <p:ph type="title"/>
          </p:nvPr>
        </p:nvSpPr>
        <p:spPr/>
        <p:txBody>
          <a:bodyPr/>
          <a:lstStyle/>
          <a:p>
            <a:r>
              <a:rPr lang="en-US" dirty="0"/>
              <a:t>My Teachers: </a:t>
            </a:r>
            <a:br>
              <a:rPr lang="en-US" dirty="0"/>
            </a:br>
            <a:r>
              <a:rPr lang="en-US" dirty="0"/>
              <a:t>New Zealand</a:t>
            </a:r>
          </a:p>
        </p:txBody>
      </p:sp>
      <p:sp>
        <p:nvSpPr>
          <p:cNvPr id="5" name="Slide Number Placeholder 4">
            <a:extLst>
              <a:ext uri="{FF2B5EF4-FFF2-40B4-BE49-F238E27FC236}">
                <a16:creationId xmlns:a16="http://schemas.microsoft.com/office/drawing/2014/main" id="{8278523B-A531-FC40-864A-BACD10BD1946}"/>
              </a:ext>
            </a:extLst>
          </p:cNvPr>
          <p:cNvSpPr>
            <a:spLocks noGrp="1"/>
          </p:cNvSpPr>
          <p:nvPr>
            <p:ph type="sldNum" idx="12"/>
          </p:nvPr>
        </p:nvSpPr>
        <p:spPr/>
        <p:txBody>
          <a:bodyPr/>
          <a:lstStyle/>
          <a:p>
            <a:fld id="{7BC6AC17-1F4B-CC4B-8583-6855AF716F5D}" type="slidenum">
              <a:rPr lang="en-US" smtClean="0"/>
              <a:t>48</a:t>
            </a:fld>
            <a:endParaRPr lang="en-US" dirty="0"/>
          </a:p>
        </p:txBody>
      </p:sp>
    </p:spTree>
    <p:extLst>
      <p:ext uri="{BB962C8B-B14F-4D97-AF65-F5344CB8AC3E}">
        <p14:creationId xmlns:p14="http://schemas.microsoft.com/office/powerpoint/2010/main" val="509703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2F05-CF20-2043-98C3-B9BDFD8C8A4D}"/>
              </a:ext>
            </a:extLst>
          </p:cNvPr>
          <p:cNvSpPr>
            <a:spLocks noGrp="1"/>
          </p:cNvSpPr>
          <p:nvPr>
            <p:ph type="title"/>
          </p:nvPr>
        </p:nvSpPr>
        <p:spPr/>
        <p:txBody>
          <a:bodyPr/>
          <a:lstStyle/>
          <a:p>
            <a:r>
              <a:rPr lang="en-US" dirty="0"/>
              <a:t>HIP Services and Health Care Equity</a:t>
            </a:r>
          </a:p>
        </p:txBody>
      </p:sp>
      <p:sp>
        <p:nvSpPr>
          <p:cNvPr id="3" name="Content Placeholder 2">
            <a:extLst>
              <a:ext uri="{FF2B5EF4-FFF2-40B4-BE49-F238E27FC236}">
                <a16:creationId xmlns:a16="http://schemas.microsoft.com/office/drawing/2014/main" id="{3693871A-14FF-204A-B0A9-F1C19185E32D}"/>
              </a:ext>
            </a:extLst>
          </p:cNvPr>
          <p:cNvSpPr>
            <a:spLocks noGrp="1"/>
          </p:cNvSpPr>
          <p:nvPr>
            <p:ph idx="1"/>
          </p:nvPr>
        </p:nvSpPr>
        <p:spPr/>
        <p:txBody>
          <a:bodyPr/>
          <a:lstStyle/>
          <a:p>
            <a:r>
              <a:rPr lang="en-US" dirty="0">
                <a:solidFill>
                  <a:srgbClr val="FF0000"/>
                </a:solidFill>
              </a:rPr>
              <a:t>Significantly improved equity of access across Māori, Pacific, Asian and European populations with no significant difference between rates of conversion of referral to appointments across ethnicities</a:t>
            </a:r>
          </a:p>
          <a:p>
            <a:r>
              <a:rPr lang="en-US" dirty="0">
                <a:solidFill>
                  <a:srgbClr val="FF0000"/>
                </a:solidFill>
              </a:rPr>
              <a:t>74% of Māori clients report improved wellbeing (compared to 72% European, 74% Asian, 71% overall)</a:t>
            </a:r>
          </a:p>
          <a:p>
            <a:r>
              <a:rPr lang="en-US" dirty="0"/>
              <a:t>95% satisfaction rating from over 3,000 client surveys</a:t>
            </a:r>
          </a:p>
          <a:p>
            <a:r>
              <a:rPr lang="en-US" dirty="0"/>
              <a:t>Reduction in prescribing of medication in favor of a ‘skills before pills’ approach</a:t>
            </a:r>
          </a:p>
          <a:p>
            <a:endParaRPr lang="en-US" dirty="0"/>
          </a:p>
        </p:txBody>
      </p:sp>
      <p:sp>
        <p:nvSpPr>
          <p:cNvPr id="4" name="Slide Number Placeholder 3">
            <a:extLst>
              <a:ext uri="{FF2B5EF4-FFF2-40B4-BE49-F238E27FC236}">
                <a16:creationId xmlns:a16="http://schemas.microsoft.com/office/drawing/2014/main" id="{896CA8A8-36ED-8742-A051-FBCADFCC4A91}"/>
              </a:ext>
            </a:extLst>
          </p:cNvPr>
          <p:cNvSpPr>
            <a:spLocks noGrp="1"/>
          </p:cNvSpPr>
          <p:nvPr>
            <p:ph type="sldNum" sz="quarter" idx="12"/>
          </p:nvPr>
        </p:nvSpPr>
        <p:spPr/>
        <p:txBody>
          <a:bodyPr/>
          <a:lstStyle/>
          <a:p>
            <a:fld id="{CAFAB0C8-B607-8C46-8358-F949F7FA292B}" type="slidenum">
              <a:rPr lang="en-US" smtClean="0"/>
              <a:t>49</a:t>
            </a:fld>
            <a:endParaRPr lang="en-US" dirty="0"/>
          </a:p>
        </p:txBody>
      </p:sp>
      <p:sp>
        <p:nvSpPr>
          <p:cNvPr id="5" name="Rectangle 4">
            <a:extLst>
              <a:ext uri="{FF2B5EF4-FFF2-40B4-BE49-F238E27FC236}">
                <a16:creationId xmlns:a16="http://schemas.microsoft.com/office/drawing/2014/main" id="{456BE76D-B7D7-5542-912A-D9D40576DDC2}"/>
              </a:ext>
            </a:extLst>
          </p:cNvPr>
          <p:cNvSpPr/>
          <p:nvPr/>
        </p:nvSpPr>
        <p:spPr>
          <a:xfrm>
            <a:off x="2208418" y="4180619"/>
            <a:ext cx="5378396" cy="369332"/>
          </a:xfrm>
          <a:prstGeom prst="rect">
            <a:avLst/>
          </a:prstGeom>
        </p:spPr>
        <p:txBody>
          <a:bodyPr wrap="none">
            <a:spAutoFit/>
          </a:bodyPr>
          <a:lstStyle/>
          <a:p>
            <a:pPr algn="r"/>
            <a:r>
              <a:rPr lang="en-US" sz="1800" dirty="0"/>
              <a:t>See </a:t>
            </a:r>
            <a:r>
              <a:rPr lang="en-US" sz="1800" dirty="0">
                <a:hlinkClick r:id="rId2"/>
              </a:rPr>
              <a:t>http://www.tetumuwaiora.co.nz/#tetumuwaiora</a:t>
            </a:r>
            <a:endParaRPr lang="en-US" sz="1800" dirty="0"/>
          </a:p>
        </p:txBody>
      </p:sp>
    </p:spTree>
    <p:extLst>
      <p:ext uri="{BB962C8B-B14F-4D97-AF65-F5344CB8AC3E}">
        <p14:creationId xmlns:p14="http://schemas.microsoft.com/office/powerpoint/2010/main" val="22049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551901-B8F3-4B47-9BC1-026E9103DE75}"/>
              </a:ext>
            </a:extLst>
          </p:cNvPr>
          <p:cNvSpPr>
            <a:spLocks noGrp="1"/>
          </p:cNvSpPr>
          <p:nvPr>
            <p:ph type="title" idx="4294967295"/>
          </p:nvPr>
        </p:nvSpPr>
        <p:spPr>
          <a:xfrm>
            <a:off x="1066800" y="408105"/>
            <a:ext cx="7200900" cy="977503"/>
          </a:xfrm>
        </p:spPr>
        <p:txBody>
          <a:bodyPr>
            <a:normAutofit/>
          </a:bodyPr>
          <a:lstStyle/>
          <a:p>
            <a:r>
              <a:rPr lang="en-US" sz="2700" dirty="0"/>
              <a:t>Early research 1980’s – 1990’s</a:t>
            </a:r>
            <a:br>
              <a:rPr lang="en-US" sz="2700" dirty="0"/>
            </a:br>
            <a:r>
              <a:rPr lang="en-US" sz="2200" i="1" dirty="0"/>
              <a:t>Population-based care, Functional outcomes, Brevity</a:t>
            </a:r>
            <a:endParaRPr lang="en-US" sz="2700" i="1" dirty="0"/>
          </a:p>
        </p:txBody>
      </p:sp>
      <p:sp>
        <p:nvSpPr>
          <p:cNvPr id="7" name="Content Placeholder 6">
            <a:extLst>
              <a:ext uri="{FF2B5EF4-FFF2-40B4-BE49-F238E27FC236}">
                <a16:creationId xmlns:a16="http://schemas.microsoft.com/office/drawing/2014/main" id="{64EF6926-4CB7-304F-86CC-53FFC6276D70}"/>
              </a:ext>
            </a:extLst>
          </p:cNvPr>
          <p:cNvSpPr>
            <a:spLocks noGrp="1"/>
          </p:cNvSpPr>
          <p:nvPr>
            <p:ph idx="4294967295"/>
          </p:nvPr>
        </p:nvSpPr>
        <p:spPr>
          <a:xfrm>
            <a:off x="1066800" y="1719277"/>
            <a:ext cx="7200900" cy="2488406"/>
          </a:xfrm>
        </p:spPr>
        <p:txBody>
          <a:bodyPr/>
          <a:lstStyle/>
          <a:p>
            <a:pPr marL="0" indent="0">
              <a:buNone/>
            </a:pPr>
            <a:r>
              <a:rPr lang="en-US" dirty="0"/>
              <a:t>Donald Patrick  - University of Washington Public Health Dept</a:t>
            </a:r>
          </a:p>
          <a:p>
            <a:pPr lvl="1"/>
            <a:r>
              <a:rPr lang="en-US" sz="2100" dirty="0"/>
              <a:t>Pioneer in exploring impact of population-based care interventions  </a:t>
            </a:r>
          </a:p>
          <a:p>
            <a:pPr lvl="1"/>
            <a:r>
              <a:rPr lang="en-US" sz="2100" dirty="0"/>
              <a:t>Interested in primary care </a:t>
            </a:r>
          </a:p>
          <a:p>
            <a:pPr lvl="1"/>
            <a:r>
              <a:rPr lang="en-US" sz="2100" dirty="0"/>
              <a:t>Focus on patient quality of life</a:t>
            </a:r>
          </a:p>
          <a:p>
            <a:pPr marL="342900" lvl="1" indent="0">
              <a:buNone/>
            </a:pP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1254E7EC-9992-4C43-AA19-3B51F47CA28E}"/>
              </a:ext>
            </a:extLst>
          </p:cNvPr>
          <p:cNvSpPr>
            <a:spLocks noGrp="1"/>
          </p:cNvSpPr>
          <p:nvPr>
            <p:ph type="sldNum" sz="quarter" idx="12"/>
          </p:nvPr>
        </p:nvSpPr>
        <p:spPr/>
        <p:txBody>
          <a:bodyPr/>
          <a:lstStyle/>
          <a:p>
            <a:fld id="{9588BE77-5DF0-864C-81DB-ACB898BF352A}" type="slidenum">
              <a:rPr lang="en-US" smtClean="0"/>
              <a:t>5</a:t>
            </a:fld>
            <a:endParaRPr lang="en-US" dirty="0"/>
          </a:p>
        </p:txBody>
      </p:sp>
    </p:spTree>
    <p:extLst>
      <p:ext uri="{BB962C8B-B14F-4D97-AF65-F5344CB8AC3E}">
        <p14:creationId xmlns:p14="http://schemas.microsoft.com/office/powerpoint/2010/main" val="1613637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2F05-CF20-2043-98C3-B9BDFD8C8A4D}"/>
              </a:ext>
            </a:extLst>
          </p:cNvPr>
          <p:cNvSpPr>
            <a:spLocks noGrp="1"/>
          </p:cNvSpPr>
          <p:nvPr>
            <p:ph type="title"/>
          </p:nvPr>
        </p:nvSpPr>
        <p:spPr/>
        <p:txBody>
          <a:bodyPr/>
          <a:lstStyle/>
          <a:p>
            <a:r>
              <a:rPr lang="en-US" dirty="0"/>
              <a:t>HIP Services and Patient Access*</a:t>
            </a:r>
          </a:p>
        </p:txBody>
      </p:sp>
      <p:sp>
        <p:nvSpPr>
          <p:cNvPr id="3" name="Content Placeholder 2">
            <a:extLst>
              <a:ext uri="{FF2B5EF4-FFF2-40B4-BE49-F238E27FC236}">
                <a16:creationId xmlns:a16="http://schemas.microsoft.com/office/drawing/2014/main" id="{3693871A-14FF-204A-B0A9-F1C19185E32D}"/>
              </a:ext>
            </a:extLst>
          </p:cNvPr>
          <p:cNvSpPr>
            <a:spLocks noGrp="1"/>
          </p:cNvSpPr>
          <p:nvPr>
            <p:ph idx="1"/>
          </p:nvPr>
        </p:nvSpPr>
        <p:spPr/>
        <p:txBody>
          <a:bodyPr/>
          <a:lstStyle/>
          <a:p>
            <a:r>
              <a:rPr lang="en-US" dirty="0"/>
              <a:t>57 – 70% of patients are seen for therapy on the same day as disclosing distress to their GP (compared to 3 – 5% for conventional service)</a:t>
            </a:r>
          </a:p>
          <a:p>
            <a:r>
              <a:rPr lang="en-US" dirty="0"/>
              <a:t>75% seen for talking therapy within five days (less than 17% in conventional services)</a:t>
            </a:r>
          </a:p>
          <a:p>
            <a:pPr marL="0" indent="0">
              <a:buNone/>
            </a:pPr>
            <a:endParaRPr lang="en-US" dirty="0"/>
          </a:p>
          <a:p>
            <a:pPr marL="0" indent="0">
              <a:buNone/>
            </a:pPr>
            <a:endParaRPr lang="en-US" dirty="0"/>
          </a:p>
          <a:p>
            <a:pPr marL="0" indent="0" algn="r">
              <a:buNone/>
            </a:pPr>
            <a:r>
              <a:rPr lang="en-US" dirty="0"/>
              <a:t>See </a:t>
            </a:r>
            <a:r>
              <a:rPr lang="en-US" dirty="0">
                <a:hlinkClick r:id="rId2"/>
              </a:rPr>
              <a:t>http://www.tetumuwaiora.co.nz/#tetumuwaiora</a:t>
            </a:r>
            <a:endParaRPr lang="en-US" dirty="0"/>
          </a:p>
          <a:p>
            <a:pPr marL="0" indent="0" algn="r">
              <a:buNone/>
            </a:pPr>
            <a:endParaRPr lang="en-US" dirty="0"/>
          </a:p>
        </p:txBody>
      </p:sp>
      <p:sp>
        <p:nvSpPr>
          <p:cNvPr id="4" name="Slide Number Placeholder 3">
            <a:extLst>
              <a:ext uri="{FF2B5EF4-FFF2-40B4-BE49-F238E27FC236}">
                <a16:creationId xmlns:a16="http://schemas.microsoft.com/office/drawing/2014/main" id="{896CA8A8-36ED-8742-A051-FBCADFCC4A91}"/>
              </a:ext>
            </a:extLst>
          </p:cNvPr>
          <p:cNvSpPr>
            <a:spLocks noGrp="1"/>
          </p:cNvSpPr>
          <p:nvPr>
            <p:ph type="sldNum" sz="quarter" idx="12"/>
          </p:nvPr>
        </p:nvSpPr>
        <p:spPr/>
        <p:txBody>
          <a:bodyPr/>
          <a:lstStyle/>
          <a:p>
            <a:fld id="{CAFAB0C8-B607-8C46-8358-F949F7FA292B}" type="slidenum">
              <a:rPr lang="en-US" smtClean="0"/>
              <a:t>50</a:t>
            </a:fld>
            <a:endParaRPr lang="en-US" dirty="0"/>
          </a:p>
        </p:txBody>
      </p:sp>
    </p:spTree>
    <p:extLst>
      <p:ext uri="{BB962C8B-B14F-4D97-AF65-F5344CB8AC3E}">
        <p14:creationId xmlns:p14="http://schemas.microsoft.com/office/powerpoint/2010/main" val="4135771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EA4F7A-C767-A94C-896B-AE11D753A568}"/>
              </a:ext>
            </a:extLst>
          </p:cNvPr>
          <p:cNvSpPr>
            <a:spLocks noGrp="1"/>
          </p:cNvSpPr>
          <p:nvPr>
            <p:ph type="title"/>
          </p:nvPr>
        </p:nvSpPr>
        <p:spPr/>
        <p:txBody>
          <a:bodyPr>
            <a:normAutofit fontScale="90000"/>
          </a:bodyPr>
          <a:lstStyle/>
          <a:p>
            <a:r>
              <a:rPr lang="en-US" dirty="0"/>
              <a:t>HIP Clients at Follow-Up: Better, Same, Worse</a:t>
            </a:r>
          </a:p>
        </p:txBody>
      </p:sp>
      <p:sp>
        <p:nvSpPr>
          <p:cNvPr id="4" name="Slide Number Placeholder 3">
            <a:extLst>
              <a:ext uri="{FF2B5EF4-FFF2-40B4-BE49-F238E27FC236}">
                <a16:creationId xmlns:a16="http://schemas.microsoft.com/office/drawing/2014/main" id="{88010047-A4F4-444D-8740-B7EABDE35DC4}"/>
              </a:ext>
            </a:extLst>
          </p:cNvPr>
          <p:cNvSpPr>
            <a:spLocks noGrp="1"/>
          </p:cNvSpPr>
          <p:nvPr>
            <p:ph type="sldNum" sz="quarter" idx="12"/>
          </p:nvPr>
        </p:nvSpPr>
        <p:spPr/>
        <p:txBody>
          <a:bodyPr/>
          <a:lstStyle/>
          <a:p>
            <a:fld id="{9588BE77-5DF0-864C-81DB-ACB898BF352A}" type="slidenum">
              <a:rPr lang="en-US" smtClean="0"/>
              <a:t>51</a:t>
            </a:fld>
            <a:endParaRPr lang="en-US" dirty="0"/>
          </a:p>
        </p:txBody>
      </p:sp>
      <p:graphicFrame>
        <p:nvGraphicFramePr>
          <p:cNvPr id="6" name="Chart 5" descr="Procare" title="Title">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935056213"/>
              </p:ext>
            </p:extLst>
          </p:nvPr>
        </p:nvGraphicFramePr>
        <p:xfrm>
          <a:off x="628650" y="1369057"/>
          <a:ext cx="7647709" cy="32971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923BE83-4948-1546-B012-5191C277F9EF}"/>
              </a:ext>
            </a:extLst>
          </p:cNvPr>
          <p:cNvSpPr txBox="1"/>
          <p:nvPr/>
        </p:nvSpPr>
        <p:spPr>
          <a:xfrm>
            <a:off x="3744469" y="1659636"/>
            <a:ext cx="904415" cy="523220"/>
          </a:xfrm>
          <a:prstGeom prst="rect">
            <a:avLst/>
          </a:prstGeom>
          <a:noFill/>
        </p:spPr>
        <p:txBody>
          <a:bodyPr wrap="none" rtlCol="0">
            <a:spAutoFit/>
          </a:bodyPr>
          <a:lstStyle/>
          <a:p>
            <a:r>
              <a:rPr lang="en-US" sz="2800" dirty="0">
                <a:solidFill>
                  <a:srgbClr val="00B050"/>
                </a:solidFill>
              </a:rPr>
              <a:t>62%</a:t>
            </a:r>
          </a:p>
        </p:txBody>
      </p:sp>
      <p:sp>
        <p:nvSpPr>
          <p:cNvPr id="7" name="TextBox 6">
            <a:extLst>
              <a:ext uri="{FF2B5EF4-FFF2-40B4-BE49-F238E27FC236}">
                <a16:creationId xmlns:a16="http://schemas.microsoft.com/office/drawing/2014/main" id="{63066B89-8AE8-804E-BC5B-3A0ADBAC4B02}"/>
              </a:ext>
            </a:extLst>
          </p:cNvPr>
          <p:cNvSpPr txBox="1"/>
          <p:nvPr/>
        </p:nvSpPr>
        <p:spPr>
          <a:xfrm>
            <a:off x="5033773" y="2513852"/>
            <a:ext cx="801823" cy="461665"/>
          </a:xfrm>
          <a:prstGeom prst="rect">
            <a:avLst/>
          </a:prstGeom>
          <a:noFill/>
        </p:spPr>
        <p:txBody>
          <a:bodyPr wrap="none" rtlCol="0">
            <a:spAutoFit/>
          </a:bodyPr>
          <a:lstStyle/>
          <a:p>
            <a:r>
              <a:rPr lang="en-US" sz="2400" dirty="0">
                <a:solidFill>
                  <a:srgbClr val="00B050"/>
                </a:solidFill>
              </a:rPr>
              <a:t>24%</a:t>
            </a:r>
          </a:p>
        </p:txBody>
      </p:sp>
    </p:spTree>
    <p:extLst>
      <p:ext uri="{BB962C8B-B14F-4D97-AF65-F5344CB8AC3E}">
        <p14:creationId xmlns:p14="http://schemas.microsoft.com/office/powerpoint/2010/main" val="240981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4D692-B803-294A-B41B-9A62B6D9C48A}"/>
              </a:ext>
            </a:extLst>
          </p:cNvPr>
          <p:cNvSpPr>
            <a:spLocks noGrp="1"/>
          </p:cNvSpPr>
          <p:nvPr>
            <p:ph type="title"/>
          </p:nvPr>
        </p:nvSpPr>
        <p:spPr/>
        <p:txBody>
          <a:bodyPr/>
          <a:lstStyle/>
          <a:p>
            <a:r>
              <a:rPr lang="en-US" dirty="0"/>
              <a:t>My Colleagues</a:t>
            </a:r>
          </a:p>
        </p:txBody>
      </p:sp>
      <p:sp>
        <p:nvSpPr>
          <p:cNvPr id="5" name="Slide Number Placeholder 4">
            <a:extLst>
              <a:ext uri="{FF2B5EF4-FFF2-40B4-BE49-F238E27FC236}">
                <a16:creationId xmlns:a16="http://schemas.microsoft.com/office/drawing/2014/main" id="{8278523B-A531-FC40-864A-BACD10BD1946}"/>
              </a:ext>
            </a:extLst>
          </p:cNvPr>
          <p:cNvSpPr>
            <a:spLocks noGrp="1"/>
          </p:cNvSpPr>
          <p:nvPr>
            <p:ph type="sldNum" idx="12"/>
          </p:nvPr>
        </p:nvSpPr>
        <p:spPr/>
        <p:txBody>
          <a:bodyPr/>
          <a:lstStyle/>
          <a:p>
            <a:fld id="{7BC6AC17-1F4B-CC4B-8583-6855AF716F5D}" type="slidenum">
              <a:rPr lang="en-US" smtClean="0"/>
              <a:t>52</a:t>
            </a:fld>
            <a:endParaRPr lang="en-US" dirty="0"/>
          </a:p>
        </p:txBody>
      </p:sp>
    </p:spTree>
    <p:extLst>
      <p:ext uri="{BB962C8B-B14F-4D97-AF65-F5344CB8AC3E}">
        <p14:creationId xmlns:p14="http://schemas.microsoft.com/office/powerpoint/2010/main" val="1193098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D127-CC41-8A44-85AA-1C582BB712C6}"/>
              </a:ext>
            </a:extLst>
          </p:cNvPr>
          <p:cNvSpPr>
            <a:spLocks noGrp="1"/>
          </p:cNvSpPr>
          <p:nvPr>
            <p:ph type="title"/>
          </p:nvPr>
        </p:nvSpPr>
        <p:spPr/>
        <p:txBody>
          <a:bodyPr/>
          <a:lstStyle/>
          <a:p>
            <a:r>
              <a:rPr lang="en-US" dirty="0"/>
              <a:t>A review of 29 studies on PCBH approach</a:t>
            </a:r>
          </a:p>
        </p:txBody>
      </p:sp>
      <p:sp>
        <p:nvSpPr>
          <p:cNvPr id="3" name="Content Placeholder 2">
            <a:extLst>
              <a:ext uri="{FF2B5EF4-FFF2-40B4-BE49-F238E27FC236}">
                <a16:creationId xmlns:a16="http://schemas.microsoft.com/office/drawing/2014/main" id="{84F3E382-4A2D-6D41-BC9C-8B0FE473332B}"/>
              </a:ext>
            </a:extLst>
          </p:cNvPr>
          <p:cNvSpPr>
            <a:spLocks noGrp="1"/>
          </p:cNvSpPr>
          <p:nvPr>
            <p:ph idx="1"/>
          </p:nvPr>
        </p:nvSpPr>
        <p:spPr/>
        <p:txBody>
          <a:bodyPr/>
          <a:lstStyle/>
          <a:p>
            <a:pPr marL="0" indent="0">
              <a:lnSpc>
                <a:spcPct val="150000"/>
              </a:lnSpc>
              <a:buNone/>
            </a:pPr>
            <a:r>
              <a:rPr lang="en-US" sz="2700" dirty="0"/>
              <a:t>found that it shows promise as an </a:t>
            </a:r>
            <a:r>
              <a:rPr lang="en-US" sz="2700" dirty="0">
                <a:solidFill>
                  <a:srgbClr val="FF0000"/>
                </a:solidFill>
              </a:rPr>
              <a:t>effective population health approach to behavioral health service delivery </a:t>
            </a:r>
            <a:r>
              <a:rPr lang="en-US" sz="2700" dirty="0"/>
              <a:t>and that it is associated with </a:t>
            </a:r>
            <a:r>
              <a:rPr lang="en-US" sz="2700" dirty="0">
                <a:solidFill>
                  <a:srgbClr val="FF0000"/>
                </a:solidFill>
              </a:rPr>
              <a:t>positive patient and implementation outcomes </a:t>
            </a:r>
            <a:r>
              <a:rPr lang="en-US" sz="2700" dirty="0"/>
              <a:t>(Hunter et al., 2017)</a:t>
            </a:r>
          </a:p>
          <a:p>
            <a:endParaRPr lang="en-US" dirty="0"/>
          </a:p>
        </p:txBody>
      </p:sp>
      <p:sp>
        <p:nvSpPr>
          <p:cNvPr id="4" name="Slide Number Placeholder 3">
            <a:extLst>
              <a:ext uri="{FF2B5EF4-FFF2-40B4-BE49-F238E27FC236}">
                <a16:creationId xmlns:a16="http://schemas.microsoft.com/office/drawing/2014/main" id="{CBD88662-E260-3342-B986-67A32ABD87F7}"/>
              </a:ext>
            </a:extLst>
          </p:cNvPr>
          <p:cNvSpPr>
            <a:spLocks noGrp="1"/>
          </p:cNvSpPr>
          <p:nvPr>
            <p:ph type="sldNum" sz="quarter" idx="12"/>
          </p:nvPr>
        </p:nvSpPr>
        <p:spPr/>
        <p:txBody>
          <a:bodyPr/>
          <a:lstStyle/>
          <a:p>
            <a:fld id="{9588BE77-5DF0-864C-81DB-ACB898BF352A}" type="slidenum">
              <a:rPr lang="en-US" smtClean="0"/>
              <a:t>53</a:t>
            </a:fld>
            <a:endParaRPr lang="en-US" dirty="0"/>
          </a:p>
        </p:txBody>
      </p:sp>
    </p:spTree>
    <p:extLst>
      <p:ext uri="{BB962C8B-B14F-4D97-AF65-F5344CB8AC3E}">
        <p14:creationId xmlns:p14="http://schemas.microsoft.com/office/powerpoint/2010/main" val="2203630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CE4E-6BCB-1143-B64F-397B1A261A1E}"/>
              </a:ext>
            </a:extLst>
          </p:cNvPr>
          <p:cNvSpPr>
            <a:spLocks noGrp="1"/>
          </p:cNvSpPr>
          <p:nvPr>
            <p:ph type="title"/>
          </p:nvPr>
        </p:nvSpPr>
        <p:spPr/>
        <p:txBody>
          <a:bodyPr/>
          <a:lstStyle/>
          <a:p>
            <a:r>
              <a:rPr lang="en-US" dirty="0"/>
              <a:t>PCBH and IMPACT: </a:t>
            </a:r>
            <a:r>
              <a:rPr lang="en-US" i="1" dirty="0"/>
              <a:t>Cut from the same cloth?</a:t>
            </a:r>
          </a:p>
        </p:txBody>
      </p:sp>
      <p:sp>
        <p:nvSpPr>
          <p:cNvPr id="4" name="Content Placeholder 3">
            <a:extLst>
              <a:ext uri="{FF2B5EF4-FFF2-40B4-BE49-F238E27FC236}">
                <a16:creationId xmlns:a16="http://schemas.microsoft.com/office/drawing/2014/main" id="{A6330CA3-2553-4649-9D65-2C88E9851B13}"/>
              </a:ext>
            </a:extLst>
          </p:cNvPr>
          <p:cNvSpPr>
            <a:spLocks noGrp="1"/>
          </p:cNvSpPr>
          <p:nvPr>
            <p:ph sz="half" idx="1"/>
          </p:nvPr>
        </p:nvSpPr>
        <p:spPr>
          <a:xfrm>
            <a:off x="311700" y="1106784"/>
            <a:ext cx="4519380" cy="3830976"/>
          </a:xfrm>
        </p:spPr>
        <p:txBody>
          <a:bodyPr/>
          <a:lstStyle/>
          <a:p>
            <a:pPr marL="114300" indent="0">
              <a:buNone/>
            </a:pPr>
            <a:r>
              <a:rPr lang="en-US" sz="2800" dirty="0"/>
              <a:t>PCBH</a:t>
            </a:r>
          </a:p>
          <a:p>
            <a:pPr marL="596900" lvl="1" indent="0">
              <a:buNone/>
            </a:pPr>
            <a:r>
              <a:rPr lang="en-US" sz="2000" dirty="0"/>
              <a:t>Goal of full integration</a:t>
            </a:r>
          </a:p>
          <a:p>
            <a:pPr marL="596900" lvl="1" indent="0">
              <a:buNone/>
            </a:pPr>
            <a:r>
              <a:rPr lang="en-US" sz="2000" dirty="0"/>
              <a:t>Population focus – take all comers, do a little for a lot</a:t>
            </a:r>
          </a:p>
          <a:p>
            <a:pPr marL="596900" lvl="1" indent="0">
              <a:buNone/>
            </a:pPr>
            <a:r>
              <a:rPr lang="en-US" sz="2000" dirty="0"/>
              <a:t>Work as a consultant and generalist to improve individual and family functioning</a:t>
            </a:r>
          </a:p>
        </p:txBody>
      </p:sp>
      <p:sp>
        <p:nvSpPr>
          <p:cNvPr id="5" name="Content Placeholder 4">
            <a:extLst>
              <a:ext uri="{FF2B5EF4-FFF2-40B4-BE49-F238E27FC236}">
                <a16:creationId xmlns:a16="http://schemas.microsoft.com/office/drawing/2014/main" id="{2C89F0B0-339C-D644-BB12-3D22962A6E23}"/>
              </a:ext>
            </a:extLst>
          </p:cNvPr>
          <p:cNvSpPr>
            <a:spLocks noGrp="1"/>
          </p:cNvSpPr>
          <p:nvPr>
            <p:ph sz="half" idx="2"/>
          </p:nvPr>
        </p:nvSpPr>
        <p:spPr>
          <a:xfrm>
            <a:off x="4629150" y="1106784"/>
            <a:ext cx="4203150" cy="3525939"/>
          </a:xfrm>
        </p:spPr>
        <p:txBody>
          <a:bodyPr/>
          <a:lstStyle/>
          <a:p>
            <a:pPr marL="114300" indent="0">
              <a:buNone/>
            </a:pPr>
            <a:r>
              <a:rPr lang="en-US" sz="2800" dirty="0"/>
              <a:t>IMPACT</a:t>
            </a:r>
          </a:p>
          <a:p>
            <a:pPr marL="571500" lvl="1" indent="0">
              <a:buNone/>
            </a:pPr>
            <a:r>
              <a:rPr lang="en-US" sz="2000" dirty="0"/>
              <a:t>Target diagnostic group</a:t>
            </a:r>
          </a:p>
          <a:p>
            <a:pPr marL="571500" lvl="1" indent="0">
              <a:buNone/>
            </a:pPr>
            <a:r>
              <a:rPr lang="en-US" sz="2000" dirty="0"/>
              <a:t>Focus on medications</a:t>
            </a:r>
          </a:p>
          <a:p>
            <a:pPr marL="571500" lvl="1" indent="0">
              <a:buNone/>
            </a:pPr>
            <a:r>
              <a:rPr lang="en-US" sz="2000" dirty="0"/>
              <a:t>Use of a protocol to reduce symptoms</a:t>
            </a:r>
          </a:p>
          <a:p>
            <a:pPr marL="114300" indent="0">
              <a:buNone/>
            </a:pPr>
            <a:endParaRPr lang="en-US" sz="2800" dirty="0"/>
          </a:p>
          <a:p>
            <a:pPr marL="114300" indent="0">
              <a:buNone/>
            </a:pPr>
            <a:endParaRPr lang="en-US" sz="2800" dirty="0"/>
          </a:p>
          <a:p>
            <a:pPr marL="114300" indent="0">
              <a:buNone/>
            </a:pPr>
            <a:endParaRPr lang="en-US" sz="2800" dirty="0"/>
          </a:p>
        </p:txBody>
      </p:sp>
      <p:sp>
        <p:nvSpPr>
          <p:cNvPr id="3" name="Slide Number Placeholder 2">
            <a:extLst>
              <a:ext uri="{FF2B5EF4-FFF2-40B4-BE49-F238E27FC236}">
                <a16:creationId xmlns:a16="http://schemas.microsoft.com/office/drawing/2014/main" id="{822D49AB-23F1-3A48-9761-618E60093C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54</a:t>
            </a:fld>
            <a:endParaRPr lang="en" dirty="0"/>
          </a:p>
        </p:txBody>
      </p:sp>
    </p:spTree>
    <p:extLst>
      <p:ext uri="{BB962C8B-B14F-4D97-AF65-F5344CB8AC3E}">
        <p14:creationId xmlns:p14="http://schemas.microsoft.com/office/powerpoint/2010/main" val="709274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CE4E-6BCB-1143-B64F-397B1A261A1E}"/>
              </a:ext>
            </a:extLst>
          </p:cNvPr>
          <p:cNvSpPr>
            <a:spLocks noGrp="1"/>
          </p:cNvSpPr>
          <p:nvPr>
            <p:ph type="title"/>
          </p:nvPr>
        </p:nvSpPr>
        <p:spPr/>
        <p:txBody>
          <a:bodyPr/>
          <a:lstStyle/>
          <a:p>
            <a:r>
              <a:rPr lang="en-US" dirty="0"/>
              <a:t>PCBH and IMPACT: </a:t>
            </a:r>
            <a:r>
              <a:rPr lang="en-US" sz="2000" i="1" dirty="0"/>
              <a:t>A Complementary Relationship Possible?</a:t>
            </a:r>
            <a:endParaRPr lang="en-US" i="1" dirty="0"/>
          </a:p>
        </p:txBody>
      </p:sp>
      <p:sp>
        <p:nvSpPr>
          <p:cNvPr id="4" name="Content Placeholder 3">
            <a:extLst>
              <a:ext uri="{FF2B5EF4-FFF2-40B4-BE49-F238E27FC236}">
                <a16:creationId xmlns:a16="http://schemas.microsoft.com/office/drawing/2014/main" id="{A6330CA3-2553-4649-9D65-2C88E9851B13}"/>
              </a:ext>
            </a:extLst>
          </p:cNvPr>
          <p:cNvSpPr>
            <a:spLocks noGrp="1"/>
          </p:cNvSpPr>
          <p:nvPr>
            <p:ph sz="half" idx="1"/>
          </p:nvPr>
        </p:nvSpPr>
        <p:spPr>
          <a:xfrm>
            <a:off x="628650" y="1369219"/>
            <a:ext cx="3886200" cy="3329256"/>
          </a:xfrm>
        </p:spPr>
        <p:txBody>
          <a:bodyPr/>
          <a:lstStyle/>
          <a:p>
            <a:r>
              <a:rPr lang="en-US" sz="2000" dirty="0"/>
              <a:t>PCBH BHC Consultation Service provides a </a:t>
            </a:r>
            <a:r>
              <a:rPr lang="en-US" sz="2000" dirty="0">
                <a:solidFill>
                  <a:srgbClr val="FF0000"/>
                </a:solidFill>
              </a:rPr>
              <a:t>horizontal</a:t>
            </a:r>
            <a:r>
              <a:rPr lang="en-US" sz="2000" dirty="0"/>
              <a:t> platform</a:t>
            </a:r>
          </a:p>
          <a:p>
            <a:r>
              <a:rPr lang="en-US" sz="2000" dirty="0"/>
              <a:t>PCBH Pathways are </a:t>
            </a:r>
            <a:r>
              <a:rPr lang="en-US" sz="2000" dirty="0">
                <a:solidFill>
                  <a:srgbClr val="FF0000"/>
                </a:solidFill>
              </a:rPr>
              <a:t>vertical</a:t>
            </a:r>
            <a:r>
              <a:rPr lang="en-US" sz="2000" dirty="0"/>
              <a:t> integration strategies that address the needs of a population (e.g., depressed patients with diabetes)</a:t>
            </a:r>
          </a:p>
        </p:txBody>
      </p:sp>
      <p:sp>
        <p:nvSpPr>
          <p:cNvPr id="5" name="Content Placeholder 4">
            <a:extLst>
              <a:ext uri="{FF2B5EF4-FFF2-40B4-BE49-F238E27FC236}">
                <a16:creationId xmlns:a16="http://schemas.microsoft.com/office/drawing/2014/main" id="{2C89F0B0-339C-D644-BB12-3D22962A6E23}"/>
              </a:ext>
            </a:extLst>
          </p:cNvPr>
          <p:cNvSpPr>
            <a:spLocks noGrp="1"/>
          </p:cNvSpPr>
          <p:nvPr>
            <p:ph sz="half" idx="2"/>
          </p:nvPr>
        </p:nvSpPr>
        <p:spPr/>
        <p:txBody>
          <a:bodyPr/>
          <a:lstStyle/>
          <a:p>
            <a:pPr marL="114300" indent="0">
              <a:buNone/>
            </a:pPr>
            <a:r>
              <a:rPr lang="en-US" sz="2400" dirty="0"/>
              <a:t>Best Practices: USAF</a:t>
            </a:r>
          </a:p>
          <a:p>
            <a:pPr lvl="1"/>
            <a:r>
              <a:rPr lang="en-US" sz="1800" dirty="0"/>
              <a:t>Internal and External BHCs</a:t>
            </a:r>
          </a:p>
          <a:p>
            <a:pPr marL="114300" indent="0">
              <a:buNone/>
            </a:pPr>
            <a:endParaRPr lang="en-US" sz="2400" dirty="0"/>
          </a:p>
          <a:p>
            <a:pPr marL="114300" indent="0">
              <a:buNone/>
            </a:pPr>
            <a:r>
              <a:rPr lang="en-US" sz="2400" dirty="0"/>
              <a:t>Multnomah Public Health</a:t>
            </a:r>
          </a:p>
          <a:p>
            <a:pPr marL="114300" indent="0">
              <a:buNone/>
            </a:pPr>
            <a:endParaRPr lang="en-US" sz="2400" dirty="0"/>
          </a:p>
          <a:p>
            <a:pPr marL="114300" indent="0">
              <a:buNone/>
            </a:pPr>
            <a:endParaRPr lang="en-US" sz="2400" dirty="0"/>
          </a:p>
        </p:txBody>
      </p:sp>
      <p:sp>
        <p:nvSpPr>
          <p:cNvPr id="3" name="Slide Number Placeholder 2">
            <a:extLst>
              <a:ext uri="{FF2B5EF4-FFF2-40B4-BE49-F238E27FC236}">
                <a16:creationId xmlns:a16="http://schemas.microsoft.com/office/drawing/2014/main" id="{822D49AB-23F1-3A48-9761-618E60093C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55</a:t>
            </a:fld>
            <a:endParaRPr lang="en" dirty="0"/>
          </a:p>
        </p:txBody>
      </p:sp>
    </p:spTree>
    <p:extLst>
      <p:ext uri="{BB962C8B-B14F-4D97-AF65-F5344CB8AC3E}">
        <p14:creationId xmlns:p14="http://schemas.microsoft.com/office/powerpoint/2010/main" val="1287834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CE4E-6BCB-1143-B64F-397B1A261A1E}"/>
              </a:ext>
            </a:extLst>
          </p:cNvPr>
          <p:cNvSpPr>
            <a:spLocks noGrp="1"/>
          </p:cNvSpPr>
          <p:nvPr>
            <p:ph type="title"/>
          </p:nvPr>
        </p:nvSpPr>
        <p:spPr/>
        <p:txBody>
          <a:bodyPr/>
          <a:lstStyle/>
          <a:p>
            <a:r>
              <a:rPr lang="en-US" dirty="0"/>
              <a:t>PCBH and IMPACT: </a:t>
            </a:r>
            <a:r>
              <a:rPr lang="en-US" sz="2000" i="1" dirty="0"/>
              <a:t>The Challenges and Opportunities</a:t>
            </a:r>
          </a:p>
        </p:txBody>
      </p:sp>
      <p:sp>
        <p:nvSpPr>
          <p:cNvPr id="4" name="Content Placeholder 3">
            <a:extLst>
              <a:ext uri="{FF2B5EF4-FFF2-40B4-BE49-F238E27FC236}">
                <a16:creationId xmlns:a16="http://schemas.microsoft.com/office/drawing/2014/main" id="{A6330CA3-2553-4649-9D65-2C88E9851B13}"/>
              </a:ext>
            </a:extLst>
          </p:cNvPr>
          <p:cNvSpPr>
            <a:spLocks noGrp="1"/>
          </p:cNvSpPr>
          <p:nvPr>
            <p:ph sz="half" idx="1"/>
          </p:nvPr>
        </p:nvSpPr>
        <p:spPr>
          <a:xfrm>
            <a:off x="628650" y="1369219"/>
            <a:ext cx="3886200" cy="3329256"/>
          </a:xfrm>
        </p:spPr>
        <p:txBody>
          <a:bodyPr/>
          <a:lstStyle/>
          <a:p>
            <a:pPr marL="114300" indent="0">
              <a:buNone/>
            </a:pPr>
            <a:r>
              <a:rPr lang="en-US" b="1" i="1" dirty="0"/>
              <a:t>Challenges</a:t>
            </a:r>
          </a:p>
          <a:p>
            <a:pPr marL="114300" indent="0">
              <a:buNone/>
            </a:pPr>
            <a:r>
              <a:rPr lang="en-US" dirty="0"/>
              <a:t>Difficult for 1 person to do both programs</a:t>
            </a:r>
          </a:p>
          <a:p>
            <a:pPr marL="114300" indent="0">
              <a:buNone/>
            </a:pPr>
            <a:r>
              <a:rPr lang="en-US" dirty="0"/>
              <a:t>Difficult to staff; often IMPACT may be a part-time role while PCBH is a full-time role</a:t>
            </a:r>
          </a:p>
          <a:p>
            <a:pPr marL="114300" indent="0">
              <a:buNone/>
            </a:pPr>
            <a:r>
              <a:rPr lang="en-US" dirty="0"/>
              <a:t>Infra-structure for charting and billing</a:t>
            </a:r>
          </a:p>
          <a:p>
            <a:pPr marL="114300" indent="0">
              <a:buNone/>
            </a:pPr>
            <a:r>
              <a:rPr lang="en-US" dirty="0"/>
              <a:t>Dealing with inefficiencies</a:t>
            </a:r>
          </a:p>
          <a:p>
            <a:endParaRPr lang="en-US" dirty="0"/>
          </a:p>
        </p:txBody>
      </p:sp>
      <p:sp>
        <p:nvSpPr>
          <p:cNvPr id="5" name="Content Placeholder 4">
            <a:extLst>
              <a:ext uri="{FF2B5EF4-FFF2-40B4-BE49-F238E27FC236}">
                <a16:creationId xmlns:a16="http://schemas.microsoft.com/office/drawing/2014/main" id="{2C89F0B0-339C-D644-BB12-3D22962A6E23}"/>
              </a:ext>
            </a:extLst>
          </p:cNvPr>
          <p:cNvSpPr>
            <a:spLocks noGrp="1"/>
          </p:cNvSpPr>
          <p:nvPr>
            <p:ph sz="half" idx="2"/>
          </p:nvPr>
        </p:nvSpPr>
        <p:spPr/>
        <p:txBody>
          <a:bodyPr/>
          <a:lstStyle/>
          <a:p>
            <a:pPr marL="114300" indent="0">
              <a:buNone/>
            </a:pPr>
            <a:r>
              <a:rPr lang="en-US" b="1" i="1" dirty="0"/>
              <a:t>Opportunities</a:t>
            </a:r>
          </a:p>
          <a:p>
            <a:pPr marL="114300" indent="0">
              <a:buNone/>
            </a:pPr>
            <a:r>
              <a:rPr lang="en-US" dirty="0"/>
              <a:t>View IMPACT as a PCBH Pathway and gain efficiency </a:t>
            </a:r>
          </a:p>
          <a:p>
            <a:pPr marL="114300" indent="0">
              <a:buNone/>
            </a:pPr>
            <a:r>
              <a:rPr lang="en-US" dirty="0"/>
              <a:t>Use the CC codes for BHCs to teach coping strategies</a:t>
            </a:r>
          </a:p>
          <a:p>
            <a:pPr marL="114300" indent="0">
              <a:buNone/>
            </a:pPr>
            <a:r>
              <a:rPr lang="en-US" dirty="0"/>
              <a:t>See handout: </a:t>
            </a:r>
          </a:p>
          <a:p>
            <a:pPr marL="114300" indent="0">
              <a:buNone/>
            </a:pPr>
            <a:r>
              <a:rPr lang="en-US" dirty="0">
                <a:solidFill>
                  <a:srgbClr val="FF0000"/>
                </a:solidFill>
              </a:rPr>
              <a:t>Coping Strategy Use Scale Pt Handout</a:t>
            </a:r>
          </a:p>
          <a:p>
            <a:pPr marL="114300" indent="0">
              <a:buNone/>
            </a:pPr>
            <a:endParaRPr lang="en-US" dirty="0"/>
          </a:p>
          <a:p>
            <a:pPr marL="114300" indent="0">
              <a:buNone/>
            </a:pPr>
            <a:endParaRPr lang="en-US" dirty="0"/>
          </a:p>
        </p:txBody>
      </p:sp>
      <p:sp>
        <p:nvSpPr>
          <p:cNvPr id="3" name="Slide Number Placeholder 2">
            <a:extLst>
              <a:ext uri="{FF2B5EF4-FFF2-40B4-BE49-F238E27FC236}">
                <a16:creationId xmlns:a16="http://schemas.microsoft.com/office/drawing/2014/main" id="{822D49AB-23F1-3A48-9761-618E60093C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56</a:t>
            </a:fld>
            <a:endParaRPr lang="en" dirty="0"/>
          </a:p>
        </p:txBody>
      </p:sp>
    </p:spTree>
    <p:extLst>
      <p:ext uri="{BB962C8B-B14F-4D97-AF65-F5344CB8AC3E}">
        <p14:creationId xmlns:p14="http://schemas.microsoft.com/office/powerpoint/2010/main" val="34120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2B89C9-01E2-074A-BF96-6D68BB2E7849}"/>
              </a:ext>
            </a:extLst>
          </p:cNvPr>
          <p:cNvSpPr>
            <a:spLocks noGrp="1"/>
          </p:cNvSpPr>
          <p:nvPr>
            <p:ph type="sldNum" idx="12"/>
          </p:nvPr>
        </p:nvSpPr>
        <p:spPr/>
        <p:txBody>
          <a:bodyPr/>
          <a:lstStyle/>
          <a:p>
            <a:fld id="{7BC6AC17-1F4B-CC4B-8583-6855AF716F5D}" type="slidenum">
              <a:rPr lang="en-US" smtClean="0"/>
              <a:t>57</a:t>
            </a:fld>
            <a:endParaRPr lang="en-US" dirty="0"/>
          </a:p>
        </p:txBody>
      </p:sp>
      <p:graphicFrame>
        <p:nvGraphicFramePr>
          <p:cNvPr id="6" name="Object 5">
            <a:extLst>
              <a:ext uri="{FF2B5EF4-FFF2-40B4-BE49-F238E27FC236}">
                <a16:creationId xmlns:a16="http://schemas.microsoft.com/office/drawing/2014/main" id="{189B4D89-80FD-2740-8DCA-E5A5DD9EEAB8}"/>
              </a:ext>
            </a:extLst>
          </p:cNvPr>
          <p:cNvGraphicFramePr>
            <a:graphicFrameLocks noChangeAspect="1"/>
          </p:cNvGraphicFramePr>
          <p:nvPr>
            <p:extLst>
              <p:ext uri="{D42A27DB-BD31-4B8C-83A1-F6EECF244321}">
                <p14:modId xmlns:p14="http://schemas.microsoft.com/office/powerpoint/2010/main" val="2222341788"/>
              </p:ext>
            </p:extLst>
          </p:nvPr>
        </p:nvGraphicFramePr>
        <p:xfrm>
          <a:off x="929640" y="6350"/>
          <a:ext cx="7330440" cy="5130800"/>
        </p:xfrm>
        <a:graphic>
          <a:graphicData uri="http://schemas.openxmlformats.org/presentationml/2006/ole">
            <mc:AlternateContent xmlns:mc="http://schemas.openxmlformats.org/markup-compatibility/2006">
              <mc:Choice xmlns:v="urn:schemas-microsoft-com:vml" Requires="v">
                <p:oleObj spid="_x0000_s1034" name="Document" r:id="rId3" imgW="5943600" imgH="5130800" progId="Word.Document.12">
                  <p:embed/>
                </p:oleObj>
              </mc:Choice>
              <mc:Fallback>
                <p:oleObj name="Document" r:id="rId3" imgW="5943600" imgH="5130800" progId="Word.Document.12">
                  <p:embed/>
                  <p:pic>
                    <p:nvPicPr>
                      <p:cNvPr id="0" name=""/>
                      <p:cNvPicPr/>
                      <p:nvPr/>
                    </p:nvPicPr>
                    <p:blipFill>
                      <a:blip r:embed="rId4"/>
                      <a:stretch>
                        <a:fillRect/>
                      </a:stretch>
                    </p:blipFill>
                    <p:spPr>
                      <a:xfrm>
                        <a:off x="929640" y="6350"/>
                        <a:ext cx="7330440" cy="5130800"/>
                      </a:xfrm>
                      <a:prstGeom prst="rect">
                        <a:avLst/>
                      </a:prstGeom>
                    </p:spPr>
                  </p:pic>
                </p:oleObj>
              </mc:Fallback>
            </mc:AlternateContent>
          </a:graphicData>
        </a:graphic>
      </p:graphicFrame>
    </p:spTree>
    <p:extLst>
      <p:ext uri="{BB962C8B-B14F-4D97-AF65-F5344CB8AC3E}">
        <p14:creationId xmlns:p14="http://schemas.microsoft.com/office/powerpoint/2010/main" val="3184504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D8DC9-FD34-0540-8C93-C598A92070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dirty="0"/>
          </a:p>
        </p:txBody>
      </p:sp>
      <p:graphicFrame>
        <p:nvGraphicFramePr>
          <p:cNvPr id="3" name="Object 2">
            <a:extLst>
              <a:ext uri="{FF2B5EF4-FFF2-40B4-BE49-F238E27FC236}">
                <a16:creationId xmlns:a16="http://schemas.microsoft.com/office/drawing/2014/main" id="{CBAD114A-7987-B140-92A7-24C6DC465C08}"/>
              </a:ext>
            </a:extLst>
          </p:cNvPr>
          <p:cNvGraphicFramePr>
            <a:graphicFrameLocks noChangeAspect="1"/>
          </p:cNvGraphicFramePr>
          <p:nvPr>
            <p:extLst>
              <p:ext uri="{D42A27DB-BD31-4B8C-83A1-F6EECF244321}">
                <p14:modId xmlns:p14="http://schemas.microsoft.com/office/powerpoint/2010/main" val="386604602"/>
              </p:ext>
            </p:extLst>
          </p:nvPr>
        </p:nvGraphicFramePr>
        <p:xfrm>
          <a:off x="341705" y="822960"/>
          <a:ext cx="10036194" cy="3002280"/>
        </p:xfrm>
        <a:graphic>
          <a:graphicData uri="http://schemas.openxmlformats.org/presentationml/2006/ole">
            <mc:AlternateContent xmlns:mc="http://schemas.openxmlformats.org/markup-compatibility/2006">
              <mc:Choice xmlns:v="urn:schemas-microsoft-com:vml" Requires="v">
                <p:oleObj spid="_x0000_s5126" name="Document" r:id="rId3" imgW="5943600" imgH="1778000" progId="Word.Document.12">
                  <p:embed/>
                </p:oleObj>
              </mc:Choice>
              <mc:Fallback>
                <p:oleObj name="Document" r:id="rId3" imgW="5943600" imgH="1778000" progId="Word.Document.12">
                  <p:embed/>
                  <p:pic>
                    <p:nvPicPr>
                      <p:cNvPr id="0" name=""/>
                      <p:cNvPicPr/>
                      <p:nvPr/>
                    </p:nvPicPr>
                    <p:blipFill>
                      <a:blip r:embed="rId4"/>
                      <a:stretch>
                        <a:fillRect/>
                      </a:stretch>
                    </p:blipFill>
                    <p:spPr>
                      <a:xfrm>
                        <a:off x="341705" y="822960"/>
                        <a:ext cx="10036194" cy="300228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5272D7E-7D7A-8F4B-B633-B5CE1F819913}"/>
              </a:ext>
            </a:extLst>
          </p:cNvPr>
          <p:cNvSpPr txBox="1"/>
          <p:nvPr/>
        </p:nvSpPr>
        <p:spPr>
          <a:xfrm>
            <a:off x="5222642" y="4109219"/>
            <a:ext cx="2890535" cy="553998"/>
          </a:xfrm>
          <a:prstGeom prst="rect">
            <a:avLst/>
          </a:prstGeom>
          <a:noFill/>
        </p:spPr>
        <p:txBody>
          <a:bodyPr wrap="none" rtlCol="0">
            <a:spAutoFit/>
          </a:bodyPr>
          <a:lstStyle/>
          <a:p>
            <a:r>
              <a:rPr lang="en-US" sz="1500" dirty="0"/>
              <a:t>*Robinson, et al., 2020.</a:t>
            </a:r>
          </a:p>
          <a:p>
            <a:r>
              <a:rPr lang="en-US" sz="1500" i="1" dirty="0"/>
              <a:t>J of Family Systems and Health</a:t>
            </a:r>
          </a:p>
        </p:txBody>
      </p:sp>
    </p:spTree>
    <p:extLst>
      <p:ext uri="{BB962C8B-B14F-4D97-AF65-F5344CB8AC3E}">
        <p14:creationId xmlns:p14="http://schemas.microsoft.com/office/powerpoint/2010/main" val="1067141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12F70-88E6-174A-B5B4-15F1DEAE9A59}"/>
              </a:ext>
            </a:extLst>
          </p:cNvPr>
          <p:cNvSpPr>
            <a:spLocks noGrp="1"/>
          </p:cNvSpPr>
          <p:nvPr>
            <p:ph type="title"/>
          </p:nvPr>
        </p:nvSpPr>
        <p:spPr/>
        <p:txBody>
          <a:bodyPr/>
          <a:lstStyle/>
          <a:p>
            <a:r>
              <a:rPr lang="en-US" dirty="0"/>
              <a:t>The Road Not Taken – Robert Frost</a:t>
            </a:r>
            <a:br>
              <a:rPr lang="en-US" b="1" dirty="0">
                <a:solidFill>
                  <a:srgbClr val="000000"/>
                </a:solidFill>
                <a:latin typeface="canada-type-gibson"/>
              </a:rPr>
            </a:br>
            <a:endParaRPr lang="en-US" dirty="0"/>
          </a:p>
        </p:txBody>
      </p:sp>
      <p:sp>
        <p:nvSpPr>
          <p:cNvPr id="4" name="Content Placeholder 3">
            <a:extLst>
              <a:ext uri="{FF2B5EF4-FFF2-40B4-BE49-F238E27FC236}">
                <a16:creationId xmlns:a16="http://schemas.microsoft.com/office/drawing/2014/main" id="{FC136479-CBE9-2B40-81DD-AE7E9702E48A}"/>
              </a:ext>
            </a:extLst>
          </p:cNvPr>
          <p:cNvSpPr>
            <a:spLocks noGrp="1"/>
          </p:cNvSpPr>
          <p:nvPr>
            <p:ph sz="half" idx="1"/>
          </p:nvPr>
        </p:nvSpPr>
        <p:spPr/>
        <p:txBody>
          <a:bodyPr/>
          <a:lstStyle/>
          <a:p>
            <a:pPr marL="114300" indent="0" fontAlgn="base">
              <a:lnSpc>
                <a:spcPct val="100000"/>
              </a:lnSpc>
              <a:buNone/>
            </a:pPr>
            <a:r>
              <a:rPr lang="en-US" dirty="0">
                <a:solidFill>
                  <a:srgbClr val="000000"/>
                </a:solidFill>
                <a:latin typeface="inherit"/>
              </a:rPr>
              <a:t>Two roads diverged in a yellow wood,</a:t>
            </a:r>
          </a:p>
          <a:p>
            <a:pPr marL="114300" indent="0" fontAlgn="base">
              <a:lnSpc>
                <a:spcPct val="100000"/>
              </a:lnSpc>
              <a:buNone/>
            </a:pPr>
            <a:r>
              <a:rPr lang="en-US" dirty="0">
                <a:solidFill>
                  <a:srgbClr val="000000"/>
                </a:solidFill>
                <a:latin typeface="inherit"/>
              </a:rPr>
              <a:t>And sorry I could not travel both</a:t>
            </a:r>
          </a:p>
          <a:p>
            <a:pPr marL="114300" indent="0" fontAlgn="base">
              <a:lnSpc>
                <a:spcPct val="100000"/>
              </a:lnSpc>
              <a:buNone/>
            </a:pPr>
            <a:r>
              <a:rPr lang="en-US" dirty="0">
                <a:solidFill>
                  <a:srgbClr val="000000"/>
                </a:solidFill>
                <a:latin typeface="inherit"/>
              </a:rPr>
              <a:t>And be one traveler, long I stood</a:t>
            </a:r>
          </a:p>
          <a:p>
            <a:pPr marL="114300" indent="0" fontAlgn="base">
              <a:lnSpc>
                <a:spcPct val="100000"/>
              </a:lnSpc>
              <a:buNone/>
            </a:pPr>
            <a:r>
              <a:rPr lang="en-US" dirty="0">
                <a:solidFill>
                  <a:srgbClr val="000000"/>
                </a:solidFill>
                <a:latin typeface="inherit"/>
              </a:rPr>
              <a:t>And looked down one as far as I could</a:t>
            </a:r>
          </a:p>
          <a:p>
            <a:pPr marL="114300" indent="0" fontAlgn="base">
              <a:lnSpc>
                <a:spcPct val="100000"/>
              </a:lnSpc>
              <a:buNone/>
            </a:pPr>
            <a:r>
              <a:rPr lang="en-US" dirty="0">
                <a:solidFill>
                  <a:srgbClr val="000000"/>
                </a:solidFill>
                <a:latin typeface="inherit"/>
              </a:rPr>
              <a:t>To where it bent in the undergrowth;</a:t>
            </a:r>
            <a:br>
              <a:rPr lang="en-US" dirty="0">
                <a:solidFill>
                  <a:srgbClr val="000000"/>
                </a:solidFill>
                <a:latin typeface="inherit"/>
              </a:rPr>
            </a:br>
            <a:endParaRPr lang="en-US" dirty="0">
              <a:solidFill>
                <a:srgbClr val="000000"/>
              </a:solidFill>
              <a:latin typeface="inherit"/>
            </a:endParaRPr>
          </a:p>
          <a:p>
            <a:pPr marL="114300" indent="0" fontAlgn="base">
              <a:lnSpc>
                <a:spcPct val="100000"/>
              </a:lnSpc>
              <a:buNone/>
            </a:pPr>
            <a:r>
              <a:rPr lang="en-US" dirty="0">
                <a:solidFill>
                  <a:srgbClr val="000000"/>
                </a:solidFill>
                <a:latin typeface="inherit"/>
              </a:rPr>
              <a:t>Then took the other, as just as fair,</a:t>
            </a:r>
          </a:p>
          <a:p>
            <a:pPr marL="114300" indent="0" fontAlgn="base">
              <a:lnSpc>
                <a:spcPct val="100000"/>
              </a:lnSpc>
              <a:buNone/>
            </a:pPr>
            <a:r>
              <a:rPr lang="en-US" dirty="0">
                <a:solidFill>
                  <a:srgbClr val="000000"/>
                </a:solidFill>
                <a:latin typeface="inherit"/>
              </a:rPr>
              <a:t>And having perhaps the better claim,</a:t>
            </a:r>
          </a:p>
          <a:p>
            <a:pPr marL="114300" indent="0" fontAlgn="base">
              <a:lnSpc>
                <a:spcPct val="100000"/>
              </a:lnSpc>
              <a:buNone/>
            </a:pPr>
            <a:r>
              <a:rPr lang="en-US" dirty="0">
                <a:solidFill>
                  <a:srgbClr val="000000"/>
                </a:solidFill>
                <a:latin typeface="inherit"/>
              </a:rPr>
              <a:t>Because it was grassy and wanted wear;</a:t>
            </a:r>
          </a:p>
          <a:p>
            <a:pPr marL="114300" indent="0" fontAlgn="base">
              <a:lnSpc>
                <a:spcPct val="100000"/>
              </a:lnSpc>
              <a:buNone/>
            </a:pPr>
            <a:r>
              <a:rPr lang="en-US" dirty="0">
                <a:solidFill>
                  <a:srgbClr val="000000"/>
                </a:solidFill>
                <a:latin typeface="inherit"/>
              </a:rPr>
              <a:t>Though as for that the passing there</a:t>
            </a:r>
          </a:p>
          <a:p>
            <a:pPr marL="114300" indent="0" fontAlgn="base">
              <a:lnSpc>
                <a:spcPct val="100000"/>
              </a:lnSpc>
              <a:buNone/>
            </a:pPr>
            <a:r>
              <a:rPr lang="en-US" dirty="0">
                <a:solidFill>
                  <a:srgbClr val="000000"/>
                </a:solidFill>
                <a:latin typeface="inherit"/>
              </a:rPr>
              <a:t>Had worn them really about the same,</a:t>
            </a:r>
            <a:br>
              <a:rPr lang="en-US" dirty="0">
                <a:solidFill>
                  <a:srgbClr val="000000"/>
                </a:solidFill>
                <a:latin typeface="inherit"/>
              </a:rPr>
            </a:br>
            <a:endParaRPr lang="en-US" dirty="0">
              <a:solidFill>
                <a:srgbClr val="000000"/>
              </a:solidFill>
              <a:latin typeface="inherit"/>
            </a:endParaRPr>
          </a:p>
          <a:p>
            <a:pPr marL="114300" indent="0" fontAlgn="base">
              <a:lnSpc>
                <a:spcPct val="100000"/>
              </a:lnSpc>
              <a:buNone/>
            </a:pPr>
            <a:br>
              <a:rPr lang="en-US" dirty="0">
                <a:solidFill>
                  <a:srgbClr val="000000"/>
                </a:solidFill>
                <a:latin typeface="inherit"/>
              </a:rPr>
            </a:br>
            <a:endParaRPr lang="en-US" dirty="0">
              <a:solidFill>
                <a:srgbClr val="000000"/>
              </a:solidFill>
              <a:latin typeface="inherit"/>
            </a:endParaRPr>
          </a:p>
          <a:p>
            <a:pPr marL="114300" indent="0" fontAlgn="base">
              <a:lnSpc>
                <a:spcPct val="100000"/>
              </a:lnSpc>
              <a:buNone/>
            </a:pPr>
            <a:br>
              <a:rPr lang="en-US" dirty="0">
                <a:solidFill>
                  <a:srgbClr val="000000"/>
                </a:solidFill>
                <a:latin typeface="inherit"/>
              </a:rPr>
            </a:br>
            <a:endParaRPr lang="en-US" dirty="0">
              <a:solidFill>
                <a:srgbClr val="000000"/>
              </a:solidFill>
              <a:latin typeface="inherit"/>
            </a:endParaRPr>
          </a:p>
          <a:p>
            <a:pPr marL="114300" indent="0">
              <a:lnSpc>
                <a:spcPct val="100000"/>
              </a:lnSpc>
              <a:buNone/>
            </a:pPr>
            <a:br>
              <a:rPr lang="en-US" dirty="0"/>
            </a:br>
            <a:endParaRPr lang="en-US" dirty="0"/>
          </a:p>
        </p:txBody>
      </p:sp>
      <p:sp>
        <p:nvSpPr>
          <p:cNvPr id="5" name="Content Placeholder 4">
            <a:extLst>
              <a:ext uri="{FF2B5EF4-FFF2-40B4-BE49-F238E27FC236}">
                <a16:creationId xmlns:a16="http://schemas.microsoft.com/office/drawing/2014/main" id="{E4AF4DD8-10DC-1A43-B4EB-AACC89720CC4}"/>
              </a:ext>
            </a:extLst>
          </p:cNvPr>
          <p:cNvSpPr>
            <a:spLocks noGrp="1"/>
          </p:cNvSpPr>
          <p:nvPr>
            <p:ph sz="half" idx="2"/>
          </p:nvPr>
        </p:nvSpPr>
        <p:spPr>
          <a:xfrm>
            <a:off x="4629150" y="1369218"/>
            <a:ext cx="3886200" cy="3459635"/>
          </a:xfrm>
        </p:spPr>
        <p:txBody>
          <a:bodyPr/>
          <a:lstStyle/>
          <a:p>
            <a:pPr marL="114300" indent="0" fontAlgn="base">
              <a:lnSpc>
                <a:spcPct val="100000"/>
              </a:lnSpc>
              <a:buNone/>
            </a:pPr>
            <a:r>
              <a:rPr lang="en-US" dirty="0">
                <a:solidFill>
                  <a:srgbClr val="000000"/>
                </a:solidFill>
                <a:latin typeface="inherit"/>
              </a:rPr>
              <a:t>And both that morning equally lay</a:t>
            </a:r>
          </a:p>
          <a:p>
            <a:pPr marL="114300" indent="0" fontAlgn="base">
              <a:lnSpc>
                <a:spcPct val="100000"/>
              </a:lnSpc>
              <a:buNone/>
            </a:pPr>
            <a:r>
              <a:rPr lang="en-US" dirty="0">
                <a:solidFill>
                  <a:srgbClr val="000000"/>
                </a:solidFill>
                <a:latin typeface="inherit"/>
              </a:rPr>
              <a:t>In leaves no step had trodden black.</a:t>
            </a:r>
          </a:p>
          <a:p>
            <a:pPr marL="114300" indent="0" fontAlgn="base">
              <a:lnSpc>
                <a:spcPct val="100000"/>
              </a:lnSpc>
              <a:buNone/>
            </a:pPr>
            <a:r>
              <a:rPr lang="en-US" dirty="0">
                <a:solidFill>
                  <a:srgbClr val="000000"/>
                </a:solidFill>
                <a:latin typeface="inherit"/>
              </a:rPr>
              <a:t>Oh, I kept the first for another day!</a:t>
            </a:r>
          </a:p>
          <a:p>
            <a:pPr marL="114300" indent="0" fontAlgn="base">
              <a:lnSpc>
                <a:spcPct val="100000"/>
              </a:lnSpc>
              <a:buNone/>
            </a:pPr>
            <a:r>
              <a:rPr lang="en-US" dirty="0">
                <a:solidFill>
                  <a:srgbClr val="000000"/>
                </a:solidFill>
                <a:latin typeface="inherit"/>
              </a:rPr>
              <a:t>Yet knowing how way leads on to way,</a:t>
            </a:r>
          </a:p>
          <a:p>
            <a:pPr marL="114300" indent="0" fontAlgn="base">
              <a:lnSpc>
                <a:spcPct val="100000"/>
              </a:lnSpc>
              <a:buNone/>
            </a:pPr>
            <a:r>
              <a:rPr lang="en-US" dirty="0">
                <a:solidFill>
                  <a:srgbClr val="000000"/>
                </a:solidFill>
                <a:latin typeface="inherit"/>
              </a:rPr>
              <a:t>I doubted if I should ever come back.</a:t>
            </a:r>
            <a:br>
              <a:rPr lang="en-US" dirty="0">
                <a:solidFill>
                  <a:srgbClr val="000000"/>
                </a:solidFill>
                <a:latin typeface="inherit"/>
              </a:rPr>
            </a:br>
            <a:endParaRPr lang="en-US" dirty="0">
              <a:solidFill>
                <a:srgbClr val="000000"/>
              </a:solidFill>
              <a:latin typeface="inherit"/>
            </a:endParaRPr>
          </a:p>
          <a:p>
            <a:pPr marL="114300" indent="0" fontAlgn="base">
              <a:lnSpc>
                <a:spcPct val="100000"/>
              </a:lnSpc>
              <a:buNone/>
            </a:pPr>
            <a:r>
              <a:rPr lang="en-US" dirty="0">
                <a:solidFill>
                  <a:srgbClr val="000000"/>
                </a:solidFill>
                <a:latin typeface="inherit"/>
              </a:rPr>
              <a:t>I shall be telling this with a sigh</a:t>
            </a:r>
          </a:p>
          <a:p>
            <a:pPr marL="114300" indent="0" fontAlgn="base">
              <a:lnSpc>
                <a:spcPct val="100000"/>
              </a:lnSpc>
              <a:buNone/>
            </a:pPr>
            <a:r>
              <a:rPr lang="en-US" dirty="0">
                <a:solidFill>
                  <a:srgbClr val="000000"/>
                </a:solidFill>
                <a:latin typeface="inherit"/>
              </a:rPr>
              <a:t>Somewhere ages and ages hence:</a:t>
            </a:r>
          </a:p>
          <a:p>
            <a:pPr marL="114300" indent="0" fontAlgn="base">
              <a:lnSpc>
                <a:spcPct val="100000"/>
              </a:lnSpc>
              <a:buNone/>
            </a:pPr>
            <a:r>
              <a:rPr lang="en-US" dirty="0">
                <a:solidFill>
                  <a:srgbClr val="000000"/>
                </a:solidFill>
                <a:latin typeface="inherit"/>
              </a:rPr>
              <a:t>Two roads diverged in a wood, and I—</a:t>
            </a:r>
          </a:p>
          <a:p>
            <a:pPr marL="114300" indent="0" fontAlgn="base">
              <a:lnSpc>
                <a:spcPct val="100000"/>
              </a:lnSpc>
              <a:buNone/>
            </a:pPr>
            <a:r>
              <a:rPr lang="en-US" dirty="0">
                <a:solidFill>
                  <a:srgbClr val="000000"/>
                </a:solidFill>
                <a:latin typeface="inherit"/>
              </a:rPr>
              <a:t>I took the one less traveled by,</a:t>
            </a:r>
          </a:p>
          <a:p>
            <a:pPr marL="114300" indent="0" fontAlgn="base">
              <a:lnSpc>
                <a:spcPct val="100000"/>
              </a:lnSpc>
              <a:buNone/>
            </a:pPr>
            <a:r>
              <a:rPr lang="en-US" dirty="0">
                <a:solidFill>
                  <a:srgbClr val="000000"/>
                </a:solidFill>
                <a:latin typeface="inherit"/>
              </a:rPr>
              <a:t>And that has made all the difference.</a:t>
            </a:r>
            <a:br>
              <a:rPr lang="en-US" dirty="0">
                <a:solidFill>
                  <a:srgbClr val="000000"/>
                </a:solidFill>
                <a:latin typeface="inherit"/>
              </a:rPr>
            </a:br>
            <a:endParaRPr lang="en-US" dirty="0">
              <a:solidFill>
                <a:srgbClr val="000000"/>
              </a:solidFill>
              <a:latin typeface="inherit"/>
            </a:endParaRPr>
          </a:p>
          <a:p>
            <a:endParaRPr lang="en-US" dirty="0"/>
          </a:p>
        </p:txBody>
      </p:sp>
      <p:sp>
        <p:nvSpPr>
          <p:cNvPr id="2" name="Slide Number Placeholder 1">
            <a:extLst>
              <a:ext uri="{FF2B5EF4-FFF2-40B4-BE49-F238E27FC236}">
                <a16:creationId xmlns:a16="http://schemas.microsoft.com/office/drawing/2014/main" id="{CB52EF35-FD26-7749-B14E-C8510A882D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59</a:t>
            </a:fld>
            <a:endParaRPr lang="en" dirty="0"/>
          </a:p>
        </p:txBody>
      </p:sp>
    </p:spTree>
    <p:extLst>
      <p:ext uri="{BB962C8B-B14F-4D97-AF65-F5344CB8AC3E}">
        <p14:creationId xmlns:p14="http://schemas.microsoft.com/office/powerpoint/2010/main" val="197144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A7424-DB99-DD44-BF3D-9965B326831F}"/>
              </a:ext>
            </a:extLst>
          </p:cNvPr>
          <p:cNvSpPr>
            <a:spLocks noGrp="1"/>
          </p:cNvSpPr>
          <p:nvPr>
            <p:ph type="title"/>
          </p:nvPr>
        </p:nvSpPr>
        <p:spPr/>
        <p:txBody>
          <a:bodyPr/>
          <a:lstStyle/>
          <a:p>
            <a:r>
              <a:rPr lang="en-US" dirty="0"/>
              <a:t>What do PCPs identify as MH needs? </a:t>
            </a:r>
          </a:p>
        </p:txBody>
      </p:sp>
      <p:sp>
        <p:nvSpPr>
          <p:cNvPr id="4" name="Text Placeholder 3">
            <a:extLst>
              <a:ext uri="{FF2B5EF4-FFF2-40B4-BE49-F238E27FC236}">
                <a16:creationId xmlns:a16="http://schemas.microsoft.com/office/drawing/2014/main" id="{9FAD8706-865A-6B46-8211-1E74264630EE}"/>
              </a:ext>
            </a:extLst>
          </p:cNvPr>
          <p:cNvSpPr>
            <a:spLocks noGrp="1"/>
          </p:cNvSpPr>
          <p:nvPr>
            <p:ph type="body" idx="1"/>
          </p:nvPr>
        </p:nvSpPr>
        <p:spPr/>
        <p:txBody>
          <a:bodyPr/>
          <a:lstStyle/>
          <a:p>
            <a:r>
              <a:rPr lang="en-US" sz="2000" dirty="0"/>
              <a:t>What is a priority for treatment of patients over 65?</a:t>
            </a:r>
          </a:p>
          <a:p>
            <a:pPr lvl="1"/>
            <a:r>
              <a:rPr lang="en-US" sz="2000" dirty="0"/>
              <a:t>Depression 95%</a:t>
            </a:r>
          </a:p>
          <a:p>
            <a:pPr lvl="1"/>
            <a:r>
              <a:rPr lang="en-US" sz="2000" dirty="0"/>
              <a:t>Satisfaction with Life 81%</a:t>
            </a:r>
          </a:p>
          <a:p>
            <a:pPr lvl="1"/>
            <a:r>
              <a:rPr lang="en-US" sz="2000" dirty="0"/>
              <a:t>Ability to deal with stress 72%</a:t>
            </a:r>
          </a:p>
          <a:p>
            <a:pPr lvl="1"/>
            <a:endParaRPr lang="en-US" sz="2000" dirty="0"/>
          </a:p>
          <a:p>
            <a:r>
              <a:rPr lang="en-US" sz="2000" dirty="0"/>
              <a:t>Less than half assessed themselves as very well prepared for counseling depressed patients over 65.</a:t>
            </a:r>
          </a:p>
        </p:txBody>
      </p:sp>
      <p:sp>
        <p:nvSpPr>
          <p:cNvPr id="2" name="Slide Number Placeholder 1">
            <a:extLst>
              <a:ext uri="{FF2B5EF4-FFF2-40B4-BE49-F238E27FC236}">
                <a16:creationId xmlns:a16="http://schemas.microsoft.com/office/drawing/2014/main" id="{630CE8A5-B179-FB4B-87FC-AC7836453D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2416065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FC8E5F-9932-C343-BF7D-E75BA447C069}"/>
              </a:ext>
            </a:extLst>
          </p:cNvPr>
          <p:cNvSpPr>
            <a:spLocks noGrp="1"/>
          </p:cNvSpPr>
          <p:nvPr>
            <p:ph type="title"/>
          </p:nvPr>
        </p:nvSpPr>
        <p:spPr/>
        <p:txBody>
          <a:bodyPr/>
          <a:lstStyle/>
          <a:p>
            <a:r>
              <a:rPr lang="en-US" dirty="0"/>
              <a:t>In Concluding</a:t>
            </a:r>
          </a:p>
        </p:txBody>
      </p:sp>
      <p:sp>
        <p:nvSpPr>
          <p:cNvPr id="7" name="Content Placeholder 6">
            <a:extLst>
              <a:ext uri="{FF2B5EF4-FFF2-40B4-BE49-F238E27FC236}">
                <a16:creationId xmlns:a16="http://schemas.microsoft.com/office/drawing/2014/main" id="{C4511D3D-E44D-0B41-932B-99D06FA08A6C}"/>
              </a:ext>
            </a:extLst>
          </p:cNvPr>
          <p:cNvSpPr>
            <a:spLocks noGrp="1"/>
          </p:cNvSpPr>
          <p:nvPr>
            <p:ph sz="half" idx="1"/>
          </p:nvPr>
        </p:nvSpPr>
        <p:spPr/>
        <p:txBody>
          <a:bodyPr/>
          <a:lstStyle/>
          <a:p>
            <a:r>
              <a:rPr lang="en-US" sz="2000" dirty="0"/>
              <a:t>Follow your heart</a:t>
            </a:r>
          </a:p>
          <a:p>
            <a:r>
              <a:rPr lang="en-US" sz="2000" dirty="0"/>
              <a:t>Do what matters</a:t>
            </a:r>
          </a:p>
          <a:p>
            <a:r>
              <a:rPr lang="en-US" sz="2000" dirty="0"/>
              <a:t>Pay attention</a:t>
            </a:r>
          </a:p>
          <a:p>
            <a:r>
              <a:rPr lang="en-US" sz="2000" dirty="0"/>
              <a:t>Fail mindfully</a:t>
            </a:r>
          </a:p>
          <a:p>
            <a:r>
              <a:rPr lang="en-US" sz="2000" dirty="0"/>
              <a:t>Collect data</a:t>
            </a:r>
          </a:p>
          <a:p>
            <a:r>
              <a:rPr lang="en-US" sz="2000" dirty="0"/>
              <a:t>Look for opportunities</a:t>
            </a:r>
          </a:p>
          <a:p>
            <a:r>
              <a:rPr lang="en-US" sz="2000" dirty="0"/>
              <a:t>Start again</a:t>
            </a:r>
          </a:p>
          <a:p>
            <a:pPr marL="114300" indent="0">
              <a:buNone/>
            </a:pPr>
            <a:endParaRPr lang="en-US" dirty="0"/>
          </a:p>
        </p:txBody>
      </p:sp>
      <p:pic>
        <p:nvPicPr>
          <p:cNvPr id="10" name="Content Placeholder 9" descr="A picture containing grass, outdoor, tree, tent&#10;&#10;Description automatically generated">
            <a:extLst>
              <a:ext uri="{FF2B5EF4-FFF2-40B4-BE49-F238E27FC236}">
                <a16:creationId xmlns:a16="http://schemas.microsoft.com/office/drawing/2014/main" id="{55329F20-77D1-204D-8917-BA4FB4E1847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911689" y="1531855"/>
            <a:ext cx="2971800" cy="2247900"/>
          </a:xfrm>
        </p:spPr>
      </p:pic>
      <p:sp>
        <p:nvSpPr>
          <p:cNvPr id="5" name="Slide Number Placeholder 4">
            <a:extLst>
              <a:ext uri="{FF2B5EF4-FFF2-40B4-BE49-F238E27FC236}">
                <a16:creationId xmlns:a16="http://schemas.microsoft.com/office/drawing/2014/main" id="{88B97412-8C98-A548-8BAB-3BC617081D35}"/>
              </a:ext>
            </a:extLst>
          </p:cNvPr>
          <p:cNvSpPr>
            <a:spLocks noGrp="1"/>
          </p:cNvSpPr>
          <p:nvPr>
            <p:ph type="sldNum" sz="quarter" idx="12"/>
          </p:nvPr>
        </p:nvSpPr>
        <p:spPr/>
        <p:txBody>
          <a:bodyPr/>
          <a:lstStyle/>
          <a:p>
            <a:fld id="{7BC6AC17-1F4B-CC4B-8583-6855AF716F5D}" type="slidenum">
              <a:rPr lang="en-US" smtClean="0"/>
              <a:t>60</a:t>
            </a:fld>
            <a:endParaRPr lang="en-US" dirty="0"/>
          </a:p>
        </p:txBody>
      </p:sp>
    </p:spTree>
    <p:extLst>
      <p:ext uri="{BB962C8B-B14F-4D97-AF65-F5344CB8AC3E}">
        <p14:creationId xmlns:p14="http://schemas.microsoft.com/office/powerpoint/2010/main" val="3301459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sldNum" idx="12"/>
          </p:nvPr>
        </p:nvSpPr>
        <p:spPr>
          <a:xfrm>
            <a:off x="8553900" y="4702274"/>
            <a:ext cx="437700" cy="30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dirty="0"/>
          </a:p>
        </p:txBody>
      </p:sp>
      <p:sp>
        <p:nvSpPr>
          <p:cNvPr id="189" name="Google Shape;189;p28"/>
          <p:cNvSpPr txBox="1"/>
          <p:nvPr/>
        </p:nvSpPr>
        <p:spPr>
          <a:xfrm rot="-5400000">
            <a:off x="-978875" y="2060350"/>
            <a:ext cx="4739700" cy="87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latin typeface="Verdana"/>
                <a:ea typeface="Verdana"/>
                <a:cs typeface="Verdana"/>
                <a:sym typeface="Verdana"/>
              </a:rPr>
              <a:t>www.ipcinstitute.us</a:t>
            </a:r>
            <a:endParaRPr sz="3500" dirty="0">
              <a:latin typeface="Verdana"/>
              <a:ea typeface="Verdana"/>
              <a:cs typeface="Verdana"/>
              <a:sym typeface="Verdana"/>
            </a:endParaRPr>
          </a:p>
        </p:txBody>
      </p:sp>
      <p:pic>
        <p:nvPicPr>
          <p:cNvPr id="190" name="Google Shape;190;p28"/>
          <p:cNvPicPr preferRelativeResize="0"/>
          <p:nvPr/>
        </p:nvPicPr>
        <p:blipFill>
          <a:blip r:embed="rId3">
            <a:alphaModFix/>
          </a:blip>
          <a:stretch>
            <a:fillRect/>
          </a:stretch>
        </p:blipFill>
        <p:spPr>
          <a:xfrm>
            <a:off x="1888475" y="675625"/>
            <a:ext cx="5910300" cy="3610375"/>
          </a:xfrm>
          <a:prstGeom prst="rect">
            <a:avLst/>
          </a:prstGeom>
          <a:noFill/>
          <a:ln>
            <a:noFill/>
          </a:ln>
        </p:spPr>
      </p:pic>
      <p:pic>
        <p:nvPicPr>
          <p:cNvPr id="191" name="Google Shape;191;p28"/>
          <p:cNvPicPr preferRelativeResize="0"/>
          <p:nvPr/>
        </p:nvPicPr>
        <p:blipFill>
          <a:blip r:embed="rId4">
            <a:alphaModFix/>
          </a:blip>
          <a:stretch>
            <a:fillRect/>
          </a:stretch>
        </p:blipFill>
        <p:spPr>
          <a:xfrm>
            <a:off x="1714500" y="375625"/>
            <a:ext cx="6594226" cy="300000"/>
          </a:xfrm>
          <a:prstGeom prst="rect">
            <a:avLst/>
          </a:prstGeom>
          <a:noFill/>
          <a:ln>
            <a:noFill/>
          </a:ln>
        </p:spPr>
      </p:pic>
      <p:pic>
        <p:nvPicPr>
          <p:cNvPr id="192" name="Google Shape;192;p28"/>
          <p:cNvPicPr preferRelativeResize="0"/>
          <p:nvPr/>
        </p:nvPicPr>
        <p:blipFill>
          <a:blip r:embed="rId5">
            <a:alphaModFix/>
          </a:blip>
          <a:stretch>
            <a:fillRect/>
          </a:stretch>
        </p:blipFill>
        <p:spPr>
          <a:xfrm>
            <a:off x="1714500" y="4424450"/>
            <a:ext cx="6762074" cy="14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EC1A-A4D3-9A43-A808-3BCA9FF915E4}"/>
              </a:ext>
            </a:extLst>
          </p:cNvPr>
          <p:cNvSpPr>
            <a:spLocks noGrp="1"/>
          </p:cNvSpPr>
          <p:nvPr>
            <p:ph type="title"/>
          </p:nvPr>
        </p:nvSpPr>
        <p:spPr/>
        <p:txBody>
          <a:bodyPr/>
          <a:lstStyle/>
          <a:p>
            <a:r>
              <a:rPr lang="en-US" dirty="0"/>
              <a:t>Interventions for PC: Life Satisfaction Class</a:t>
            </a:r>
          </a:p>
        </p:txBody>
      </p:sp>
      <p:sp>
        <p:nvSpPr>
          <p:cNvPr id="4" name="Content Placeholder 3">
            <a:extLst>
              <a:ext uri="{FF2B5EF4-FFF2-40B4-BE49-F238E27FC236}">
                <a16:creationId xmlns:a16="http://schemas.microsoft.com/office/drawing/2014/main" id="{0B928B2C-BB90-3B49-87DD-76279D94DC65}"/>
              </a:ext>
            </a:extLst>
          </p:cNvPr>
          <p:cNvSpPr>
            <a:spLocks noGrp="1"/>
          </p:cNvSpPr>
          <p:nvPr>
            <p:ph sz="half" idx="2"/>
          </p:nvPr>
        </p:nvSpPr>
        <p:spPr/>
        <p:txBody>
          <a:bodyPr/>
          <a:lstStyle/>
          <a:p>
            <a:r>
              <a:rPr lang="en-US" dirty="0"/>
              <a:t>What primary care service / class might “demoralized older adults” find helpful? </a:t>
            </a:r>
          </a:p>
          <a:p>
            <a:r>
              <a:rPr lang="en-US" dirty="0"/>
              <a:t>Dosing behavior change: 10 to 6 to 4 classes </a:t>
            </a:r>
          </a:p>
          <a:p>
            <a:r>
              <a:rPr lang="en-US" dirty="0"/>
              <a:t>Establishing BH value to PCPs</a:t>
            </a:r>
          </a:p>
          <a:p>
            <a:pPr>
              <a:lnSpc>
                <a:spcPct val="100000"/>
              </a:lnSpc>
            </a:pPr>
            <a:r>
              <a:rPr lang="en-US" dirty="0"/>
              <a:t>Patient experience</a:t>
            </a:r>
          </a:p>
          <a:p>
            <a:pPr lvl="1">
              <a:lnSpc>
                <a:spcPct val="100000"/>
              </a:lnSpc>
            </a:pPr>
            <a:r>
              <a:rPr lang="en-US" sz="1800" dirty="0"/>
              <a:t>60% completed</a:t>
            </a:r>
          </a:p>
          <a:p>
            <a:pPr lvl="1">
              <a:lnSpc>
                <a:spcPct val="100000"/>
              </a:lnSpc>
            </a:pPr>
            <a:r>
              <a:rPr lang="en-US" sz="1800" dirty="0"/>
              <a:t>Rated very positively</a:t>
            </a:r>
          </a:p>
        </p:txBody>
      </p:sp>
      <p:sp>
        <p:nvSpPr>
          <p:cNvPr id="5" name="Slide Number Placeholder 4">
            <a:extLst>
              <a:ext uri="{FF2B5EF4-FFF2-40B4-BE49-F238E27FC236}">
                <a16:creationId xmlns:a16="http://schemas.microsoft.com/office/drawing/2014/main" id="{639F540C-0026-0B47-B46D-EFCF819CC640}"/>
              </a:ext>
            </a:extLst>
          </p:cNvPr>
          <p:cNvSpPr>
            <a:spLocks noGrp="1"/>
          </p:cNvSpPr>
          <p:nvPr>
            <p:ph type="sldNum" sz="quarter" idx="12"/>
          </p:nvPr>
        </p:nvSpPr>
        <p:spPr/>
        <p:txBody>
          <a:bodyPr/>
          <a:lstStyle/>
          <a:p>
            <a:fld id="{7BC6AC17-1F4B-CC4B-8583-6855AF716F5D}" type="slidenum">
              <a:rPr lang="en-US" smtClean="0"/>
              <a:t>7</a:t>
            </a:fld>
            <a:endParaRPr lang="en-US" dirty="0"/>
          </a:p>
        </p:txBody>
      </p:sp>
      <p:pic>
        <p:nvPicPr>
          <p:cNvPr id="12" name="Content Placeholder 11" descr="Calendar&#10;&#10;Description automatically generated with medium confidence">
            <a:extLst>
              <a:ext uri="{FF2B5EF4-FFF2-40B4-BE49-F238E27FC236}">
                <a16:creationId xmlns:a16="http://schemas.microsoft.com/office/drawing/2014/main" id="{B4CE66E9-5E1D-174D-9034-E8155D9D8D90}"/>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28650" y="1707064"/>
            <a:ext cx="3886200" cy="2588209"/>
          </a:xfrm>
        </p:spPr>
      </p:pic>
    </p:spTree>
    <p:extLst>
      <p:ext uri="{BB962C8B-B14F-4D97-AF65-F5344CB8AC3E}">
        <p14:creationId xmlns:p14="http://schemas.microsoft.com/office/powerpoint/2010/main" val="84696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EC1A-A4D3-9A43-A808-3BCA9FF915E4}"/>
              </a:ext>
            </a:extLst>
          </p:cNvPr>
          <p:cNvSpPr>
            <a:spLocks noGrp="1"/>
          </p:cNvSpPr>
          <p:nvPr>
            <p:ph type="title"/>
          </p:nvPr>
        </p:nvSpPr>
        <p:spPr/>
        <p:txBody>
          <a:bodyPr/>
          <a:lstStyle/>
          <a:p>
            <a:r>
              <a:rPr lang="en-US" dirty="0"/>
              <a:t>Interventions for PC: Life Satisfaction Class</a:t>
            </a:r>
          </a:p>
        </p:txBody>
      </p:sp>
      <p:sp>
        <p:nvSpPr>
          <p:cNvPr id="4" name="Content Placeholder 3">
            <a:extLst>
              <a:ext uri="{FF2B5EF4-FFF2-40B4-BE49-F238E27FC236}">
                <a16:creationId xmlns:a16="http://schemas.microsoft.com/office/drawing/2014/main" id="{0B928B2C-BB90-3B49-87DD-76279D94DC65}"/>
              </a:ext>
            </a:extLst>
          </p:cNvPr>
          <p:cNvSpPr>
            <a:spLocks noGrp="1"/>
          </p:cNvSpPr>
          <p:nvPr>
            <p:ph sz="half" idx="2"/>
          </p:nvPr>
        </p:nvSpPr>
        <p:spPr/>
        <p:txBody>
          <a:bodyPr/>
          <a:lstStyle/>
          <a:p>
            <a:pPr marL="114300" indent="0">
              <a:buNone/>
            </a:pPr>
            <a:r>
              <a:rPr lang="en-US" dirty="0"/>
              <a:t>Goals of Class</a:t>
            </a:r>
          </a:p>
          <a:p>
            <a:r>
              <a:rPr lang="en-US" dirty="0"/>
              <a:t>Increase pleasurable activities</a:t>
            </a:r>
          </a:p>
          <a:p>
            <a:r>
              <a:rPr lang="en-US" dirty="0"/>
              <a:t>Increase accomplishment activities</a:t>
            </a:r>
          </a:p>
          <a:p>
            <a:r>
              <a:rPr lang="en-US" dirty="0"/>
              <a:t>Use of problem solving</a:t>
            </a:r>
          </a:p>
          <a:p>
            <a:r>
              <a:rPr lang="en-US" dirty="0"/>
              <a:t>New ways of working with depressed thoughts and feelings</a:t>
            </a:r>
          </a:p>
          <a:p>
            <a:pPr marL="114300" indent="0">
              <a:buNone/>
            </a:pPr>
            <a:r>
              <a:rPr lang="en-US" dirty="0"/>
              <a:t>Med Chief: “Teach my staff . . . ”</a:t>
            </a:r>
          </a:p>
        </p:txBody>
      </p:sp>
      <p:sp>
        <p:nvSpPr>
          <p:cNvPr id="5" name="Slide Number Placeholder 4">
            <a:extLst>
              <a:ext uri="{FF2B5EF4-FFF2-40B4-BE49-F238E27FC236}">
                <a16:creationId xmlns:a16="http://schemas.microsoft.com/office/drawing/2014/main" id="{639F540C-0026-0B47-B46D-EFCF819CC640}"/>
              </a:ext>
            </a:extLst>
          </p:cNvPr>
          <p:cNvSpPr>
            <a:spLocks noGrp="1"/>
          </p:cNvSpPr>
          <p:nvPr>
            <p:ph type="sldNum" sz="quarter" idx="12"/>
          </p:nvPr>
        </p:nvSpPr>
        <p:spPr/>
        <p:txBody>
          <a:bodyPr/>
          <a:lstStyle/>
          <a:p>
            <a:fld id="{7BC6AC17-1F4B-CC4B-8583-6855AF716F5D}" type="slidenum">
              <a:rPr lang="en-US" smtClean="0"/>
              <a:t>8</a:t>
            </a:fld>
            <a:endParaRPr lang="en-US" dirty="0"/>
          </a:p>
        </p:txBody>
      </p:sp>
      <p:pic>
        <p:nvPicPr>
          <p:cNvPr id="12" name="Content Placeholder 11">
            <a:extLst>
              <a:ext uri="{FF2B5EF4-FFF2-40B4-BE49-F238E27FC236}">
                <a16:creationId xmlns:a16="http://schemas.microsoft.com/office/drawing/2014/main" id="{B4CE66E9-5E1D-174D-9034-E8155D9D8D90}"/>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rcRect/>
          <a:stretch/>
        </p:blipFill>
        <p:spPr>
          <a:xfrm>
            <a:off x="628650" y="1707558"/>
            <a:ext cx="3886200" cy="2587221"/>
          </a:xfrm>
        </p:spPr>
      </p:pic>
    </p:spTree>
    <p:extLst>
      <p:ext uri="{BB962C8B-B14F-4D97-AF65-F5344CB8AC3E}">
        <p14:creationId xmlns:p14="http://schemas.microsoft.com/office/powerpoint/2010/main" val="8486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EC1A-A4D3-9A43-A808-3BCA9FF915E4}"/>
              </a:ext>
            </a:extLst>
          </p:cNvPr>
          <p:cNvSpPr>
            <a:spLocks noGrp="1"/>
          </p:cNvSpPr>
          <p:nvPr>
            <p:ph type="title"/>
          </p:nvPr>
        </p:nvSpPr>
        <p:spPr/>
        <p:txBody>
          <a:bodyPr/>
          <a:lstStyle/>
          <a:p>
            <a:r>
              <a:rPr lang="en-US" sz="2400" i="1" dirty="0"/>
              <a:t>Research: A context for forming new relationships</a:t>
            </a:r>
          </a:p>
        </p:txBody>
      </p:sp>
      <p:sp>
        <p:nvSpPr>
          <p:cNvPr id="4" name="Content Placeholder 3">
            <a:extLst>
              <a:ext uri="{FF2B5EF4-FFF2-40B4-BE49-F238E27FC236}">
                <a16:creationId xmlns:a16="http://schemas.microsoft.com/office/drawing/2014/main" id="{0B928B2C-BB90-3B49-87DD-76279D94DC65}"/>
              </a:ext>
            </a:extLst>
          </p:cNvPr>
          <p:cNvSpPr>
            <a:spLocks noGrp="1"/>
          </p:cNvSpPr>
          <p:nvPr>
            <p:ph sz="half" idx="2"/>
          </p:nvPr>
        </p:nvSpPr>
        <p:spPr/>
        <p:txBody>
          <a:bodyPr/>
          <a:lstStyle/>
          <a:p>
            <a:pPr marL="114300" indent="0">
              <a:buNone/>
            </a:pPr>
            <a:r>
              <a:rPr lang="en-US" dirty="0"/>
              <a:t>After the study, </a:t>
            </a:r>
          </a:p>
          <a:p>
            <a:pPr marL="114300" indent="0">
              <a:buNone/>
            </a:pPr>
            <a:r>
              <a:rPr lang="en-US" dirty="0"/>
              <a:t>”Don’t leave.</a:t>
            </a:r>
            <a:r>
              <a:rPr lang="en-US" b="1" i="1" dirty="0"/>
              <a:t> All </a:t>
            </a:r>
            <a:r>
              <a:rPr lang="en-US" dirty="0"/>
              <a:t>of our patients need better life satisfaction . . . In fact, our staff do, too.” </a:t>
            </a:r>
          </a:p>
          <a:p>
            <a:r>
              <a:rPr lang="en-US" dirty="0"/>
              <a:t>Early inconveniences: working in a closet</a:t>
            </a:r>
          </a:p>
          <a:p>
            <a:r>
              <a:rPr lang="en-US" dirty="0"/>
              <a:t>Big payoffs: 3 years later, the Group Care Clinic</a:t>
            </a:r>
          </a:p>
        </p:txBody>
      </p:sp>
      <p:sp>
        <p:nvSpPr>
          <p:cNvPr id="5" name="Slide Number Placeholder 4">
            <a:extLst>
              <a:ext uri="{FF2B5EF4-FFF2-40B4-BE49-F238E27FC236}">
                <a16:creationId xmlns:a16="http://schemas.microsoft.com/office/drawing/2014/main" id="{639F540C-0026-0B47-B46D-EFCF819CC640}"/>
              </a:ext>
            </a:extLst>
          </p:cNvPr>
          <p:cNvSpPr>
            <a:spLocks noGrp="1"/>
          </p:cNvSpPr>
          <p:nvPr>
            <p:ph type="sldNum" sz="quarter" idx="12"/>
          </p:nvPr>
        </p:nvSpPr>
        <p:spPr/>
        <p:txBody>
          <a:bodyPr/>
          <a:lstStyle/>
          <a:p>
            <a:fld id="{7BC6AC17-1F4B-CC4B-8583-6855AF716F5D}" type="slidenum">
              <a:rPr lang="en-US" smtClean="0"/>
              <a:t>9</a:t>
            </a:fld>
            <a:endParaRPr lang="en-US" dirty="0"/>
          </a:p>
        </p:txBody>
      </p:sp>
      <p:pic>
        <p:nvPicPr>
          <p:cNvPr id="8" name="Content Placeholder 6">
            <a:extLst>
              <a:ext uri="{FF2B5EF4-FFF2-40B4-BE49-F238E27FC236}">
                <a16:creationId xmlns:a16="http://schemas.microsoft.com/office/drawing/2014/main" id="{A0B12938-C9ED-8C46-AB52-5B111B726ECD}"/>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rcRect/>
          <a:stretch/>
        </p:blipFill>
        <p:spPr>
          <a:xfrm>
            <a:off x="628650" y="1908175"/>
            <a:ext cx="3886200" cy="2185987"/>
          </a:xfrm>
        </p:spPr>
      </p:pic>
    </p:spTree>
    <p:extLst>
      <p:ext uri="{BB962C8B-B14F-4D97-AF65-F5344CB8AC3E}">
        <p14:creationId xmlns:p14="http://schemas.microsoft.com/office/powerpoint/2010/main" val="15688884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12977</TotalTime>
  <Words>3203</Words>
  <Application>Microsoft Macintosh PowerPoint</Application>
  <PresentationFormat>On-screen Show (16:9)</PresentationFormat>
  <Paragraphs>451</Paragraphs>
  <Slides>61</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1" baseType="lpstr">
      <vt:lpstr>Arial</vt:lpstr>
      <vt:lpstr>Calibri</vt:lpstr>
      <vt:lpstr>canada-type-gibson</vt:lpstr>
      <vt:lpstr>inherit</vt:lpstr>
      <vt:lpstr>Times New Roman</vt:lpstr>
      <vt:lpstr>Verdana</vt:lpstr>
      <vt:lpstr>Wingdings</vt:lpstr>
      <vt:lpstr>Simple Light</vt:lpstr>
      <vt:lpstr>Chart</vt:lpstr>
      <vt:lpstr>Document</vt:lpstr>
      <vt:lpstr>PowerPoint Presentation</vt:lpstr>
      <vt:lpstr>Objectives</vt:lpstr>
      <vt:lpstr>1985-2021</vt:lpstr>
      <vt:lpstr>Mental Health to Primary Care Behavioral Health</vt:lpstr>
      <vt:lpstr>Early research 1980’s – 1990’s Population-based care, Functional outcomes, Brevity</vt:lpstr>
      <vt:lpstr>What do PCPs identify as MH needs? </vt:lpstr>
      <vt:lpstr>Interventions for PC: Life Satisfaction Class</vt:lpstr>
      <vt:lpstr>Interventions for PC: Life Satisfaction Class</vt:lpstr>
      <vt:lpstr>Research: A context for forming new relationships</vt:lpstr>
      <vt:lpstr>A first step toward integration of clinical services</vt:lpstr>
      <vt:lpstr>PowerPoint Presentation</vt:lpstr>
      <vt:lpstr>Curious about what PCPs do . . . </vt:lpstr>
      <vt:lpstr>Curious about patient experience. . . </vt:lpstr>
      <vt:lpstr>Randomized Trials</vt:lpstr>
      <vt:lpstr>How depression looks in PC</vt:lpstr>
      <vt:lpstr>Liaison Psychiatry Study Intervention</vt:lpstr>
      <vt:lpstr>What do patients think . . . ?</vt:lpstr>
      <vt:lpstr>Helpfulness of Patient Education Materials</vt:lpstr>
      <vt:lpstr>Example from “Planning to Feel Better”</vt:lpstr>
      <vt:lpstr>RCT: Liaison Psychiatry Findings What outcomes were significantly different from Usual Care (UC)?</vt:lpstr>
      <vt:lpstr>What were the concerns going into the 2nd RCT?</vt:lpstr>
      <vt:lpstr>RCT: Behavioral Health Consultant Intervention</vt:lpstr>
      <vt:lpstr>RCT: Behavioral Health Consultant Intervention</vt:lpstr>
      <vt:lpstr>RCT: Behavioral Health Consultant Intervention</vt:lpstr>
      <vt:lpstr>RCT: Behavioral Health Consultant Intervention</vt:lpstr>
      <vt:lpstr>RCT: Behavioral Health Consultant Intervention:  A multi-faceted intervention (aka, team)</vt:lpstr>
      <vt:lpstr>RCT: Behavioral Health Consultant Results What outcomes were significantly different from Usual Care (UC)?</vt:lpstr>
      <vt:lpstr>RCT: Behavioral Health Consultant Results What outcomes were significantly different from Usual Care (UC)?  Use of evidence-based coping strategies</vt:lpstr>
      <vt:lpstr>Evidence-based Coping Strategies</vt:lpstr>
      <vt:lpstr>Coping Strategy Use Scale (CSUS)</vt:lpstr>
      <vt:lpstr>RCT: Behavioral Health Consultant Results</vt:lpstr>
      <vt:lpstr>RCT: Behavioral Health Consultant Results</vt:lpstr>
      <vt:lpstr>RCT: Behavioral Health Consultant Results</vt:lpstr>
      <vt:lpstr>RCT: Behavioral Health Consultant Results What components of the Integrated Program did PCPs see as “definitely useful” and “essential”? </vt:lpstr>
      <vt:lpstr>RCT: Behavioral Health Consultant Results Additional provider feedback . . . </vt:lpstr>
      <vt:lpstr>RCT: Behavioral Health Consultant   Integrated Care Program Books</vt:lpstr>
      <vt:lpstr>Next?   For University of WA group and Katon – IMPACT  For Me:  Model Development Social Justice</vt:lpstr>
      <vt:lpstr>My true north</vt:lpstr>
      <vt:lpstr>My Teachers:  USAF</vt:lpstr>
      <vt:lpstr>PCBH Effectiveness Studies in US Clinical Outcomes</vt:lpstr>
      <vt:lpstr>PowerPoint Presentation</vt:lpstr>
      <vt:lpstr>Effectiveness Studies in US System Outcomes</vt:lpstr>
      <vt:lpstr>USAF: PCBH Innovators</vt:lpstr>
      <vt:lpstr>PC “FIRST STOP”</vt:lpstr>
      <vt:lpstr>My Teachers:  Yakima Valley Farm Workers Clinic</vt:lpstr>
      <vt:lpstr>PCBH Impact: Children (Pediatric Symptom Checklist)</vt:lpstr>
      <vt:lpstr>PCBH Impact:  Adults with Chronic Disease</vt:lpstr>
      <vt:lpstr>My Teachers:  New Zealand</vt:lpstr>
      <vt:lpstr>HIP Services and Health Care Equity</vt:lpstr>
      <vt:lpstr>HIP Services and Patient Access*</vt:lpstr>
      <vt:lpstr>HIP Clients at Follow-Up: Better, Same, Worse</vt:lpstr>
      <vt:lpstr>My Colleagues</vt:lpstr>
      <vt:lpstr>A review of 29 studies on PCBH approach</vt:lpstr>
      <vt:lpstr>PCBH and IMPACT: Cut from the same cloth?</vt:lpstr>
      <vt:lpstr>PCBH and IMPACT: A Complementary Relationship Possible?</vt:lpstr>
      <vt:lpstr>PCBH and IMPACT: The Challenges and Opportunities</vt:lpstr>
      <vt:lpstr>PowerPoint Presentation</vt:lpstr>
      <vt:lpstr>PowerPoint Presentation</vt:lpstr>
      <vt:lpstr>The Road Not Taken – Robert Frost </vt:lpstr>
      <vt:lpstr>In Concluding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Patricia Robinson</cp:lastModifiedBy>
  <cp:revision>56</cp:revision>
  <cp:lastPrinted>2021-03-01T00:29:49Z</cp:lastPrinted>
  <dcterms:modified xsi:type="dcterms:W3CDTF">2021-03-04T23:37:10Z</dcterms:modified>
</cp:coreProperties>
</file>