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13"/>
  </p:notesMasterIdLst>
  <p:sldIdLst>
    <p:sldId id="276" r:id="rId3"/>
    <p:sldId id="258" r:id="rId4"/>
    <p:sldId id="260" r:id="rId5"/>
    <p:sldId id="271" r:id="rId6"/>
    <p:sldId id="257" r:id="rId7"/>
    <p:sldId id="277" r:id="rId8"/>
    <p:sldId id="278" r:id="rId9"/>
    <p:sldId id="279" r:id="rId10"/>
    <p:sldId id="281" r:id="rId11"/>
    <p:sldId id="2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995A2"/>
    <a:srgbClr val="1131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A6C06-F883-495F-8CC8-AD9D4E2B634F}" type="datetimeFigureOut">
              <a:rPr lang="en-US" smtClean="0"/>
              <a:t>5/27/2021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C0ED03-E76A-4A2C-85B0-25B1A9798F22}" type="slidenum">
              <a:rPr lang="en-US" smtClean="0"/>
              <a:t>‹#›</a:t>
            </a:fld>
            <a:endParaRPr lang="en-US"/>
          </a:p>
        </p:txBody>
      </p:sp>
    </p:spTree>
    <p:extLst>
      <p:ext uri="{BB962C8B-B14F-4D97-AF65-F5344CB8AC3E}">
        <p14:creationId xmlns:p14="http://schemas.microsoft.com/office/powerpoint/2010/main" val="125385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65F80-DA6D-C94F-8E3A-91FFEE95A5F1}" type="slidenum">
              <a:rPr lang="en-US" smtClean="0"/>
              <a:t>4</a:t>
            </a:fld>
            <a:endParaRPr lang="en-US" dirty="0"/>
          </a:p>
        </p:txBody>
      </p:sp>
    </p:spTree>
    <p:extLst>
      <p:ext uri="{BB962C8B-B14F-4D97-AF65-F5344CB8AC3E}">
        <p14:creationId xmlns:p14="http://schemas.microsoft.com/office/powerpoint/2010/main" val="15160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A close up of a tiled wall&#10;&#10;Description automatically generated">
            <a:extLst>
              <a:ext uri="{FF2B5EF4-FFF2-40B4-BE49-F238E27FC236}">
                <a16:creationId xmlns:a16="http://schemas.microsoft.com/office/drawing/2014/main" id="{D4CD9AC7-1528-402C-AF72-C6751E2C4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928"/>
            <a:ext cx="12192000" cy="6832143"/>
          </a:xfrm>
          <a:prstGeom prst="rect">
            <a:avLst/>
          </a:prstGeom>
        </p:spPr>
      </p:pic>
      <p:sp>
        <p:nvSpPr>
          <p:cNvPr id="15" name="Rectangle 14">
            <a:extLst>
              <a:ext uri="{FF2B5EF4-FFF2-40B4-BE49-F238E27FC236}">
                <a16:creationId xmlns:a16="http://schemas.microsoft.com/office/drawing/2014/main" id="{7A13081F-F84A-4FDE-8A73-BC8D66B2A374}"/>
              </a:ext>
            </a:extLst>
          </p:cNvPr>
          <p:cNvSpPr/>
          <p:nvPr userDrawn="1"/>
        </p:nvSpPr>
        <p:spPr>
          <a:xfrm>
            <a:off x="1" y="9939"/>
            <a:ext cx="12192000" cy="6858000"/>
          </a:xfrm>
          <a:prstGeom prst="rect">
            <a:avLst/>
          </a:prstGeom>
          <a:gradFill flip="none" rotWithShape="1">
            <a:gsLst>
              <a:gs pos="0">
                <a:srgbClr val="FFFFFF"/>
              </a:gs>
              <a:gs pos="31000">
                <a:srgbClr val="FFFFFF">
                  <a:alpha val="88000"/>
                </a:srgbClr>
              </a:gs>
              <a:gs pos="70000">
                <a:srgbClr val="FFFFFF">
                  <a:alpha val="60000"/>
                </a:srgbClr>
              </a:gs>
              <a:gs pos="100000">
                <a:srgbClr val="FFFFFF">
                  <a:alpha val="2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Rectangle 7">
            <a:extLst>
              <a:ext uri="{FF2B5EF4-FFF2-40B4-BE49-F238E27FC236}">
                <a16:creationId xmlns:a16="http://schemas.microsoft.com/office/drawing/2014/main" id="{2C3A4B2B-23D6-4DB3-BD27-0E8969E70DFF}"/>
              </a:ext>
            </a:extLst>
          </p:cNvPr>
          <p:cNvSpPr/>
          <p:nvPr userDrawn="1"/>
        </p:nvSpPr>
        <p:spPr>
          <a:xfrm>
            <a:off x="1135912" y="676658"/>
            <a:ext cx="9920176" cy="4752753"/>
          </a:xfrm>
          <a:prstGeom prst="rect">
            <a:avLst/>
          </a:prstGeom>
          <a:solidFill>
            <a:srgbClr val="199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95A2"/>
              </a:solidFill>
            </a:endParaRPr>
          </a:p>
        </p:txBody>
      </p:sp>
      <p:sp>
        <p:nvSpPr>
          <p:cNvPr id="3" name="Subtitle 2">
            <a:extLst>
              <a:ext uri="{FF2B5EF4-FFF2-40B4-BE49-F238E27FC236}">
                <a16:creationId xmlns:a16="http://schemas.microsoft.com/office/drawing/2014/main" id="{309C8958-ECBD-40B0-82B6-C7467B899E0D}"/>
              </a:ext>
            </a:extLst>
          </p:cNvPr>
          <p:cNvSpPr>
            <a:spLocks noGrp="1"/>
          </p:cNvSpPr>
          <p:nvPr>
            <p:ph type="subTitle" idx="1"/>
          </p:nvPr>
        </p:nvSpPr>
        <p:spPr>
          <a:xfrm>
            <a:off x="1524000" y="2397324"/>
            <a:ext cx="9144000" cy="1311422"/>
          </a:xfrm>
        </p:spPr>
        <p:txBody>
          <a:bodyPr anchor="b">
            <a:normAutofit/>
          </a:bodyPr>
          <a:lstStyle>
            <a:lvl1pPr marL="0" indent="0" algn="ctr">
              <a:buNone/>
              <a:defRPr sz="40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descr="Text&#10;&#10;Description automatically generated">
            <a:extLst>
              <a:ext uri="{FF2B5EF4-FFF2-40B4-BE49-F238E27FC236}">
                <a16:creationId xmlns:a16="http://schemas.microsoft.com/office/drawing/2014/main" id="{8573F9AD-D813-47E4-863F-F134E3AAF1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0847" y="5854025"/>
            <a:ext cx="2860158" cy="1035272"/>
          </a:xfrm>
          <a:prstGeom prst="rect">
            <a:avLst/>
          </a:prstGeom>
        </p:spPr>
      </p:pic>
      <p:sp>
        <p:nvSpPr>
          <p:cNvPr id="2" name="Title 1">
            <a:extLst>
              <a:ext uri="{FF2B5EF4-FFF2-40B4-BE49-F238E27FC236}">
                <a16:creationId xmlns:a16="http://schemas.microsoft.com/office/drawing/2014/main" id="{E5C9DE0B-24BC-479F-9208-2E32C8BA5A1D}"/>
              </a:ext>
            </a:extLst>
          </p:cNvPr>
          <p:cNvSpPr>
            <a:spLocks noGrp="1"/>
          </p:cNvSpPr>
          <p:nvPr>
            <p:ph type="ctrTitle"/>
          </p:nvPr>
        </p:nvSpPr>
        <p:spPr>
          <a:xfrm>
            <a:off x="1524000" y="1587224"/>
            <a:ext cx="9144000" cy="1076028"/>
          </a:xfrm>
        </p:spPr>
        <p:txBody>
          <a:bodyPr anchor="b"/>
          <a:lstStyle>
            <a:lvl1pPr algn="ctr">
              <a:defRPr sz="60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81466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A close up of a tiled wall&#10;&#10;Description automatically generated">
            <a:extLst>
              <a:ext uri="{FF2B5EF4-FFF2-40B4-BE49-F238E27FC236}">
                <a16:creationId xmlns:a16="http://schemas.microsoft.com/office/drawing/2014/main" id="{D4CD9AC7-1528-402C-AF72-C6751E2C4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28"/>
            <a:ext cx="12192000" cy="6832143"/>
          </a:xfrm>
          <a:prstGeom prst="rect">
            <a:avLst/>
          </a:prstGeom>
        </p:spPr>
      </p:pic>
      <p:sp>
        <p:nvSpPr>
          <p:cNvPr id="15" name="Rectangle 14">
            <a:extLst>
              <a:ext uri="{FF2B5EF4-FFF2-40B4-BE49-F238E27FC236}">
                <a16:creationId xmlns:a16="http://schemas.microsoft.com/office/drawing/2014/main" id="{7A13081F-F84A-4FDE-8A73-BC8D66B2A374}"/>
              </a:ext>
            </a:extLst>
          </p:cNvPr>
          <p:cNvSpPr/>
          <p:nvPr/>
        </p:nvSpPr>
        <p:spPr>
          <a:xfrm>
            <a:off x="1" y="9939"/>
            <a:ext cx="12192000" cy="6858000"/>
          </a:xfrm>
          <a:prstGeom prst="rect">
            <a:avLst/>
          </a:prstGeom>
          <a:gradFill flip="none" rotWithShape="1">
            <a:gsLst>
              <a:gs pos="0">
                <a:srgbClr val="FFFFFF"/>
              </a:gs>
              <a:gs pos="31000">
                <a:srgbClr val="FFFFFF">
                  <a:alpha val="88000"/>
                </a:srgbClr>
              </a:gs>
              <a:gs pos="70000">
                <a:srgbClr val="FFFFFF">
                  <a:alpha val="60000"/>
                </a:srgbClr>
              </a:gs>
              <a:gs pos="100000">
                <a:srgbClr val="FFFFFF">
                  <a:alpha val="2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Rectangle 7">
            <a:extLst>
              <a:ext uri="{FF2B5EF4-FFF2-40B4-BE49-F238E27FC236}">
                <a16:creationId xmlns:a16="http://schemas.microsoft.com/office/drawing/2014/main" id="{2C3A4B2B-23D6-4DB3-BD27-0E8969E70DFF}"/>
              </a:ext>
            </a:extLst>
          </p:cNvPr>
          <p:cNvSpPr/>
          <p:nvPr/>
        </p:nvSpPr>
        <p:spPr>
          <a:xfrm>
            <a:off x="1135912" y="676658"/>
            <a:ext cx="9920176" cy="4752753"/>
          </a:xfrm>
          <a:prstGeom prst="rect">
            <a:avLst/>
          </a:prstGeom>
          <a:solidFill>
            <a:srgbClr val="199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95A2"/>
              </a:solidFill>
            </a:endParaRPr>
          </a:p>
        </p:txBody>
      </p:sp>
      <p:sp>
        <p:nvSpPr>
          <p:cNvPr id="3" name="Subtitle 2">
            <a:extLst>
              <a:ext uri="{FF2B5EF4-FFF2-40B4-BE49-F238E27FC236}">
                <a16:creationId xmlns:a16="http://schemas.microsoft.com/office/drawing/2014/main" id="{309C8958-ECBD-40B0-82B6-C7467B899E0D}"/>
              </a:ext>
            </a:extLst>
          </p:cNvPr>
          <p:cNvSpPr>
            <a:spLocks noGrp="1"/>
          </p:cNvSpPr>
          <p:nvPr>
            <p:ph type="subTitle" idx="1"/>
          </p:nvPr>
        </p:nvSpPr>
        <p:spPr>
          <a:xfrm>
            <a:off x="1524000" y="2397324"/>
            <a:ext cx="9144000" cy="1311422"/>
          </a:xfrm>
        </p:spPr>
        <p:txBody>
          <a:bodyPr anchor="b">
            <a:normAutofit/>
          </a:bodyPr>
          <a:lstStyle>
            <a:lvl1pPr marL="0" indent="0" algn="ctr">
              <a:buNone/>
              <a:defRPr sz="40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descr="Text&#10;&#10;Description automatically generated">
            <a:extLst>
              <a:ext uri="{FF2B5EF4-FFF2-40B4-BE49-F238E27FC236}">
                <a16:creationId xmlns:a16="http://schemas.microsoft.com/office/drawing/2014/main" id="{8573F9AD-D813-47E4-863F-F134E3AAF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847" y="5854025"/>
            <a:ext cx="2860158" cy="1035272"/>
          </a:xfrm>
          <a:prstGeom prst="rect">
            <a:avLst/>
          </a:prstGeom>
        </p:spPr>
      </p:pic>
      <p:sp>
        <p:nvSpPr>
          <p:cNvPr id="2" name="Title 1">
            <a:extLst>
              <a:ext uri="{FF2B5EF4-FFF2-40B4-BE49-F238E27FC236}">
                <a16:creationId xmlns:a16="http://schemas.microsoft.com/office/drawing/2014/main" id="{E5C9DE0B-24BC-479F-9208-2E32C8BA5A1D}"/>
              </a:ext>
            </a:extLst>
          </p:cNvPr>
          <p:cNvSpPr>
            <a:spLocks noGrp="1"/>
          </p:cNvSpPr>
          <p:nvPr>
            <p:ph type="ctrTitle"/>
          </p:nvPr>
        </p:nvSpPr>
        <p:spPr>
          <a:xfrm>
            <a:off x="1524000" y="1587224"/>
            <a:ext cx="9144000" cy="1076028"/>
          </a:xfrm>
        </p:spPr>
        <p:txBody>
          <a:bodyPr anchor="b"/>
          <a:lstStyle>
            <a:lvl1pPr algn="ctr">
              <a:defRPr sz="60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678931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A14B9-1E91-412A-8409-9E31F07B13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8221A-E97C-4B33-8C40-76B44F4DAE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5096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B346-D47F-4071-AC68-EB3DF90F1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E88DE4-1CEB-429C-9058-FB3F0FC373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62084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7191-A228-4860-A86F-84862781CF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86C609-76E6-4162-9A8C-423ED7CFF4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1AB60F-B272-47B4-9166-DD0D2E4D56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1751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76D0-4250-468A-BD77-9303B7B6DF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8D504F-694C-47D0-9498-175D784E26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5EF7AF-83A4-46AE-AFE5-CE3126537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508576-2C8B-486C-BA9D-9B4642565B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A9331E-5093-450E-86DD-278EF6EEB4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7213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E166-C10B-4250-A723-78D55E37D61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4056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230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774CD-1064-44AF-A25F-C554E1EB5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B78DD5-05BE-4F59-B93D-804CEC1506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A2D66C-15F5-48D1-8247-668CF948E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86229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7219-62EB-4425-A09C-547F61063F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90497C-E8C4-4462-9587-D47B310AE7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E16A6B9-603A-499E-9D45-AFF65E1F69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9714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A14B9-1E91-412A-8409-9E31F07B13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8221A-E97C-4B33-8C40-76B44F4DAE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C5D4E14C-11BD-4DE5-A92F-244CDBD49DF2}"/>
              </a:ext>
            </a:extLst>
          </p:cNvPr>
          <p:cNvCxnSpPr/>
          <p:nvPr userDrawn="1"/>
        </p:nvCxnSpPr>
        <p:spPr>
          <a:xfrm>
            <a:off x="-95693" y="1456660"/>
            <a:ext cx="706001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86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B346-D47F-4071-AC68-EB3DF90F1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E88DE4-1CEB-429C-9058-FB3F0FC373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63263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7191-A228-4860-A86F-84862781CF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86C609-76E6-4162-9A8C-423ED7CFF4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1AB60F-B272-47B4-9166-DD0D2E4D56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772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76D0-4250-468A-BD77-9303B7B6DF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8D504F-694C-47D0-9498-175D784E26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5EF7AF-83A4-46AE-AFE5-CE3126537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508576-2C8B-486C-BA9D-9B4642565B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A9331E-5093-450E-86DD-278EF6EEB4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4759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E166-C10B-4250-A723-78D55E37D61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3096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19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774CD-1064-44AF-A25F-C554E1EB5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B78DD5-05BE-4F59-B93D-804CEC1506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A2D66C-15F5-48D1-8247-668CF948E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61270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7219-62EB-4425-A09C-547F61063F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90497C-E8C4-4462-9587-D47B310AE7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E16A6B9-603A-499E-9D45-AFF65E1F69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986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descr="A close up of a tiled wall&#10;&#10;Description automatically generated">
            <a:extLst>
              <a:ext uri="{FF2B5EF4-FFF2-40B4-BE49-F238E27FC236}">
                <a16:creationId xmlns:a16="http://schemas.microsoft.com/office/drawing/2014/main" id="{CC073689-17FD-4AB6-A33A-DEEED7B00B6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2928"/>
            <a:ext cx="12192000" cy="6832143"/>
          </a:xfrm>
          <a:prstGeom prst="rect">
            <a:avLst/>
          </a:prstGeom>
        </p:spPr>
      </p:pic>
      <p:sp>
        <p:nvSpPr>
          <p:cNvPr id="13" name="Rectangle 12">
            <a:extLst>
              <a:ext uri="{FF2B5EF4-FFF2-40B4-BE49-F238E27FC236}">
                <a16:creationId xmlns:a16="http://schemas.microsoft.com/office/drawing/2014/main" id="{56598F56-D403-41FE-9B8C-88052CEEBC04}"/>
              </a:ext>
            </a:extLst>
          </p:cNvPr>
          <p:cNvSpPr/>
          <p:nvPr userDrawn="1"/>
        </p:nvSpPr>
        <p:spPr>
          <a:xfrm>
            <a:off x="1" y="9939"/>
            <a:ext cx="12192000" cy="6858000"/>
          </a:xfrm>
          <a:prstGeom prst="rect">
            <a:avLst/>
          </a:prstGeom>
          <a:gradFill flip="none" rotWithShape="1">
            <a:gsLst>
              <a:gs pos="0">
                <a:srgbClr val="FFFFFF"/>
              </a:gs>
              <a:gs pos="61000">
                <a:srgbClr val="FFFFFF">
                  <a:alpha val="88000"/>
                </a:srgbClr>
              </a:gs>
              <a:gs pos="83000">
                <a:srgbClr val="FFFFFF">
                  <a:alpha val="60000"/>
                </a:srgbClr>
              </a:gs>
              <a:gs pos="100000">
                <a:srgbClr val="FFFFFF">
                  <a:alpha val="2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Placeholder 1">
            <a:extLst>
              <a:ext uri="{FF2B5EF4-FFF2-40B4-BE49-F238E27FC236}">
                <a16:creationId xmlns:a16="http://schemas.microsoft.com/office/drawing/2014/main" id="{8464D945-7484-44B4-879C-6DA7DFC10651}"/>
              </a:ext>
            </a:extLst>
          </p:cNvPr>
          <p:cNvSpPr>
            <a:spLocks noGrp="1"/>
          </p:cNvSpPr>
          <p:nvPr>
            <p:ph type="title"/>
          </p:nvPr>
        </p:nvSpPr>
        <p:spPr>
          <a:xfrm>
            <a:off x="370367" y="227181"/>
            <a:ext cx="10836348"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95621C-4396-4C2C-A7DE-3CEA32709F9A}"/>
              </a:ext>
            </a:extLst>
          </p:cNvPr>
          <p:cNvSpPr>
            <a:spLocks noGrp="1"/>
          </p:cNvSpPr>
          <p:nvPr>
            <p:ph type="body" idx="1"/>
          </p:nvPr>
        </p:nvSpPr>
        <p:spPr>
          <a:xfrm>
            <a:off x="370366" y="1694732"/>
            <a:ext cx="10836349" cy="43896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a:extLst>
              <a:ext uri="{FF2B5EF4-FFF2-40B4-BE49-F238E27FC236}">
                <a16:creationId xmlns:a16="http://schemas.microsoft.com/office/drawing/2014/main" id="{260ACD3A-F5EE-4DBF-ADB4-A83E36CA1462}"/>
              </a:ext>
            </a:extLst>
          </p:cNvPr>
          <p:cNvSpPr/>
          <p:nvPr userDrawn="1"/>
        </p:nvSpPr>
        <p:spPr>
          <a:xfrm>
            <a:off x="11579723" y="0"/>
            <a:ext cx="612278" cy="6867938"/>
          </a:xfrm>
          <a:prstGeom prst="rect">
            <a:avLst/>
          </a:prstGeom>
          <a:solidFill>
            <a:srgbClr val="199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Text&#10;&#10;Description automatically generated">
            <a:extLst>
              <a:ext uri="{FF2B5EF4-FFF2-40B4-BE49-F238E27FC236}">
                <a16:creationId xmlns:a16="http://schemas.microsoft.com/office/drawing/2014/main" id="{E5606E98-C241-44FD-B649-A82C4F74967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70367" y="6109864"/>
            <a:ext cx="1960802" cy="709738"/>
          </a:xfrm>
          <a:prstGeom prst="rect">
            <a:avLst/>
          </a:prstGeom>
        </p:spPr>
      </p:pic>
      <p:sp>
        <p:nvSpPr>
          <p:cNvPr id="27" name="TextBox 26">
            <a:extLst>
              <a:ext uri="{FF2B5EF4-FFF2-40B4-BE49-F238E27FC236}">
                <a16:creationId xmlns:a16="http://schemas.microsoft.com/office/drawing/2014/main" id="{23A8F903-FFEE-47EE-BF9E-B614011D1D42}"/>
              </a:ext>
            </a:extLst>
          </p:cNvPr>
          <p:cNvSpPr txBox="1"/>
          <p:nvPr userDrawn="1"/>
        </p:nvSpPr>
        <p:spPr>
          <a:xfrm>
            <a:off x="9653036" y="6326233"/>
            <a:ext cx="1692643" cy="276999"/>
          </a:xfrm>
          <a:prstGeom prst="rect">
            <a:avLst/>
          </a:prstGeom>
          <a:noFill/>
        </p:spPr>
        <p:txBody>
          <a:bodyPr wrap="none" rtlCol="0">
            <a:spAutoFit/>
          </a:bodyPr>
          <a:lstStyle/>
          <a:p>
            <a:r>
              <a:rPr lang="en-US" sz="1200" b="1" dirty="0">
                <a:solidFill>
                  <a:srgbClr val="113143"/>
                </a:solidFill>
              </a:rPr>
              <a:t>www.ABHINetwork.org</a:t>
            </a:r>
          </a:p>
        </p:txBody>
      </p:sp>
    </p:spTree>
    <p:extLst>
      <p:ext uri="{BB962C8B-B14F-4D97-AF65-F5344CB8AC3E}">
        <p14:creationId xmlns:p14="http://schemas.microsoft.com/office/powerpoint/2010/main" val="2025647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1314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1314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11314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1314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131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descr="A close up of a tiled wall&#10;&#10;Description automatically generated">
            <a:extLst>
              <a:ext uri="{FF2B5EF4-FFF2-40B4-BE49-F238E27FC236}">
                <a16:creationId xmlns:a16="http://schemas.microsoft.com/office/drawing/2014/main" id="{CC073689-17FD-4AB6-A33A-DEEED7B00B6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2928"/>
            <a:ext cx="12192000" cy="6832143"/>
          </a:xfrm>
          <a:prstGeom prst="rect">
            <a:avLst/>
          </a:prstGeom>
        </p:spPr>
      </p:pic>
      <p:sp>
        <p:nvSpPr>
          <p:cNvPr id="13" name="Rectangle 12">
            <a:extLst>
              <a:ext uri="{FF2B5EF4-FFF2-40B4-BE49-F238E27FC236}">
                <a16:creationId xmlns:a16="http://schemas.microsoft.com/office/drawing/2014/main" id="{56598F56-D403-41FE-9B8C-88052CEEBC04}"/>
              </a:ext>
            </a:extLst>
          </p:cNvPr>
          <p:cNvSpPr/>
          <p:nvPr/>
        </p:nvSpPr>
        <p:spPr>
          <a:xfrm>
            <a:off x="1" y="9939"/>
            <a:ext cx="12192000" cy="6858000"/>
          </a:xfrm>
          <a:prstGeom prst="rect">
            <a:avLst/>
          </a:prstGeom>
          <a:gradFill flip="none" rotWithShape="1">
            <a:gsLst>
              <a:gs pos="0">
                <a:srgbClr val="FFFFFF"/>
              </a:gs>
              <a:gs pos="61000">
                <a:srgbClr val="FFFFFF">
                  <a:alpha val="88000"/>
                </a:srgbClr>
              </a:gs>
              <a:gs pos="83000">
                <a:srgbClr val="FFFFFF">
                  <a:alpha val="60000"/>
                </a:srgbClr>
              </a:gs>
              <a:gs pos="100000">
                <a:srgbClr val="FFFFFF">
                  <a:alpha val="2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Placeholder 1">
            <a:extLst>
              <a:ext uri="{FF2B5EF4-FFF2-40B4-BE49-F238E27FC236}">
                <a16:creationId xmlns:a16="http://schemas.microsoft.com/office/drawing/2014/main" id="{8464D945-7484-44B4-879C-6DA7DFC10651}"/>
              </a:ext>
            </a:extLst>
          </p:cNvPr>
          <p:cNvSpPr>
            <a:spLocks noGrp="1"/>
          </p:cNvSpPr>
          <p:nvPr>
            <p:ph type="title"/>
          </p:nvPr>
        </p:nvSpPr>
        <p:spPr>
          <a:xfrm>
            <a:off x="370367" y="227181"/>
            <a:ext cx="10836348"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95621C-4396-4C2C-A7DE-3CEA32709F9A}"/>
              </a:ext>
            </a:extLst>
          </p:cNvPr>
          <p:cNvSpPr>
            <a:spLocks noGrp="1"/>
          </p:cNvSpPr>
          <p:nvPr>
            <p:ph type="body" idx="1"/>
          </p:nvPr>
        </p:nvSpPr>
        <p:spPr>
          <a:xfrm>
            <a:off x="370366" y="1694732"/>
            <a:ext cx="10836349" cy="43896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a:extLst>
              <a:ext uri="{FF2B5EF4-FFF2-40B4-BE49-F238E27FC236}">
                <a16:creationId xmlns:a16="http://schemas.microsoft.com/office/drawing/2014/main" id="{260ACD3A-F5EE-4DBF-ADB4-A83E36CA1462}"/>
              </a:ext>
            </a:extLst>
          </p:cNvPr>
          <p:cNvSpPr/>
          <p:nvPr/>
        </p:nvSpPr>
        <p:spPr>
          <a:xfrm>
            <a:off x="11579723" y="0"/>
            <a:ext cx="612278" cy="6867938"/>
          </a:xfrm>
          <a:prstGeom prst="rect">
            <a:avLst/>
          </a:prstGeom>
          <a:solidFill>
            <a:srgbClr val="199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Text&#10;&#10;Description automatically generated">
            <a:extLst>
              <a:ext uri="{FF2B5EF4-FFF2-40B4-BE49-F238E27FC236}">
                <a16:creationId xmlns:a16="http://schemas.microsoft.com/office/drawing/2014/main" id="{E5606E98-C241-44FD-B649-A82C4F7496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0367" y="6109864"/>
            <a:ext cx="1960802" cy="709738"/>
          </a:xfrm>
          <a:prstGeom prst="rect">
            <a:avLst/>
          </a:prstGeom>
        </p:spPr>
      </p:pic>
      <p:sp>
        <p:nvSpPr>
          <p:cNvPr id="27" name="TextBox 26">
            <a:extLst>
              <a:ext uri="{FF2B5EF4-FFF2-40B4-BE49-F238E27FC236}">
                <a16:creationId xmlns:a16="http://schemas.microsoft.com/office/drawing/2014/main" id="{23A8F903-FFEE-47EE-BF9E-B614011D1D42}"/>
              </a:ext>
            </a:extLst>
          </p:cNvPr>
          <p:cNvSpPr txBox="1"/>
          <p:nvPr/>
        </p:nvSpPr>
        <p:spPr>
          <a:xfrm>
            <a:off x="9653036" y="6326233"/>
            <a:ext cx="1692643" cy="276999"/>
          </a:xfrm>
          <a:prstGeom prst="rect">
            <a:avLst/>
          </a:prstGeom>
          <a:noFill/>
        </p:spPr>
        <p:txBody>
          <a:bodyPr wrap="none" rtlCol="0">
            <a:spAutoFit/>
          </a:bodyPr>
          <a:lstStyle/>
          <a:p>
            <a:r>
              <a:rPr lang="en-US" sz="1200" b="1" dirty="0">
                <a:solidFill>
                  <a:srgbClr val="113143"/>
                </a:solidFill>
              </a:rPr>
              <a:t>www.ABHINetwork.org</a:t>
            </a:r>
          </a:p>
        </p:txBody>
      </p:sp>
    </p:spTree>
    <p:extLst>
      <p:ext uri="{BB962C8B-B14F-4D97-AF65-F5344CB8AC3E}">
        <p14:creationId xmlns:p14="http://schemas.microsoft.com/office/powerpoint/2010/main" val="58911939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1314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1314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11314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1314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131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iphidaho.org/comhealth/ship/CC08-PCMH-Primary-Care-Specialty-Care-compact.pdf"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journeytothepastblog.com/2013/06/do-you-have-summer-genealogy-related.html" TargetMode="External"/><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F72C413-57D2-4D71-A30B-6779A5C62102}"/>
              </a:ext>
            </a:extLst>
          </p:cNvPr>
          <p:cNvSpPr>
            <a:spLocks noGrp="1"/>
          </p:cNvSpPr>
          <p:nvPr>
            <p:ph type="title"/>
          </p:nvPr>
        </p:nvSpPr>
        <p:spPr>
          <a:xfrm>
            <a:off x="370367" y="4277076"/>
            <a:ext cx="10836348" cy="1325563"/>
          </a:xfrm>
        </p:spPr>
        <p:txBody>
          <a:bodyPr anchor="b">
            <a:normAutofit/>
          </a:bodyPr>
          <a:lstStyle/>
          <a:p>
            <a:r>
              <a:rPr lang="en-US" sz="3700" dirty="0">
                <a:effectLst/>
              </a:rPr>
              <a:t>Funding provided by HRSA Grant Number D78RH39346, 		Rural Health Care Coordination Program</a:t>
            </a:r>
            <a:endParaRPr lang="en-US" sz="3700" dirty="0"/>
          </a:p>
        </p:txBody>
      </p:sp>
      <p:pic>
        <p:nvPicPr>
          <p:cNvPr id="5" name="Picture 4" descr="Text&#10;&#10;Description automatically generated">
            <a:extLst>
              <a:ext uri="{FF2B5EF4-FFF2-40B4-BE49-F238E27FC236}">
                <a16:creationId xmlns:a16="http://schemas.microsoft.com/office/drawing/2014/main" id="{BE30497A-A78B-4FDC-9F27-35DD809F1382}"/>
              </a:ext>
            </a:extLst>
          </p:cNvPr>
          <p:cNvPicPr>
            <a:picLocks noChangeAspect="1"/>
          </p:cNvPicPr>
          <p:nvPr/>
        </p:nvPicPr>
        <p:blipFill>
          <a:blip r:embed="rId2"/>
          <a:stretch>
            <a:fillRect/>
          </a:stretch>
        </p:blipFill>
        <p:spPr>
          <a:xfrm>
            <a:off x="159351" y="592579"/>
            <a:ext cx="10836349" cy="3928178"/>
          </a:xfrm>
          <a:prstGeom prst="rect">
            <a:avLst/>
          </a:prstGeom>
          <a:noFill/>
        </p:spPr>
      </p:pic>
    </p:spTree>
    <p:extLst>
      <p:ext uri="{BB962C8B-B14F-4D97-AF65-F5344CB8AC3E}">
        <p14:creationId xmlns:p14="http://schemas.microsoft.com/office/powerpoint/2010/main" val="1508173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81782E-77B3-4F0A-AA8D-A2B979B0317C}"/>
              </a:ext>
            </a:extLst>
          </p:cNvPr>
          <p:cNvSpPr>
            <a:spLocks noGrp="1"/>
          </p:cNvSpPr>
          <p:nvPr>
            <p:ph idx="4294967295"/>
          </p:nvPr>
        </p:nvSpPr>
        <p:spPr>
          <a:xfrm>
            <a:off x="0" y="1695450"/>
            <a:ext cx="10836275" cy="4389438"/>
          </a:xfrm>
        </p:spPr>
        <p:txBody>
          <a:bodyPr/>
          <a:lstStyle/>
          <a:p>
            <a:endParaRPr lang="en-US" dirty="0"/>
          </a:p>
          <a:p>
            <a:pPr marL="0" indent="0" algn="ctr">
              <a:buNone/>
            </a:pPr>
            <a:r>
              <a:rPr lang="en-US" sz="4400" dirty="0">
                <a:solidFill>
                  <a:schemeClr val="accent1"/>
                </a:solidFill>
              </a:rPr>
              <a:t>See You in August!!</a:t>
            </a:r>
          </a:p>
          <a:p>
            <a:pPr marL="0" indent="0" algn="ctr">
              <a:buNone/>
            </a:pPr>
            <a:endParaRPr lang="en-US" dirty="0"/>
          </a:p>
        </p:txBody>
      </p:sp>
    </p:spTree>
    <p:extLst>
      <p:ext uri="{BB962C8B-B14F-4D97-AF65-F5344CB8AC3E}">
        <p14:creationId xmlns:p14="http://schemas.microsoft.com/office/powerpoint/2010/main" val="248172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272CE99-7F67-41FB-AC54-4071B5DBA460}"/>
              </a:ext>
            </a:extLst>
          </p:cNvPr>
          <p:cNvSpPr>
            <a:spLocks noGrp="1"/>
          </p:cNvSpPr>
          <p:nvPr>
            <p:ph type="subTitle" idx="1"/>
          </p:nvPr>
        </p:nvSpPr>
        <p:spPr>
          <a:xfrm>
            <a:off x="1524000" y="3020176"/>
            <a:ext cx="9144000" cy="1311422"/>
          </a:xfrm>
        </p:spPr>
        <p:txBody>
          <a:bodyPr>
            <a:normAutofit fontScale="70000" lnSpcReduction="20000"/>
          </a:bodyPr>
          <a:lstStyle/>
          <a:p>
            <a:r>
              <a:rPr lang="en-US" dirty="0"/>
              <a:t>May 27, 2021</a:t>
            </a:r>
          </a:p>
          <a:p>
            <a:r>
              <a:rPr lang="en-US" dirty="0"/>
              <a:t>8 am CST</a:t>
            </a:r>
          </a:p>
          <a:p>
            <a:r>
              <a:rPr lang="en-US" dirty="0"/>
              <a:t>Caitlyn Johnson, LMSW</a:t>
            </a:r>
          </a:p>
        </p:txBody>
      </p:sp>
      <p:sp>
        <p:nvSpPr>
          <p:cNvPr id="3" name="Title 2">
            <a:extLst>
              <a:ext uri="{FF2B5EF4-FFF2-40B4-BE49-F238E27FC236}">
                <a16:creationId xmlns:a16="http://schemas.microsoft.com/office/drawing/2014/main" id="{16D92B89-C0B3-4448-BF31-2E37B43A9BC0}"/>
              </a:ext>
            </a:extLst>
          </p:cNvPr>
          <p:cNvSpPr>
            <a:spLocks noGrp="1"/>
          </p:cNvSpPr>
          <p:nvPr>
            <p:ph type="ctrTitle"/>
          </p:nvPr>
        </p:nvSpPr>
        <p:spPr/>
        <p:txBody>
          <a:bodyPr>
            <a:normAutofit fontScale="90000"/>
          </a:bodyPr>
          <a:lstStyle/>
          <a:p>
            <a:r>
              <a:rPr lang="en-US" dirty="0"/>
              <a:t>Quarterly Care Coordination Meeting </a:t>
            </a:r>
          </a:p>
        </p:txBody>
      </p:sp>
    </p:spTree>
    <p:extLst>
      <p:ext uri="{BB962C8B-B14F-4D97-AF65-F5344CB8AC3E}">
        <p14:creationId xmlns:p14="http://schemas.microsoft.com/office/powerpoint/2010/main" val="190294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0904A-9025-4BB0-A432-B3C8B418A2E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57BDFC8-0135-4099-A89A-F475D3DD552E}"/>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Check in </a:t>
            </a:r>
          </a:p>
          <a:p>
            <a:pPr marL="342900" marR="0" lvl="0" indent="-342900">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Recap</a:t>
            </a:r>
          </a:p>
          <a:p>
            <a:pPr marL="342900" marR="0" lvl="0" indent="-342900">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Last Meetings Action Items</a:t>
            </a:r>
          </a:p>
          <a:p>
            <a:pPr marL="342900" marR="0" lvl="0" indent="-342900">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Fostering a Conversation with Specialty Offices</a:t>
            </a:r>
          </a:p>
          <a:p>
            <a:pPr marL="342900" marR="0" lvl="0" indent="-342900">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Resources </a:t>
            </a:r>
          </a:p>
          <a:p>
            <a:pPr marL="342900" marR="0" lvl="0" indent="-342900">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Next Meeting </a:t>
            </a:r>
          </a:p>
          <a:p>
            <a:endParaRPr lang="en-US" dirty="0"/>
          </a:p>
        </p:txBody>
      </p:sp>
    </p:spTree>
    <p:extLst>
      <p:ext uri="{BB962C8B-B14F-4D97-AF65-F5344CB8AC3E}">
        <p14:creationId xmlns:p14="http://schemas.microsoft.com/office/powerpoint/2010/main" val="2715148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B7F9-A110-1A47-B58A-A63FABA2D089}"/>
              </a:ext>
            </a:extLst>
          </p:cNvPr>
          <p:cNvSpPr>
            <a:spLocks noGrp="1"/>
          </p:cNvSpPr>
          <p:nvPr>
            <p:ph type="title"/>
          </p:nvPr>
        </p:nvSpPr>
        <p:spPr/>
        <p:txBody>
          <a:bodyPr>
            <a:normAutofit/>
          </a:bodyPr>
          <a:lstStyle/>
          <a:p>
            <a:r>
              <a:rPr lang="en-US" dirty="0"/>
              <a:t>Why Care Coordination</a:t>
            </a:r>
          </a:p>
        </p:txBody>
      </p:sp>
      <p:sp>
        <p:nvSpPr>
          <p:cNvPr id="5" name="Content Placeholder 4"/>
          <p:cNvSpPr>
            <a:spLocks noGrp="1"/>
          </p:cNvSpPr>
          <p:nvPr>
            <p:ph idx="1"/>
          </p:nvPr>
        </p:nvSpPr>
        <p:spPr/>
        <p:txBody>
          <a:bodyPr/>
          <a:lstStyle/>
          <a:p>
            <a:r>
              <a:rPr lang="en-US" dirty="0"/>
              <a:t>Study done by the American Journal of Care Management </a:t>
            </a:r>
            <a:r>
              <a:rPr lang="en-US" sz="1200" dirty="0"/>
              <a:t>(2020) </a:t>
            </a:r>
            <a:r>
              <a:rPr lang="en-US" dirty="0"/>
              <a:t>reports one system’s care coordination efforts reduced spending and inpatient utilization among their Medicaid patients</a:t>
            </a:r>
          </a:p>
          <a:p>
            <a:r>
              <a:rPr lang="en-US" dirty="0"/>
              <a:t>A targeted approach resulted in a 37% decrease in total medical expenses which totaled average $7700 per patient. Reduction was most noted in inpatient utilization with bed days reduced buy 59% and overall admissions by 44%.</a:t>
            </a:r>
          </a:p>
          <a:p>
            <a:r>
              <a:rPr lang="en-US" dirty="0"/>
              <a:t>Care coordination also led to a small decrease in specialist visits by enhancing primary care engagement and providing an overall more robust care team. Reduction of specialist utilization can have the downstream effects of increased engagement with PCP, better management overall of chronic condition, and improved communication between PCP and specialists.</a:t>
            </a:r>
          </a:p>
          <a:p>
            <a:endParaRPr lang="en-US" dirty="0"/>
          </a:p>
        </p:txBody>
      </p:sp>
    </p:spTree>
    <p:extLst>
      <p:ext uri="{BB962C8B-B14F-4D97-AF65-F5344CB8AC3E}">
        <p14:creationId xmlns:p14="http://schemas.microsoft.com/office/powerpoint/2010/main" val="1740874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E1BA-6549-451F-8363-F274701F4EE9}"/>
              </a:ext>
            </a:extLst>
          </p:cNvPr>
          <p:cNvSpPr>
            <a:spLocks noGrp="1"/>
          </p:cNvSpPr>
          <p:nvPr>
            <p:ph type="title"/>
          </p:nvPr>
        </p:nvSpPr>
        <p:spPr>
          <a:xfrm>
            <a:off x="370367" y="227181"/>
            <a:ext cx="10836348" cy="1325563"/>
          </a:xfrm>
        </p:spPr>
        <p:txBody>
          <a:bodyPr anchor="b">
            <a:normAutofit/>
          </a:bodyPr>
          <a:lstStyle/>
          <a:p>
            <a:r>
              <a:rPr lang="en-US" dirty="0"/>
              <a:t>February Action Steps</a:t>
            </a:r>
          </a:p>
        </p:txBody>
      </p:sp>
      <p:sp>
        <p:nvSpPr>
          <p:cNvPr id="10" name="Content Placeholder 2">
            <a:extLst>
              <a:ext uri="{FF2B5EF4-FFF2-40B4-BE49-F238E27FC236}">
                <a16:creationId xmlns:a16="http://schemas.microsoft.com/office/drawing/2014/main" id="{AF4A4C0F-DD64-419C-87D7-B0ED72F9F1BA}"/>
              </a:ext>
            </a:extLst>
          </p:cNvPr>
          <p:cNvSpPr>
            <a:spLocks noGrp="1"/>
          </p:cNvSpPr>
          <p:nvPr>
            <p:ph sz="half" idx="1"/>
          </p:nvPr>
        </p:nvSpPr>
        <p:spPr>
          <a:xfrm>
            <a:off x="838200" y="1825625"/>
            <a:ext cx="5181600" cy="4351338"/>
          </a:xfrm>
        </p:spPr>
        <p:txBody>
          <a:bodyPr>
            <a:normAutofit fontScale="92500" lnSpcReduction="20000"/>
          </a:bodyPr>
          <a:lstStyle/>
          <a:p>
            <a:r>
              <a:rPr lang="en-US" dirty="0"/>
              <a:t>Care Compacts:</a:t>
            </a:r>
          </a:p>
          <a:p>
            <a:pPr lvl="1"/>
            <a:r>
              <a:rPr lang="en-US" dirty="0"/>
              <a:t>a formalized agreement between PCPs and specialists that designates referral protocols, care transition expectations, and care management responsibilities.</a:t>
            </a:r>
          </a:p>
          <a:p>
            <a:r>
              <a:rPr lang="en-US" dirty="0"/>
              <a:t>Care Compact Development </a:t>
            </a:r>
          </a:p>
          <a:p>
            <a:pPr lvl="1"/>
            <a:r>
              <a:rPr lang="en-US" dirty="0"/>
              <a:t>What needs did you identify as important to incorporate?</a:t>
            </a:r>
          </a:p>
          <a:p>
            <a:pPr lvl="1"/>
            <a:r>
              <a:rPr lang="en-US" dirty="0"/>
              <a:t>What obstacles did you experience when creating?</a:t>
            </a:r>
          </a:p>
          <a:p>
            <a:r>
              <a:rPr lang="en-US" dirty="0"/>
              <a:t>Care Compact Sharing</a:t>
            </a:r>
          </a:p>
          <a:p>
            <a:pPr lvl="1"/>
            <a:r>
              <a:rPr lang="en-US" dirty="0"/>
              <a:t>Share you screen and your resources!</a:t>
            </a:r>
          </a:p>
          <a:p>
            <a:pPr marL="457200" lvl="1" indent="0">
              <a:buNone/>
            </a:pPr>
            <a:endParaRPr lang="en-US" dirty="0"/>
          </a:p>
          <a:p>
            <a:pPr marL="0" indent="0">
              <a:buNone/>
            </a:pPr>
            <a:r>
              <a:rPr lang="en-US" dirty="0">
                <a:hlinkClick r:id="rId2"/>
              </a:rPr>
              <a:t>https://www.siphidaho.org/comhealth/ship/CC08-PCMH-Primary-Care-Specialty-Care-compact.pdf</a:t>
            </a:r>
            <a:endParaRPr lang="en-US" dirty="0"/>
          </a:p>
          <a:p>
            <a:pPr marL="457200" lvl="1" indent="0">
              <a:buNone/>
            </a:pPr>
            <a:endParaRPr lang="en-US"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34F26FC8-AF4E-4554-AB5B-E7E77259BDB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25056" y="609599"/>
            <a:ext cx="5328744" cy="5575027"/>
          </a:xfrm>
          <a:noFill/>
        </p:spPr>
      </p:pic>
    </p:spTree>
    <p:extLst>
      <p:ext uri="{BB962C8B-B14F-4D97-AF65-F5344CB8AC3E}">
        <p14:creationId xmlns:p14="http://schemas.microsoft.com/office/powerpoint/2010/main" val="526936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A4CD8-3123-4F40-A5B1-52AFF72AE2F7}"/>
              </a:ext>
            </a:extLst>
          </p:cNvPr>
          <p:cNvSpPr>
            <a:spLocks noGrp="1"/>
          </p:cNvSpPr>
          <p:nvPr>
            <p:ph type="title"/>
          </p:nvPr>
        </p:nvSpPr>
        <p:spPr/>
        <p:txBody>
          <a:bodyPr/>
          <a:lstStyle/>
          <a:p>
            <a:r>
              <a:rPr lang="en-US" dirty="0"/>
              <a:t>Specialty Care: A different language</a:t>
            </a:r>
          </a:p>
        </p:txBody>
      </p:sp>
      <p:sp>
        <p:nvSpPr>
          <p:cNvPr id="3" name="Content Placeholder 2">
            <a:extLst>
              <a:ext uri="{FF2B5EF4-FFF2-40B4-BE49-F238E27FC236}">
                <a16:creationId xmlns:a16="http://schemas.microsoft.com/office/drawing/2014/main" id="{FEF43CD6-906B-4385-91BA-D49C05523CE2}"/>
              </a:ext>
            </a:extLst>
          </p:cNvPr>
          <p:cNvSpPr>
            <a:spLocks noGrp="1"/>
          </p:cNvSpPr>
          <p:nvPr>
            <p:ph idx="1"/>
          </p:nvPr>
        </p:nvSpPr>
        <p:spPr/>
        <p:txBody>
          <a:bodyPr/>
          <a:lstStyle/>
          <a:p>
            <a:r>
              <a:rPr lang="en-US" dirty="0"/>
              <a:t>Who are the players on this team?</a:t>
            </a:r>
          </a:p>
          <a:p>
            <a:pPr lvl="1"/>
            <a:r>
              <a:rPr lang="en-US" dirty="0"/>
              <a:t>Care Coordinators</a:t>
            </a:r>
          </a:p>
          <a:p>
            <a:pPr lvl="1"/>
            <a:r>
              <a:rPr lang="en-US" dirty="0"/>
              <a:t>Clinic managers</a:t>
            </a:r>
          </a:p>
          <a:p>
            <a:pPr lvl="1"/>
            <a:r>
              <a:rPr lang="en-US" dirty="0"/>
              <a:t>RPAs</a:t>
            </a:r>
          </a:p>
          <a:p>
            <a:pPr lvl="1"/>
            <a:r>
              <a:rPr lang="en-US" dirty="0"/>
              <a:t>Nurses</a:t>
            </a:r>
          </a:p>
          <a:p>
            <a:pPr lvl="1"/>
            <a:r>
              <a:rPr lang="en-US" dirty="0"/>
              <a:t>Providers</a:t>
            </a:r>
          </a:p>
          <a:p>
            <a:pPr lvl="1"/>
            <a:r>
              <a:rPr lang="en-US" dirty="0"/>
              <a:t>Front office staff</a:t>
            </a:r>
          </a:p>
          <a:p>
            <a:pPr lvl="1"/>
            <a:r>
              <a:rPr lang="en-US" dirty="0"/>
              <a:t>The whole clinic!</a:t>
            </a:r>
          </a:p>
          <a:p>
            <a:r>
              <a:rPr lang="en-US" dirty="0"/>
              <a:t>How do we form an alliance?</a:t>
            </a:r>
          </a:p>
          <a:p>
            <a:pPr lvl="1"/>
            <a:r>
              <a:rPr lang="en-US" dirty="0"/>
              <a:t>How would you like to be approached for partnership?</a:t>
            </a:r>
          </a:p>
          <a:p>
            <a:pPr lvl="1"/>
            <a:endParaRPr lang="en-US" dirty="0"/>
          </a:p>
        </p:txBody>
      </p:sp>
    </p:spTree>
    <p:extLst>
      <p:ext uri="{BB962C8B-B14F-4D97-AF65-F5344CB8AC3E}">
        <p14:creationId xmlns:p14="http://schemas.microsoft.com/office/powerpoint/2010/main" val="369283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1699-9A62-4D73-8645-E9B009D39E20}"/>
              </a:ext>
            </a:extLst>
          </p:cNvPr>
          <p:cNvSpPr>
            <a:spLocks noGrp="1"/>
          </p:cNvSpPr>
          <p:nvPr>
            <p:ph type="title"/>
          </p:nvPr>
        </p:nvSpPr>
        <p:spPr/>
        <p:txBody>
          <a:bodyPr/>
          <a:lstStyle/>
          <a:p>
            <a:r>
              <a:rPr lang="en-US" dirty="0"/>
              <a:t>Specialty office: What to lead with</a:t>
            </a:r>
          </a:p>
        </p:txBody>
      </p:sp>
      <p:sp>
        <p:nvSpPr>
          <p:cNvPr id="3" name="Content Placeholder 2">
            <a:extLst>
              <a:ext uri="{FF2B5EF4-FFF2-40B4-BE49-F238E27FC236}">
                <a16:creationId xmlns:a16="http://schemas.microsoft.com/office/drawing/2014/main" id="{DA05B1A4-30AB-4C27-84EC-66E7A94BB9EF}"/>
              </a:ext>
            </a:extLst>
          </p:cNvPr>
          <p:cNvSpPr>
            <a:spLocks noGrp="1"/>
          </p:cNvSpPr>
          <p:nvPr>
            <p:ph idx="1"/>
          </p:nvPr>
        </p:nvSpPr>
        <p:spPr/>
        <p:txBody>
          <a:bodyPr/>
          <a:lstStyle/>
          <a:p>
            <a:r>
              <a:rPr lang="en-US" dirty="0"/>
              <a:t>How do we approach and discuss collaboration?</a:t>
            </a:r>
          </a:p>
          <a:p>
            <a:pPr lvl="1"/>
            <a:r>
              <a:rPr lang="en-US" dirty="0"/>
              <a:t>Faxing over Care Compact with cover sheet vs Face to Face discussion</a:t>
            </a:r>
          </a:p>
          <a:p>
            <a:r>
              <a:rPr lang="en-US" dirty="0"/>
              <a:t>HIPAA</a:t>
            </a:r>
          </a:p>
          <a:p>
            <a:pPr lvl="1"/>
            <a:r>
              <a:rPr lang="en-US" dirty="0"/>
              <a:t>What exactly can we share and what can they share?</a:t>
            </a:r>
          </a:p>
          <a:p>
            <a:pPr lvl="1"/>
            <a:r>
              <a:rPr lang="en-US" dirty="0"/>
              <a:t>Handy handouts</a:t>
            </a:r>
          </a:p>
          <a:p>
            <a:pPr lvl="2"/>
            <a:endParaRPr lang="en-US" dirty="0"/>
          </a:p>
        </p:txBody>
      </p:sp>
      <p:graphicFrame>
        <p:nvGraphicFramePr>
          <p:cNvPr id="5" name="Object 4">
            <a:extLst>
              <a:ext uri="{FF2B5EF4-FFF2-40B4-BE49-F238E27FC236}">
                <a16:creationId xmlns:a16="http://schemas.microsoft.com/office/drawing/2014/main" id="{FCF8D79F-C0EE-441A-BAC4-C649B6028B62}"/>
              </a:ext>
            </a:extLst>
          </p:cNvPr>
          <p:cNvGraphicFramePr>
            <a:graphicFrameLocks noChangeAspect="1"/>
          </p:cNvGraphicFramePr>
          <p:nvPr>
            <p:extLst>
              <p:ext uri="{D42A27DB-BD31-4B8C-83A1-F6EECF244321}">
                <p14:modId xmlns:p14="http://schemas.microsoft.com/office/powerpoint/2010/main" val="2695424753"/>
              </p:ext>
            </p:extLst>
          </p:nvPr>
        </p:nvGraphicFramePr>
        <p:xfrm>
          <a:off x="1504122" y="3664502"/>
          <a:ext cx="914400" cy="771525"/>
        </p:xfrm>
        <a:graphic>
          <a:graphicData uri="http://schemas.openxmlformats.org/presentationml/2006/ole">
            <mc:AlternateContent xmlns:mc="http://schemas.openxmlformats.org/markup-compatibility/2006">
              <mc:Choice xmlns:v="urn:schemas-microsoft-com:vml" Requires="v">
                <p:oleObj name="Document" showAsIcon="1" r:id="rId2" imgW="914400" imgH="771480" progId="Word.Document.12">
                  <p:embed/>
                </p:oleObj>
              </mc:Choice>
              <mc:Fallback>
                <p:oleObj name="Document" showAsIcon="1" r:id="rId2" imgW="914400" imgH="771480" progId="Word.Document.12">
                  <p:embed/>
                  <p:pic>
                    <p:nvPicPr>
                      <p:cNvPr id="0" name=""/>
                      <p:cNvPicPr/>
                      <p:nvPr/>
                    </p:nvPicPr>
                    <p:blipFill>
                      <a:blip r:embed="rId3"/>
                      <a:stretch>
                        <a:fillRect/>
                      </a:stretch>
                    </p:blipFill>
                    <p:spPr>
                      <a:xfrm>
                        <a:off x="1504122" y="366450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00224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FEC4E-33AF-485A-9B05-D165E8669B93}"/>
              </a:ext>
            </a:extLst>
          </p:cNvPr>
          <p:cNvSpPr>
            <a:spLocks noGrp="1"/>
          </p:cNvSpPr>
          <p:nvPr>
            <p:ph type="title"/>
          </p:nvPr>
        </p:nvSpPr>
        <p:spPr>
          <a:xfrm>
            <a:off x="370367" y="227181"/>
            <a:ext cx="10836348" cy="1325563"/>
          </a:xfrm>
        </p:spPr>
        <p:txBody>
          <a:bodyPr anchor="b">
            <a:normAutofit/>
          </a:bodyPr>
          <a:lstStyle/>
          <a:p>
            <a:r>
              <a:rPr lang="en-US" dirty="0"/>
              <a:t>Action Steps for August</a:t>
            </a:r>
          </a:p>
        </p:txBody>
      </p:sp>
      <p:sp>
        <p:nvSpPr>
          <p:cNvPr id="3" name="Content Placeholder 2">
            <a:extLst>
              <a:ext uri="{FF2B5EF4-FFF2-40B4-BE49-F238E27FC236}">
                <a16:creationId xmlns:a16="http://schemas.microsoft.com/office/drawing/2014/main" id="{11B307BB-ABD7-4430-9709-82E48C259C9D}"/>
              </a:ext>
            </a:extLst>
          </p:cNvPr>
          <p:cNvSpPr>
            <a:spLocks noGrp="1"/>
          </p:cNvSpPr>
          <p:nvPr>
            <p:ph sz="half" idx="1"/>
          </p:nvPr>
        </p:nvSpPr>
        <p:spPr>
          <a:xfrm>
            <a:off x="838200" y="1825625"/>
            <a:ext cx="5181600" cy="4351338"/>
          </a:xfrm>
        </p:spPr>
        <p:txBody>
          <a:bodyPr>
            <a:normAutofit/>
          </a:bodyPr>
          <a:lstStyle/>
          <a:p>
            <a:r>
              <a:rPr lang="en-US" dirty="0"/>
              <a:t>Complete final edits on care compact for behavioral health clinics</a:t>
            </a:r>
          </a:p>
          <a:p>
            <a:r>
              <a:rPr lang="en-US" dirty="0"/>
              <a:t>Identify clinics you would like to collaborate with </a:t>
            </a:r>
          </a:p>
          <a:p>
            <a:r>
              <a:rPr lang="en-US" dirty="0"/>
              <a:t>Enjoy some summer fun</a:t>
            </a:r>
          </a:p>
          <a:p>
            <a:endParaRPr lang="en-US" dirty="0"/>
          </a:p>
        </p:txBody>
      </p:sp>
      <p:pic>
        <p:nvPicPr>
          <p:cNvPr id="5" name="Picture 4" descr="A group of chairs on a beach&#10;&#10;Description automatically generated with medium confidence">
            <a:extLst>
              <a:ext uri="{FF2B5EF4-FFF2-40B4-BE49-F238E27FC236}">
                <a16:creationId xmlns:a16="http://schemas.microsoft.com/office/drawing/2014/main" id="{304F4669-EF8A-4F9E-8F18-7C53F66445D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0687" b="-3"/>
          <a:stretch/>
        </p:blipFill>
        <p:spPr>
          <a:xfrm>
            <a:off x="6172200" y="1825625"/>
            <a:ext cx="5181600" cy="4351338"/>
          </a:xfrm>
          <a:prstGeom prst="rect">
            <a:avLst/>
          </a:prstGeom>
          <a:noFill/>
        </p:spPr>
      </p:pic>
      <p:sp>
        <p:nvSpPr>
          <p:cNvPr id="6" name="TextBox 5">
            <a:extLst>
              <a:ext uri="{FF2B5EF4-FFF2-40B4-BE49-F238E27FC236}">
                <a16:creationId xmlns:a16="http://schemas.microsoft.com/office/drawing/2014/main" id="{FF931AF0-2B5B-4646-9E1B-50974EFA9B6E}"/>
              </a:ext>
            </a:extLst>
          </p:cNvPr>
          <p:cNvSpPr txBox="1"/>
          <p:nvPr/>
        </p:nvSpPr>
        <p:spPr>
          <a:xfrm>
            <a:off x="8913709" y="5976908"/>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journeytothepastblog.com/2013/06/do-you-have-summer-genealogy-related.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57268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ADD0-21AA-48B5-8780-B3757A9DB35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9ACDF2D-2C72-42E3-A64F-855F3A2E46E6}"/>
              </a:ext>
            </a:extLst>
          </p:cNvPr>
          <p:cNvSpPr>
            <a:spLocks noGrp="1"/>
          </p:cNvSpPr>
          <p:nvPr>
            <p:ph idx="1"/>
          </p:nvPr>
        </p:nvSpPr>
        <p:spPr/>
        <p:txBody>
          <a:bodyPr/>
          <a:lstStyle/>
          <a:p>
            <a:r>
              <a:rPr lang="en-US" dirty="0"/>
              <a:t>Tobacco Cessation Resource</a:t>
            </a:r>
          </a:p>
        </p:txBody>
      </p:sp>
    </p:spTree>
    <p:extLst>
      <p:ext uri="{BB962C8B-B14F-4D97-AF65-F5344CB8AC3E}">
        <p14:creationId xmlns:p14="http://schemas.microsoft.com/office/powerpoint/2010/main" val="713179754"/>
      </p:ext>
    </p:extLst>
  </p:cSld>
  <p:clrMapOvr>
    <a:masterClrMapping/>
  </p:clrMapOvr>
</p:sld>
</file>

<file path=ppt/theme/theme1.xml><?xml version="1.0" encoding="utf-8"?>
<a:theme xmlns:a="http://schemas.openxmlformats.org/drawingml/2006/main" name="Office Theme">
  <a:themeElements>
    <a:clrScheme name="ABHIN Colors">
      <a:dk1>
        <a:srgbClr val="000000"/>
      </a:dk1>
      <a:lt1>
        <a:srgbClr val="E7E6E6"/>
      </a:lt1>
      <a:dk2>
        <a:srgbClr val="1995A2"/>
      </a:dk2>
      <a:lt2>
        <a:srgbClr val="E7E6E6"/>
      </a:lt2>
      <a:accent1>
        <a:srgbClr val="F4B232"/>
      </a:accent1>
      <a:accent2>
        <a:srgbClr val="46B271"/>
      </a:accent2>
      <a:accent3>
        <a:srgbClr val="1995A2"/>
      </a:accent3>
      <a:accent4>
        <a:srgbClr val="ED553C"/>
      </a:accent4>
      <a:accent5>
        <a:srgbClr val="46B271"/>
      </a:accent5>
      <a:accent6>
        <a:srgbClr val="F4B232"/>
      </a:accent6>
      <a:hlink>
        <a:srgbClr val="1995A2"/>
      </a:hlink>
      <a:folHlink>
        <a:srgbClr val="1995A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HIN PP template" id="{B400FA90-6AAE-4A30-81C9-E15921861F44}" vid="{660DB709-1E77-4E2A-8313-46E5ACD344FD}"/>
    </a:ext>
  </a:extLst>
</a:theme>
</file>

<file path=ppt/theme/theme2.xml><?xml version="1.0" encoding="utf-8"?>
<a:theme xmlns:a="http://schemas.openxmlformats.org/drawingml/2006/main" name="ABHIN PP template">
  <a:themeElements>
    <a:clrScheme name="ABHIN Colors">
      <a:dk1>
        <a:srgbClr val="000000"/>
      </a:dk1>
      <a:lt1>
        <a:srgbClr val="E7E6E6"/>
      </a:lt1>
      <a:dk2>
        <a:srgbClr val="1995A2"/>
      </a:dk2>
      <a:lt2>
        <a:srgbClr val="E7E6E6"/>
      </a:lt2>
      <a:accent1>
        <a:srgbClr val="F4B232"/>
      </a:accent1>
      <a:accent2>
        <a:srgbClr val="46B271"/>
      </a:accent2>
      <a:accent3>
        <a:srgbClr val="1995A2"/>
      </a:accent3>
      <a:accent4>
        <a:srgbClr val="ED553C"/>
      </a:accent4>
      <a:accent5>
        <a:srgbClr val="46B271"/>
      </a:accent5>
      <a:accent6>
        <a:srgbClr val="F4B232"/>
      </a:accent6>
      <a:hlink>
        <a:srgbClr val="1995A2"/>
      </a:hlink>
      <a:folHlink>
        <a:srgbClr val="1995A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HIN PP template" id="{2F133BEF-E0B4-4EFE-8B14-7DC198F4398F}" vid="{4E75F5AA-D2D8-4B63-9551-C854B63613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ABHIN PP template</Template>
  <TotalTime>7606</TotalTime>
  <Words>378</Words>
  <Application>Microsoft Office PowerPoint</Application>
  <PresentationFormat>Widescreen</PresentationFormat>
  <Paragraphs>53</Paragraphs>
  <Slides>10</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7" baseType="lpstr">
      <vt:lpstr>Arial</vt:lpstr>
      <vt:lpstr>Calibri</vt:lpstr>
      <vt:lpstr>Calibri Light</vt:lpstr>
      <vt:lpstr>Symbol</vt:lpstr>
      <vt:lpstr>Office Theme</vt:lpstr>
      <vt:lpstr>ABHIN PP template</vt:lpstr>
      <vt:lpstr>Microsoft Word Document</vt:lpstr>
      <vt:lpstr>Funding provided by HRSA Grant Number D78RH39346,   Rural Health Care Coordination Program</vt:lpstr>
      <vt:lpstr>Quarterly Care Coordination Meeting </vt:lpstr>
      <vt:lpstr>Agenda</vt:lpstr>
      <vt:lpstr>Why Care Coordination</vt:lpstr>
      <vt:lpstr>February Action Steps</vt:lpstr>
      <vt:lpstr>Specialty Care: A different language</vt:lpstr>
      <vt:lpstr>Specialty office: What to lead with</vt:lpstr>
      <vt:lpstr>Action Steps for August</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provided by HRSA Grant Number D78RH39346,   Rural Health Care Coordination Program</dc:title>
  <dc:creator>Caitlyn Johnson</dc:creator>
  <cp:lastModifiedBy>Caitlyn Johnson</cp:lastModifiedBy>
  <cp:revision>14</cp:revision>
  <dcterms:created xsi:type="dcterms:W3CDTF">2021-05-24T19:13:49Z</dcterms:created>
  <dcterms:modified xsi:type="dcterms:W3CDTF">2021-06-01T14:54:31Z</dcterms:modified>
</cp:coreProperties>
</file>