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notesMasterIdLst>
    <p:notesMasterId r:id="rId40"/>
  </p:notesMasterIdLst>
  <p:sldIdLst>
    <p:sldId id="257" r:id="rId2"/>
    <p:sldId id="342" r:id="rId3"/>
    <p:sldId id="343" r:id="rId4"/>
    <p:sldId id="349" r:id="rId5"/>
    <p:sldId id="321" r:id="rId6"/>
    <p:sldId id="282" r:id="rId7"/>
    <p:sldId id="270" r:id="rId8"/>
    <p:sldId id="299" r:id="rId9"/>
    <p:sldId id="336" r:id="rId10"/>
    <p:sldId id="301" r:id="rId11"/>
    <p:sldId id="303" r:id="rId12"/>
    <p:sldId id="346" r:id="rId13"/>
    <p:sldId id="269" r:id="rId14"/>
    <p:sldId id="316" r:id="rId15"/>
    <p:sldId id="268" r:id="rId16"/>
    <p:sldId id="267" r:id="rId17"/>
    <p:sldId id="338" r:id="rId18"/>
    <p:sldId id="329" r:id="rId19"/>
    <p:sldId id="330" r:id="rId20"/>
    <p:sldId id="334" r:id="rId21"/>
    <p:sldId id="335" r:id="rId22"/>
    <p:sldId id="264" r:id="rId23"/>
    <p:sldId id="331" r:id="rId24"/>
    <p:sldId id="259" r:id="rId25"/>
    <p:sldId id="332" r:id="rId26"/>
    <p:sldId id="333" r:id="rId27"/>
    <p:sldId id="318" r:id="rId28"/>
    <p:sldId id="319" r:id="rId29"/>
    <p:sldId id="317" r:id="rId30"/>
    <p:sldId id="327" r:id="rId31"/>
    <p:sldId id="344" r:id="rId32"/>
    <p:sldId id="340" r:id="rId33"/>
    <p:sldId id="345" r:id="rId34"/>
    <p:sldId id="348" r:id="rId35"/>
    <p:sldId id="347" r:id="rId36"/>
    <p:sldId id="341" r:id="rId37"/>
    <p:sldId id="337" r:id="rId38"/>
    <p:sldId id="339" r:id="rId3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O'Meara" initials="JO" lastIdx="1" clrIdx="0">
    <p:extLst>
      <p:ext uri="{19B8F6BF-5375-455C-9EA6-DF929625EA0E}">
        <p15:presenceInfo xmlns:p15="http://schemas.microsoft.com/office/powerpoint/2012/main" userId="S::jomeara@vfhc.org::696d9c5b-aa50-4efe-893d-15bc135d14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6" autoAdjust="0"/>
    <p:restoredTop sz="96357" autoAdjust="0"/>
  </p:normalViewPr>
  <p:slideViewPr>
    <p:cSldViewPr snapToGrid="0">
      <p:cViewPr varScale="1">
        <p:scale>
          <a:sx n="111" d="100"/>
          <a:sy n="111" d="100"/>
        </p:scale>
        <p:origin x="63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A169AF-6665-4F5E-8271-6C5CA26E738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7BEF10C-19CC-4E79-B191-13C558A652B1}">
      <dgm:prSet custT="1"/>
      <dgm:spPr/>
      <dgm:t>
        <a:bodyPr/>
        <a:lstStyle/>
        <a:p>
          <a:pPr algn="ctr"/>
          <a:r>
            <a:rPr lang="en-US" sz="1600" b="1" dirty="0"/>
            <a:t>Is recommended, not required</a:t>
          </a:r>
          <a:endParaRPr lang="en-US" sz="1600" dirty="0"/>
        </a:p>
      </dgm:t>
    </dgm:pt>
    <dgm:pt modelId="{78A07A41-2CBB-477F-BE41-2B5DBF29F2E8}" type="parTrans" cxnId="{DE513536-9489-4F78-9FE6-BD483ADB7D0C}">
      <dgm:prSet/>
      <dgm:spPr/>
      <dgm:t>
        <a:bodyPr/>
        <a:lstStyle/>
        <a:p>
          <a:endParaRPr lang="en-US"/>
        </a:p>
      </dgm:t>
    </dgm:pt>
    <dgm:pt modelId="{9EEBA8DD-2FA8-4775-A16C-3CADF14C82BB}" type="sibTrans" cxnId="{DE513536-9489-4F78-9FE6-BD483ADB7D0C}">
      <dgm:prSet/>
      <dgm:spPr/>
      <dgm:t>
        <a:bodyPr/>
        <a:lstStyle/>
        <a:p>
          <a:endParaRPr lang="en-US"/>
        </a:p>
      </dgm:t>
    </dgm:pt>
    <dgm:pt modelId="{0A3ED07E-7C93-4DF0-81B2-CBB2B0E55176}">
      <dgm:prSet custT="1"/>
      <dgm:spPr/>
      <dgm:t>
        <a:bodyPr/>
        <a:lstStyle/>
        <a:p>
          <a:pPr algn="ctr"/>
          <a:r>
            <a:rPr lang="en-US" sz="1600" b="1" dirty="0"/>
            <a:t>There is no co-pay for the AWV </a:t>
          </a:r>
          <a:endParaRPr lang="en-US" sz="1600" dirty="0"/>
        </a:p>
      </dgm:t>
    </dgm:pt>
    <dgm:pt modelId="{A33061C0-AB99-439C-8EBF-E6DBA3723B7F}" type="parTrans" cxnId="{68BB60DA-CD00-4543-8AA4-FDA0F1AAA766}">
      <dgm:prSet/>
      <dgm:spPr/>
      <dgm:t>
        <a:bodyPr/>
        <a:lstStyle/>
        <a:p>
          <a:endParaRPr lang="en-US"/>
        </a:p>
      </dgm:t>
    </dgm:pt>
    <dgm:pt modelId="{C4A3EDA4-3570-4C9B-A19C-EA9FC32560C6}" type="sibTrans" cxnId="{68BB60DA-CD00-4543-8AA4-FDA0F1AAA766}">
      <dgm:prSet/>
      <dgm:spPr/>
      <dgm:t>
        <a:bodyPr/>
        <a:lstStyle/>
        <a:p>
          <a:endParaRPr lang="en-US"/>
        </a:p>
      </dgm:t>
    </dgm:pt>
    <dgm:pt modelId="{FB4DC729-A5ED-4C18-B06B-C6A5217429C5}">
      <dgm:prSet custT="1"/>
      <dgm:spPr/>
      <dgm:t>
        <a:bodyPr/>
        <a:lstStyle/>
        <a:p>
          <a:pPr algn="ctr"/>
          <a:r>
            <a:rPr lang="en-US" sz="1600" b="1" dirty="0"/>
            <a:t>Not a hands-on exam, a discussion/visit </a:t>
          </a:r>
          <a:endParaRPr lang="en-US" sz="1600" dirty="0"/>
        </a:p>
      </dgm:t>
    </dgm:pt>
    <dgm:pt modelId="{615748DB-C3B9-4B58-901E-B46B92997836}" type="parTrans" cxnId="{CE99F17A-69BB-459F-903A-A1576966A016}">
      <dgm:prSet/>
      <dgm:spPr/>
      <dgm:t>
        <a:bodyPr/>
        <a:lstStyle/>
        <a:p>
          <a:endParaRPr lang="en-US"/>
        </a:p>
      </dgm:t>
    </dgm:pt>
    <dgm:pt modelId="{5BFBD3CD-1433-4329-9B67-0243A1A941C5}" type="sibTrans" cxnId="{CE99F17A-69BB-459F-903A-A1576966A016}">
      <dgm:prSet/>
      <dgm:spPr/>
      <dgm:t>
        <a:bodyPr/>
        <a:lstStyle/>
        <a:p>
          <a:endParaRPr lang="en-US"/>
        </a:p>
      </dgm:t>
    </dgm:pt>
    <dgm:pt modelId="{83B4C84E-8605-4780-AAE4-9195401D1CAE}">
      <dgm:prSet custT="1"/>
      <dgm:spPr/>
      <dgm:t>
        <a:bodyPr/>
        <a:lstStyle/>
        <a:p>
          <a:pPr algn="ctr"/>
          <a:r>
            <a:rPr lang="en-US" sz="1600" b="1" dirty="0"/>
            <a:t>It is an in-depth review of current health status and a </a:t>
          </a:r>
          <a:r>
            <a:rPr lang="en-US" sz="1600" b="1" u="sng" dirty="0"/>
            <a:t>conversation </a:t>
          </a:r>
          <a:r>
            <a:rPr lang="en-US" sz="1600" b="1" dirty="0"/>
            <a:t>about their preventive health plan + health goals. </a:t>
          </a:r>
          <a:endParaRPr lang="en-US" sz="1600" dirty="0"/>
        </a:p>
      </dgm:t>
    </dgm:pt>
    <dgm:pt modelId="{B7586107-E88F-406E-B80D-06A340BAE41E}" type="parTrans" cxnId="{A7D8CF20-EE0F-49E0-8036-1FF977CB2F92}">
      <dgm:prSet/>
      <dgm:spPr/>
      <dgm:t>
        <a:bodyPr/>
        <a:lstStyle/>
        <a:p>
          <a:endParaRPr lang="en-US"/>
        </a:p>
      </dgm:t>
    </dgm:pt>
    <dgm:pt modelId="{39B37626-7770-4496-AB58-2E67B82E622B}" type="sibTrans" cxnId="{A7D8CF20-EE0F-49E0-8036-1FF977CB2F92}">
      <dgm:prSet/>
      <dgm:spPr/>
      <dgm:t>
        <a:bodyPr/>
        <a:lstStyle/>
        <a:p>
          <a:endParaRPr lang="en-US"/>
        </a:p>
      </dgm:t>
    </dgm:pt>
    <dgm:pt modelId="{D7FC24D7-479A-4032-8B14-1B5C64318F77}">
      <dgm:prSet custT="1"/>
      <dgm:spPr>
        <a:solidFill>
          <a:srgbClr val="0070C0"/>
        </a:solidFill>
      </dgm:spPr>
      <dgm:t>
        <a:bodyPr/>
        <a:lstStyle/>
        <a:p>
          <a:pPr algn="ctr"/>
          <a:r>
            <a:rPr lang="en-US" sz="1600" b="1" i="1" dirty="0"/>
            <a:t>Traditional Medicare covers this visit once every </a:t>
          </a:r>
        </a:p>
        <a:p>
          <a:pPr algn="ctr"/>
          <a:r>
            <a:rPr lang="en-US" sz="1600" b="1" i="1" dirty="0">
              <a:solidFill>
                <a:schemeClr val="tx1"/>
              </a:solidFill>
            </a:rPr>
            <a:t>366 </a:t>
          </a:r>
          <a:r>
            <a:rPr lang="en-US" sz="1600" b="1" i="1" dirty="0"/>
            <a:t>days.</a:t>
          </a:r>
          <a:endParaRPr lang="en-US" sz="1600" dirty="0"/>
        </a:p>
      </dgm:t>
    </dgm:pt>
    <dgm:pt modelId="{D0EF1E49-751F-4B3D-AFFD-7DF122F33908}" type="parTrans" cxnId="{E3D486F0-EF58-41BC-AE70-AE3BF2C11D31}">
      <dgm:prSet/>
      <dgm:spPr/>
      <dgm:t>
        <a:bodyPr/>
        <a:lstStyle/>
        <a:p>
          <a:endParaRPr lang="en-US"/>
        </a:p>
      </dgm:t>
    </dgm:pt>
    <dgm:pt modelId="{FF9129FE-F556-4F03-9BD8-C121CFD66A53}" type="sibTrans" cxnId="{E3D486F0-EF58-41BC-AE70-AE3BF2C11D31}">
      <dgm:prSet/>
      <dgm:spPr/>
      <dgm:t>
        <a:bodyPr/>
        <a:lstStyle/>
        <a:p>
          <a:endParaRPr lang="en-US"/>
        </a:p>
      </dgm:t>
    </dgm:pt>
    <dgm:pt modelId="{62707615-0A53-4812-A597-12B1399210BA}">
      <dgm:prSet custT="1"/>
      <dgm:spPr>
        <a:solidFill>
          <a:schemeClr val="accent3"/>
        </a:solidFill>
      </dgm:spPr>
      <dgm:t>
        <a:bodyPr/>
        <a:lstStyle/>
        <a:p>
          <a:pPr algn="ctr"/>
          <a:r>
            <a:rPr lang="en-US" sz="1600" b="1" i="1" dirty="0"/>
            <a:t>Med Advantage plans cover this visit once </a:t>
          </a:r>
        </a:p>
        <a:p>
          <a:pPr algn="ctr"/>
          <a:r>
            <a:rPr lang="en-US" sz="1600" b="1" i="1" dirty="0"/>
            <a:t>per calendar year. </a:t>
          </a:r>
          <a:endParaRPr lang="en-US" sz="1600" dirty="0"/>
        </a:p>
      </dgm:t>
    </dgm:pt>
    <dgm:pt modelId="{49A581E1-4C2A-46C7-9EE1-D723582E62B8}" type="parTrans" cxnId="{4466684A-F2AF-46C0-B36D-D8C9F871DF44}">
      <dgm:prSet/>
      <dgm:spPr/>
      <dgm:t>
        <a:bodyPr/>
        <a:lstStyle/>
        <a:p>
          <a:endParaRPr lang="en-US"/>
        </a:p>
      </dgm:t>
    </dgm:pt>
    <dgm:pt modelId="{F21091EC-F4A7-452B-9FE3-04B71D6D55CD}" type="sibTrans" cxnId="{4466684A-F2AF-46C0-B36D-D8C9F871DF44}">
      <dgm:prSet/>
      <dgm:spPr/>
      <dgm:t>
        <a:bodyPr/>
        <a:lstStyle/>
        <a:p>
          <a:endParaRPr lang="en-US"/>
        </a:p>
      </dgm:t>
    </dgm:pt>
    <dgm:pt modelId="{54A6AB3B-A614-4AE4-97F4-B35987F58E48}">
      <dgm:prSet custT="1"/>
      <dgm:spPr>
        <a:solidFill>
          <a:srgbClr val="FF0000"/>
        </a:solidFill>
      </dgm:spPr>
      <dgm:t>
        <a:bodyPr/>
        <a:lstStyle/>
        <a:p>
          <a:pPr algn="ctr"/>
          <a:r>
            <a:rPr lang="en-US" sz="1600" b="1" dirty="0">
              <a:solidFill>
                <a:schemeClr val="tx1"/>
              </a:solidFill>
            </a:rPr>
            <a:t>Is the most effective way to close all payor care gap opportunities for bonus revenue.</a:t>
          </a:r>
          <a:endParaRPr lang="en-US" sz="1600" dirty="0">
            <a:solidFill>
              <a:schemeClr val="tx1"/>
            </a:solidFill>
          </a:endParaRPr>
        </a:p>
      </dgm:t>
    </dgm:pt>
    <dgm:pt modelId="{0214DCB3-CC77-439A-8D5F-B44C3B9370C0}" type="parTrans" cxnId="{96425167-C73B-446E-9A19-4B3C31FA5904}">
      <dgm:prSet/>
      <dgm:spPr/>
      <dgm:t>
        <a:bodyPr/>
        <a:lstStyle/>
        <a:p>
          <a:endParaRPr lang="en-US"/>
        </a:p>
      </dgm:t>
    </dgm:pt>
    <dgm:pt modelId="{BCA1489D-C9B6-40BB-984E-5DFAFFD61790}" type="sibTrans" cxnId="{96425167-C73B-446E-9A19-4B3C31FA5904}">
      <dgm:prSet/>
      <dgm:spPr/>
      <dgm:t>
        <a:bodyPr/>
        <a:lstStyle/>
        <a:p>
          <a:endParaRPr lang="en-US"/>
        </a:p>
      </dgm:t>
    </dgm:pt>
    <dgm:pt modelId="{CF23DCB4-5B41-4BB6-BBBD-AC9C61DF8867}" type="pres">
      <dgm:prSet presAssocID="{CEA169AF-6665-4F5E-8271-6C5CA26E7387}" presName="linear" presStyleCnt="0">
        <dgm:presLayoutVars>
          <dgm:animLvl val="lvl"/>
          <dgm:resizeHandles val="exact"/>
        </dgm:presLayoutVars>
      </dgm:prSet>
      <dgm:spPr/>
    </dgm:pt>
    <dgm:pt modelId="{11B0A1CE-6111-4152-852F-1ADC8F012EFB}" type="pres">
      <dgm:prSet presAssocID="{27BEF10C-19CC-4E79-B191-13C558A652B1}" presName="parentText" presStyleLbl="node1" presStyleIdx="0" presStyleCnt="7" custLinFactY="91316" custLinFactNeighborY="100000">
        <dgm:presLayoutVars>
          <dgm:chMax val="0"/>
          <dgm:bulletEnabled val="1"/>
        </dgm:presLayoutVars>
      </dgm:prSet>
      <dgm:spPr/>
    </dgm:pt>
    <dgm:pt modelId="{E8ADE1DD-6F5C-4591-BD82-550065304C0B}" type="pres">
      <dgm:prSet presAssocID="{9EEBA8DD-2FA8-4775-A16C-3CADF14C82BB}" presName="spacer" presStyleCnt="0"/>
      <dgm:spPr/>
    </dgm:pt>
    <dgm:pt modelId="{A0BDD28D-176F-48D3-9297-7444D7FCDCE6}" type="pres">
      <dgm:prSet presAssocID="{0A3ED07E-7C93-4DF0-81B2-CBB2B0E55176}" presName="parentText" presStyleLbl="node1" presStyleIdx="1" presStyleCnt="7" custLinFactY="183238" custLinFactNeighborY="200000">
        <dgm:presLayoutVars>
          <dgm:chMax val="0"/>
          <dgm:bulletEnabled val="1"/>
        </dgm:presLayoutVars>
      </dgm:prSet>
      <dgm:spPr/>
    </dgm:pt>
    <dgm:pt modelId="{3212507C-42BF-48EC-896E-3C1ECC145DCB}" type="pres">
      <dgm:prSet presAssocID="{C4A3EDA4-3570-4C9B-A19C-EA9FC32560C6}" presName="spacer" presStyleCnt="0"/>
      <dgm:spPr/>
    </dgm:pt>
    <dgm:pt modelId="{A1DC34A0-3047-4439-9783-FF486C46B51B}" type="pres">
      <dgm:prSet presAssocID="{FB4DC729-A5ED-4C18-B06B-C6A5217429C5}" presName="parentText" presStyleLbl="node1" presStyleIdx="2" presStyleCnt="7" custLinFactY="-13447" custLinFactNeighborY="-100000">
        <dgm:presLayoutVars>
          <dgm:chMax val="0"/>
          <dgm:bulletEnabled val="1"/>
        </dgm:presLayoutVars>
      </dgm:prSet>
      <dgm:spPr/>
    </dgm:pt>
    <dgm:pt modelId="{643D2D8D-18DA-442E-9338-DDE5B6330CA5}" type="pres">
      <dgm:prSet presAssocID="{5BFBD3CD-1433-4329-9B67-0243A1A941C5}" presName="spacer" presStyleCnt="0"/>
      <dgm:spPr/>
    </dgm:pt>
    <dgm:pt modelId="{D9768998-E4D3-45F0-9A85-0BDE821BCDBA}" type="pres">
      <dgm:prSet presAssocID="{83B4C84E-8605-4780-AAE4-9195401D1CAE}" presName="parentText" presStyleLbl="node1" presStyleIdx="3" presStyleCnt="7" custLinFactY="-300418" custLinFactNeighborY="-400000">
        <dgm:presLayoutVars>
          <dgm:chMax val="0"/>
          <dgm:bulletEnabled val="1"/>
        </dgm:presLayoutVars>
      </dgm:prSet>
      <dgm:spPr/>
    </dgm:pt>
    <dgm:pt modelId="{A8378905-3BE1-4841-A286-B164B881288D}" type="pres">
      <dgm:prSet presAssocID="{39B37626-7770-4496-AB58-2E67B82E622B}" presName="spacer" presStyleCnt="0"/>
      <dgm:spPr/>
    </dgm:pt>
    <dgm:pt modelId="{EDC3263B-47F6-41A2-853B-4B78CBA656D6}" type="pres">
      <dgm:prSet presAssocID="{D7FC24D7-479A-4032-8B14-1B5C64318F77}" presName="parentText" presStyleLbl="node1" presStyleIdx="4" presStyleCnt="7" custLinFactY="-11952" custLinFactNeighborY="-100000">
        <dgm:presLayoutVars>
          <dgm:chMax val="0"/>
          <dgm:bulletEnabled val="1"/>
        </dgm:presLayoutVars>
      </dgm:prSet>
      <dgm:spPr/>
    </dgm:pt>
    <dgm:pt modelId="{8884F77D-EDFC-4406-A319-FEC15C3546C4}" type="pres">
      <dgm:prSet presAssocID="{FF9129FE-F556-4F03-9BD8-C121CFD66A53}" presName="spacer" presStyleCnt="0"/>
      <dgm:spPr/>
    </dgm:pt>
    <dgm:pt modelId="{BD4AA9AE-4D9A-4646-908D-22D14659C68D}" type="pres">
      <dgm:prSet presAssocID="{62707615-0A53-4812-A597-12B1399210BA}" presName="parentText" presStyleLbl="node1" presStyleIdx="5" presStyleCnt="7" custLinFactY="-13610" custLinFactNeighborY="-100000">
        <dgm:presLayoutVars>
          <dgm:chMax val="0"/>
          <dgm:bulletEnabled val="1"/>
        </dgm:presLayoutVars>
      </dgm:prSet>
      <dgm:spPr/>
    </dgm:pt>
    <dgm:pt modelId="{8B521436-7ABB-49BF-AD89-F5E56A10E2C0}" type="pres">
      <dgm:prSet presAssocID="{F21091EC-F4A7-452B-9FE3-04B71D6D55CD}" presName="spacer" presStyleCnt="0"/>
      <dgm:spPr/>
    </dgm:pt>
    <dgm:pt modelId="{4089BBFA-5745-43E2-BB17-03C9512E977A}" type="pres">
      <dgm:prSet presAssocID="{54A6AB3B-A614-4AE4-97F4-B35987F58E48}" presName="parentText" presStyleLbl="node1" presStyleIdx="6" presStyleCnt="7" custLinFactY="-24791" custLinFactNeighborY="-100000">
        <dgm:presLayoutVars>
          <dgm:chMax val="0"/>
          <dgm:bulletEnabled val="1"/>
        </dgm:presLayoutVars>
      </dgm:prSet>
      <dgm:spPr/>
    </dgm:pt>
  </dgm:ptLst>
  <dgm:cxnLst>
    <dgm:cxn modelId="{2E703E05-5FA5-4C93-A25F-CFAC19138F9F}" type="presOf" srcId="{CEA169AF-6665-4F5E-8271-6C5CA26E7387}" destId="{CF23DCB4-5B41-4BB6-BBBD-AC9C61DF8867}" srcOrd="0" destOrd="0" presId="urn:microsoft.com/office/officeart/2005/8/layout/vList2"/>
    <dgm:cxn modelId="{A7D8CF20-EE0F-49E0-8036-1FF977CB2F92}" srcId="{CEA169AF-6665-4F5E-8271-6C5CA26E7387}" destId="{83B4C84E-8605-4780-AAE4-9195401D1CAE}" srcOrd="3" destOrd="0" parTransId="{B7586107-E88F-406E-B80D-06A340BAE41E}" sibTransId="{39B37626-7770-4496-AB58-2E67B82E622B}"/>
    <dgm:cxn modelId="{DE513536-9489-4F78-9FE6-BD483ADB7D0C}" srcId="{CEA169AF-6665-4F5E-8271-6C5CA26E7387}" destId="{27BEF10C-19CC-4E79-B191-13C558A652B1}" srcOrd="0" destOrd="0" parTransId="{78A07A41-2CBB-477F-BE41-2B5DBF29F2E8}" sibTransId="{9EEBA8DD-2FA8-4775-A16C-3CADF14C82BB}"/>
    <dgm:cxn modelId="{B1098465-ACB8-45DC-8C9E-2A5E87075FCE}" type="presOf" srcId="{27BEF10C-19CC-4E79-B191-13C558A652B1}" destId="{11B0A1CE-6111-4152-852F-1ADC8F012EFB}" srcOrd="0" destOrd="0" presId="urn:microsoft.com/office/officeart/2005/8/layout/vList2"/>
    <dgm:cxn modelId="{96425167-C73B-446E-9A19-4B3C31FA5904}" srcId="{CEA169AF-6665-4F5E-8271-6C5CA26E7387}" destId="{54A6AB3B-A614-4AE4-97F4-B35987F58E48}" srcOrd="6" destOrd="0" parTransId="{0214DCB3-CC77-439A-8D5F-B44C3B9370C0}" sibTransId="{BCA1489D-C9B6-40BB-984E-5DFAFFD61790}"/>
    <dgm:cxn modelId="{4466684A-F2AF-46C0-B36D-D8C9F871DF44}" srcId="{CEA169AF-6665-4F5E-8271-6C5CA26E7387}" destId="{62707615-0A53-4812-A597-12B1399210BA}" srcOrd="5" destOrd="0" parTransId="{49A581E1-4C2A-46C7-9EE1-D723582E62B8}" sibTransId="{F21091EC-F4A7-452B-9FE3-04B71D6D55CD}"/>
    <dgm:cxn modelId="{E6E6E14A-E472-474D-B73B-E6A34336A9CB}" type="presOf" srcId="{0A3ED07E-7C93-4DF0-81B2-CBB2B0E55176}" destId="{A0BDD28D-176F-48D3-9297-7444D7FCDCE6}" srcOrd="0" destOrd="0" presId="urn:microsoft.com/office/officeart/2005/8/layout/vList2"/>
    <dgm:cxn modelId="{25D55372-170F-4C3C-A417-3BB7D850DD14}" type="presOf" srcId="{D7FC24D7-479A-4032-8B14-1B5C64318F77}" destId="{EDC3263B-47F6-41A2-853B-4B78CBA656D6}" srcOrd="0" destOrd="0" presId="urn:microsoft.com/office/officeart/2005/8/layout/vList2"/>
    <dgm:cxn modelId="{77BD5A55-2627-4A5B-8EBE-88DFB7118308}" type="presOf" srcId="{83B4C84E-8605-4780-AAE4-9195401D1CAE}" destId="{D9768998-E4D3-45F0-9A85-0BDE821BCDBA}" srcOrd="0" destOrd="0" presId="urn:microsoft.com/office/officeart/2005/8/layout/vList2"/>
    <dgm:cxn modelId="{CE99F17A-69BB-459F-903A-A1576966A016}" srcId="{CEA169AF-6665-4F5E-8271-6C5CA26E7387}" destId="{FB4DC729-A5ED-4C18-B06B-C6A5217429C5}" srcOrd="2" destOrd="0" parTransId="{615748DB-C3B9-4B58-901E-B46B92997836}" sibTransId="{5BFBD3CD-1433-4329-9B67-0243A1A941C5}"/>
    <dgm:cxn modelId="{E5DE77AA-64E8-49EB-989E-432021DAE1AB}" type="presOf" srcId="{62707615-0A53-4812-A597-12B1399210BA}" destId="{BD4AA9AE-4D9A-4646-908D-22D14659C68D}" srcOrd="0" destOrd="0" presId="urn:microsoft.com/office/officeart/2005/8/layout/vList2"/>
    <dgm:cxn modelId="{81A858AE-5EE1-4209-9D0B-7608A8DF221D}" type="presOf" srcId="{FB4DC729-A5ED-4C18-B06B-C6A5217429C5}" destId="{A1DC34A0-3047-4439-9783-FF486C46B51B}" srcOrd="0" destOrd="0" presId="urn:microsoft.com/office/officeart/2005/8/layout/vList2"/>
    <dgm:cxn modelId="{B76F91BC-182F-455C-926B-639554F7BFF5}" type="presOf" srcId="{54A6AB3B-A614-4AE4-97F4-B35987F58E48}" destId="{4089BBFA-5745-43E2-BB17-03C9512E977A}" srcOrd="0" destOrd="0" presId="urn:microsoft.com/office/officeart/2005/8/layout/vList2"/>
    <dgm:cxn modelId="{68BB60DA-CD00-4543-8AA4-FDA0F1AAA766}" srcId="{CEA169AF-6665-4F5E-8271-6C5CA26E7387}" destId="{0A3ED07E-7C93-4DF0-81B2-CBB2B0E55176}" srcOrd="1" destOrd="0" parTransId="{A33061C0-AB99-439C-8EBF-E6DBA3723B7F}" sibTransId="{C4A3EDA4-3570-4C9B-A19C-EA9FC32560C6}"/>
    <dgm:cxn modelId="{E3D486F0-EF58-41BC-AE70-AE3BF2C11D31}" srcId="{CEA169AF-6665-4F5E-8271-6C5CA26E7387}" destId="{D7FC24D7-479A-4032-8B14-1B5C64318F77}" srcOrd="4" destOrd="0" parTransId="{D0EF1E49-751F-4B3D-AFFD-7DF122F33908}" sibTransId="{FF9129FE-F556-4F03-9BD8-C121CFD66A53}"/>
    <dgm:cxn modelId="{340955F7-4300-4258-BD38-06B333330D22}" type="presParOf" srcId="{CF23DCB4-5B41-4BB6-BBBD-AC9C61DF8867}" destId="{11B0A1CE-6111-4152-852F-1ADC8F012EFB}" srcOrd="0" destOrd="0" presId="urn:microsoft.com/office/officeart/2005/8/layout/vList2"/>
    <dgm:cxn modelId="{2003FF04-5083-4FAC-B215-DE61620AF5E0}" type="presParOf" srcId="{CF23DCB4-5B41-4BB6-BBBD-AC9C61DF8867}" destId="{E8ADE1DD-6F5C-4591-BD82-550065304C0B}" srcOrd="1" destOrd="0" presId="urn:microsoft.com/office/officeart/2005/8/layout/vList2"/>
    <dgm:cxn modelId="{D7F6519C-5163-41F7-8885-E8071F38480D}" type="presParOf" srcId="{CF23DCB4-5B41-4BB6-BBBD-AC9C61DF8867}" destId="{A0BDD28D-176F-48D3-9297-7444D7FCDCE6}" srcOrd="2" destOrd="0" presId="urn:microsoft.com/office/officeart/2005/8/layout/vList2"/>
    <dgm:cxn modelId="{D1126323-DE7A-4115-A2C0-CB124FC877A8}" type="presParOf" srcId="{CF23DCB4-5B41-4BB6-BBBD-AC9C61DF8867}" destId="{3212507C-42BF-48EC-896E-3C1ECC145DCB}" srcOrd="3" destOrd="0" presId="urn:microsoft.com/office/officeart/2005/8/layout/vList2"/>
    <dgm:cxn modelId="{532F6FBA-CF5A-4E39-AC59-C50E2272C178}" type="presParOf" srcId="{CF23DCB4-5B41-4BB6-BBBD-AC9C61DF8867}" destId="{A1DC34A0-3047-4439-9783-FF486C46B51B}" srcOrd="4" destOrd="0" presId="urn:microsoft.com/office/officeart/2005/8/layout/vList2"/>
    <dgm:cxn modelId="{3AD516CD-43F1-4C7F-ADEF-20905211D7EE}" type="presParOf" srcId="{CF23DCB4-5B41-4BB6-BBBD-AC9C61DF8867}" destId="{643D2D8D-18DA-442E-9338-DDE5B6330CA5}" srcOrd="5" destOrd="0" presId="urn:microsoft.com/office/officeart/2005/8/layout/vList2"/>
    <dgm:cxn modelId="{4AC5AC54-FCFB-4581-BC48-8A33621178A9}" type="presParOf" srcId="{CF23DCB4-5B41-4BB6-BBBD-AC9C61DF8867}" destId="{D9768998-E4D3-45F0-9A85-0BDE821BCDBA}" srcOrd="6" destOrd="0" presId="urn:microsoft.com/office/officeart/2005/8/layout/vList2"/>
    <dgm:cxn modelId="{BA663C82-6330-497E-9F4D-D71C4748BAF1}" type="presParOf" srcId="{CF23DCB4-5B41-4BB6-BBBD-AC9C61DF8867}" destId="{A8378905-3BE1-4841-A286-B164B881288D}" srcOrd="7" destOrd="0" presId="urn:microsoft.com/office/officeart/2005/8/layout/vList2"/>
    <dgm:cxn modelId="{CFE17A07-6898-408A-BD0B-88E9AD832C59}" type="presParOf" srcId="{CF23DCB4-5B41-4BB6-BBBD-AC9C61DF8867}" destId="{EDC3263B-47F6-41A2-853B-4B78CBA656D6}" srcOrd="8" destOrd="0" presId="urn:microsoft.com/office/officeart/2005/8/layout/vList2"/>
    <dgm:cxn modelId="{082F70CB-FC12-4E5C-8DF0-5C8182733E33}" type="presParOf" srcId="{CF23DCB4-5B41-4BB6-BBBD-AC9C61DF8867}" destId="{8884F77D-EDFC-4406-A319-FEC15C3546C4}" srcOrd="9" destOrd="0" presId="urn:microsoft.com/office/officeart/2005/8/layout/vList2"/>
    <dgm:cxn modelId="{2CCF7361-3C10-40B2-9A54-2C137CBB7709}" type="presParOf" srcId="{CF23DCB4-5B41-4BB6-BBBD-AC9C61DF8867}" destId="{BD4AA9AE-4D9A-4646-908D-22D14659C68D}" srcOrd="10" destOrd="0" presId="urn:microsoft.com/office/officeart/2005/8/layout/vList2"/>
    <dgm:cxn modelId="{CADFBE6F-B959-42C2-B6B6-8A78FC5CA0C6}" type="presParOf" srcId="{CF23DCB4-5B41-4BB6-BBBD-AC9C61DF8867}" destId="{8B521436-7ABB-49BF-AD89-F5E56A10E2C0}" srcOrd="11" destOrd="0" presId="urn:microsoft.com/office/officeart/2005/8/layout/vList2"/>
    <dgm:cxn modelId="{3F51C6B8-B04C-4352-A8E0-CAC15071CFA7}" type="presParOf" srcId="{CF23DCB4-5B41-4BB6-BBBD-AC9C61DF8867}" destId="{4089BBFA-5745-43E2-BB17-03C9512E977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0A1CE-6111-4152-852F-1ADC8F012EFB}">
      <dsp:nvSpPr>
        <dsp:cNvPr id="0" name=""/>
        <dsp:cNvSpPr/>
      </dsp:nvSpPr>
      <dsp:spPr>
        <a:xfrm>
          <a:off x="0" y="802254"/>
          <a:ext cx="4895557" cy="862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Is recommended, not required</a:t>
          </a:r>
          <a:endParaRPr lang="en-US" sz="1600" kern="1200" dirty="0"/>
        </a:p>
      </dsp:txBody>
      <dsp:txXfrm>
        <a:off x="42118" y="844372"/>
        <a:ext cx="4811321" cy="778550"/>
      </dsp:txXfrm>
    </dsp:sp>
    <dsp:sp modelId="{A0BDD28D-176F-48D3-9297-7444D7FCDCE6}">
      <dsp:nvSpPr>
        <dsp:cNvPr id="0" name=""/>
        <dsp:cNvSpPr/>
      </dsp:nvSpPr>
      <dsp:spPr>
        <a:xfrm>
          <a:off x="0" y="2486735"/>
          <a:ext cx="4895557" cy="862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There is no co-pay for the AWV </a:t>
          </a:r>
          <a:endParaRPr lang="en-US" sz="1600" kern="1200" dirty="0"/>
        </a:p>
      </dsp:txBody>
      <dsp:txXfrm>
        <a:off x="42118" y="2528853"/>
        <a:ext cx="4811321" cy="778550"/>
      </dsp:txXfrm>
    </dsp:sp>
    <dsp:sp modelId="{A1DC34A0-3047-4439-9783-FF486C46B51B}">
      <dsp:nvSpPr>
        <dsp:cNvPr id="0" name=""/>
        <dsp:cNvSpPr/>
      </dsp:nvSpPr>
      <dsp:spPr>
        <a:xfrm>
          <a:off x="0" y="1623946"/>
          <a:ext cx="4895557" cy="862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Not a hands-on exam, a discussion/visit </a:t>
          </a:r>
          <a:endParaRPr lang="en-US" sz="1600" kern="1200" dirty="0"/>
        </a:p>
      </dsp:txBody>
      <dsp:txXfrm>
        <a:off x="42118" y="1666064"/>
        <a:ext cx="4811321" cy="778550"/>
      </dsp:txXfrm>
    </dsp:sp>
    <dsp:sp modelId="{D9768998-E4D3-45F0-9A85-0BDE821BCDBA}">
      <dsp:nvSpPr>
        <dsp:cNvPr id="0" name=""/>
        <dsp:cNvSpPr/>
      </dsp:nvSpPr>
      <dsp:spPr>
        <a:xfrm>
          <a:off x="0" y="0"/>
          <a:ext cx="4895557" cy="8627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It is an in-depth review of current health status and a </a:t>
          </a:r>
          <a:r>
            <a:rPr lang="en-US" sz="1600" b="1" u="sng" kern="1200" dirty="0"/>
            <a:t>conversation </a:t>
          </a:r>
          <a:r>
            <a:rPr lang="en-US" sz="1600" b="1" kern="1200" dirty="0"/>
            <a:t>about their preventive health plan + health goals. </a:t>
          </a:r>
          <a:endParaRPr lang="en-US" sz="1600" kern="1200" dirty="0"/>
        </a:p>
      </dsp:txBody>
      <dsp:txXfrm>
        <a:off x="42118" y="42118"/>
        <a:ext cx="4811321" cy="778550"/>
      </dsp:txXfrm>
    </dsp:sp>
    <dsp:sp modelId="{EDC3263B-47F6-41A2-853B-4B78CBA656D6}">
      <dsp:nvSpPr>
        <dsp:cNvPr id="0" name=""/>
        <dsp:cNvSpPr/>
      </dsp:nvSpPr>
      <dsp:spPr>
        <a:xfrm>
          <a:off x="0" y="3391021"/>
          <a:ext cx="4895557" cy="862786"/>
        </a:xfrm>
        <a:prstGeom prst="roundRect">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1" kern="1200" dirty="0"/>
            <a:t>Traditional Medicare covers this visit once every </a:t>
          </a:r>
        </a:p>
        <a:p>
          <a:pPr marL="0" lvl="0" indent="0" algn="ctr" defTabSz="711200">
            <a:lnSpc>
              <a:spcPct val="90000"/>
            </a:lnSpc>
            <a:spcBef>
              <a:spcPct val="0"/>
            </a:spcBef>
            <a:spcAft>
              <a:spcPct val="35000"/>
            </a:spcAft>
            <a:buNone/>
          </a:pPr>
          <a:r>
            <a:rPr lang="en-US" sz="1600" b="1" i="1" kern="1200" dirty="0">
              <a:solidFill>
                <a:schemeClr val="tx1"/>
              </a:solidFill>
            </a:rPr>
            <a:t>366 </a:t>
          </a:r>
          <a:r>
            <a:rPr lang="en-US" sz="1600" b="1" i="1" kern="1200" dirty="0"/>
            <a:t>days.</a:t>
          </a:r>
          <a:endParaRPr lang="en-US" sz="1600" kern="1200" dirty="0"/>
        </a:p>
      </dsp:txBody>
      <dsp:txXfrm>
        <a:off x="42118" y="3433139"/>
        <a:ext cx="4811321" cy="778550"/>
      </dsp:txXfrm>
    </dsp:sp>
    <dsp:sp modelId="{BD4AA9AE-4D9A-4646-908D-22D14659C68D}">
      <dsp:nvSpPr>
        <dsp:cNvPr id="0" name=""/>
        <dsp:cNvSpPr/>
      </dsp:nvSpPr>
      <dsp:spPr>
        <a:xfrm>
          <a:off x="0" y="4253804"/>
          <a:ext cx="4895557" cy="862786"/>
        </a:xfrm>
        <a:prstGeom prst="roundRect">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i="1" kern="1200" dirty="0"/>
            <a:t>Med Advantage plans cover this visit once </a:t>
          </a:r>
        </a:p>
        <a:p>
          <a:pPr marL="0" lvl="0" indent="0" algn="ctr" defTabSz="711200">
            <a:lnSpc>
              <a:spcPct val="90000"/>
            </a:lnSpc>
            <a:spcBef>
              <a:spcPct val="0"/>
            </a:spcBef>
            <a:spcAft>
              <a:spcPct val="35000"/>
            </a:spcAft>
            <a:buNone/>
          </a:pPr>
          <a:r>
            <a:rPr lang="en-US" sz="1600" b="1" i="1" kern="1200" dirty="0"/>
            <a:t>per calendar year. </a:t>
          </a:r>
          <a:endParaRPr lang="en-US" sz="1600" kern="1200" dirty="0"/>
        </a:p>
      </dsp:txBody>
      <dsp:txXfrm>
        <a:off x="42118" y="4295922"/>
        <a:ext cx="4811321" cy="778550"/>
      </dsp:txXfrm>
    </dsp:sp>
    <dsp:sp modelId="{4089BBFA-5745-43E2-BB17-03C9512E977A}">
      <dsp:nvSpPr>
        <dsp:cNvPr id="0" name=""/>
        <dsp:cNvSpPr/>
      </dsp:nvSpPr>
      <dsp:spPr>
        <a:xfrm>
          <a:off x="0" y="5034424"/>
          <a:ext cx="4895557" cy="862786"/>
        </a:xfrm>
        <a:prstGeom prst="round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Is the most effective way to close all payor care gap opportunities for bonus revenue.</a:t>
          </a:r>
          <a:endParaRPr lang="en-US" sz="1600" kern="1200" dirty="0">
            <a:solidFill>
              <a:schemeClr val="tx1"/>
            </a:solidFill>
          </a:endParaRPr>
        </a:p>
      </dsp:txBody>
      <dsp:txXfrm>
        <a:off x="42118" y="5076542"/>
        <a:ext cx="4811321" cy="7785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21CF578-45DB-4759-A311-785FDB0F79B3}" type="datetimeFigureOut">
              <a:rPr lang="en-US" smtClean="0"/>
              <a:t>1/31/2023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8836E96-A7C2-4CD0-946E-73478E3B5358}" type="slidenum">
              <a:rPr lang="en-US" smtClean="0"/>
              <a:t>‹#›</a:t>
            </a:fld>
            <a:endParaRPr lang="en-US"/>
          </a:p>
        </p:txBody>
      </p:sp>
    </p:spTree>
    <p:extLst>
      <p:ext uri="{BB962C8B-B14F-4D97-AF65-F5344CB8AC3E}">
        <p14:creationId xmlns:p14="http://schemas.microsoft.com/office/powerpoint/2010/main" val="325286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836E96-A7C2-4CD0-946E-73478E3B5358}" type="slidenum">
              <a:rPr lang="en-US" smtClean="0"/>
              <a:t>7</a:t>
            </a:fld>
            <a:endParaRPr lang="en-US"/>
          </a:p>
        </p:txBody>
      </p:sp>
    </p:spTree>
    <p:extLst>
      <p:ext uri="{BB962C8B-B14F-4D97-AF65-F5344CB8AC3E}">
        <p14:creationId xmlns:p14="http://schemas.microsoft.com/office/powerpoint/2010/main" val="2004871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8044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8776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D62726E-379B-B349-9EED-81ED093FA806}" type="datetimeFigureOut">
              <a:rPr lang="en-US" smtClean="0"/>
              <a:pPr/>
              <a:t>1/31/2023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1143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0940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DFA1846-DA80-1C48-A609-854EA85C59AD}" type="datetimeFigureOut">
              <a:rPr lang="en-US" smtClean="0"/>
              <a:pPr/>
              <a:t>1/31/2023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16341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980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8902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587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06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23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303986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9B482E8-6E0E-1B4F-B1FD-C69DB9E858D9}" type="datetimeFigureOut">
              <a:rPr lang="en-US" smtClean="0"/>
              <a:pPr/>
              <a:t>1/31/2023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383004"/>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mailto:drjules45@gmail.com"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www.aafp.org/family-physician/practice-and-career/getting-paid/coding/annual-wellness-visits.html" TargetMode="External"/><Relationship Id="rId2" Type="http://schemas.openxmlformats.org/officeDocument/2006/relationships/hyperlink" Target="https://www.cms.gov/Outreach-and-Education/Medicare-Learning-Network-MLN/MLNProducts/preventive-services/medicare-wellness-visits.html" TargetMode="Externa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ED8C-BE73-4B55-B64F-A2FC5A3DE895}"/>
              </a:ext>
            </a:extLst>
          </p:cNvPr>
          <p:cNvSpPr>
            <a:spLocks noGrp="1"/>
          </p:cNvSpPr>
          <p:nvPr>
            <p:ph type="title"/>
          </p:nvPr>
        </p:nvSpPr>
        <p:spPr>
          <a:xfrm>
            <a:off x="1203960" y="453911"/>
            <a:ext cx="9784080" cy="1508760"/>
          </a:xfrm>
        </p:spPr>
        <p:txBody>
          <a:bodyPr vert="horz" lIns="91440" tIns="45720" rIns="91440" bIns="45720" rtlCol="0" anchor="ctr">
            <a:normAutofit/>
          </a:bodyPr>
          <a:lstStyle/>
          <a:p>
            <a:pPr algn="ctr">
              <a:lnSpc>
                <a:spcPct val="90000"/>
              </a:lnSpc>
            </a:pPr>
            <a:r>
              <a:rPr lang="en-US" sz="2800" dirty="0">
                <a:latin typeface="Abadi Extra Light" panose="020B0604020202020204" pitchFamily="34" charset="0"/>
              </a:rPr>
              <a:t>January 12</a:t>
            </a:r>
            <a:r>
              <a:rPr lang="en-US" sz="2800" baseline="30000" dirty="0">
                <a:latin typeface="Abadi Extra Light" panose="020B0604020202020204" pitchFamily="34" charset="0"/>
              </a:rPr>
              <a:t>th, 2023</a:t>
            </a:r>
            <a:br>
              <a:rPr lang="en-US" sz="2800" baseline="30000" dirty="0">
                <a:latin typeface="Abadi Extra Light" panose="020B0604020202020204" pitchFamily="34" charset="0"/>
              </a:rPr>
            </a:br>
            <a:br>
              <a:rPr lang="en-US" sz="2800" b="1" baseline="30000" dirty="0">
                <a:solidFill>
                  <a:srgbClr val="FF0000"/>
                </a:solidFill>
                <a:latin typeface="Abadi Extra Light" panose="020B0604020202020204" pitchFamily="34" charset="0"/>
              </a:rPr>
            </a:br>
            <a:r>
              <a:rPr lang="en-US" sz="2800" b="1" baseline="30000" dirty="0">
                <a:solidFill>
                  <a:srgbClr val="FF0000"/>
                </a:solidFill>
                <a:latin typeface="Abadi Extra Light" panose="020B0604020202020204" pitchFamily="34" charset="0"/>
              </a:rPr>
              <a:t>MEDICARE ANNUAL WELLNESS Visit ECHO</a:t>
            </a:r>
            <a:br>
              <a:rPr lang="en-US" sz="2800" baseline="30000" dirty="0"/>
            </a:br>
            <a:endParaRPr lang="en-US" sz="2800" dirty="0"/>
          </a:p>
        </p:txBody>
      </p:sp>
      <p:pic>
        <p:nvPicPr>
          <p:cNvPr id="6" name="Picture 5" descr="Logo, company name&#10;&#10;Description automatically generated">
            <a:extLst>
              <a:ext uri="{FF2B5EF4-FFF2-40B4-BE49-F238E27FC236}">
                <a16:creationId xmlns:a16="http://schemas.microsoft.com/office/drawing/2014/main" id="{B3BA711B-D0C6-3A57-9C91-D744B6D9490C}"/>
              </a:ext>
            </a:extLst>
          </p:cNvPr>
          <p:cNvPicPr>
            <a:picLocks noChangeAspect="1"/>
          </p:cNvPicPr>
          <p:nvPr/>
        </p:nvPicPr>
        <p:blipFill>
          <a:blip r:embed="rId2"/>
          <a:stretch>
            <a:fillRect/>
          </a:stretch>
        </p:blipFill>
        <p:spPr>
          <a:xfrm>
            <a:off x="9542352" y="284176"/>
            <a:ext cx="1598490" cy="1386853"/>
          </a:xfrm>
          <a:prstGeom prst="rect">
            <a:avLst/>
          </a:prstGeom>
        </p:spPr>
      </p:pic>
      <p:sp>
        <p:nvSpPr>
          <p:cNvPr id="9" name="TextBox 8">
            <a:extLst>
              <a:ext uri="{FF2B5EF4-FFF2-40B4-BE49-F238E27FC236}">
                <a16:creationId xmlns:a16="http://schemas.microsoft.com/office/drawing/2014/main" id="{1E67F9DF-1749-BB04-573B-E8C85E05A7E0}"/>
              </a:ext>
            </a:extLst>
          </p:cNvPr>
          <p:cNvSpPr txBox="1"/>
          <p:nvPr/>
        </p:nvSpPr>
        <p:spPr>
          <a:xfrm>
            <a:off x="2710403" y="3677485"/>
            <a:ext cx="6989275" cy="1415772"/>
          </a:xfrm>
          <a:prstGeom prst="rect">
            <a:avLst/>
          </a:prstGeom>
          <a:noFill/>
        </p:spPr>
        <p:txBody>
          <a:bodyPr wrap="square" rtlCol="0">
            <a:spAutoFit/>
          </a:bodyPr>
          <a:lstStyle/>
          <a:p>
            <a:endParaRPr lang="en-US" dirty="0"/>
          </a:p>
          <a:p>
            <a:endParaRPr lang="en-US" dirty="0"/>
          </a:p>
          <a:p>
            <a:pPr algn="ctr"/>
            <a:r>
              <a:rPr lang="en-US" sz="3200" dirty="0"/>
              <a:t>Presented by Julie O’Meara, DBH, MA</a:t>
            </a:r>
          </a:p>
          <a:p>
            <a:endParaRPr lang="en-US" dirty="0"/>
          </a:p>
        </p:txBody>
      </p:sp>
      <p:pic>
        <p:nvPicPr>
          <p:cNvPr id="10" name="Picture 2" descr="Medicare Annual Wellness Visit - Wickenburg Community Hospital">
            <a:extLst>
              <a:ext uri="{FF2B5EF4-FFF2-40B4-BE49-F238E27FC236}">
                <a16:creationId xmlns:a16="http://schemas.microsoft.com/office/drawing/2014/main" id="{3C9D26E4-EA58-9628-9B86-C4761F04872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73439" y="1816484"/>
            <a:ext cx="3700092" cy="1927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57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ED8C-BE73-4B55-B64F-A2FC5A3DE895}"/>
              </a:ext>
            </a:extLst>
          </p:cNvPr>
          <p:cNvSpPr>
            <a:spLocks noGrp="1"/>
          </p:cNvSpPr>
          <p:nvPr>
            <p:ph type="title"/>
          </p:nvPr>
        </p:nvSpPr>
        <p:spPr>
          <a:xfrm>
            <a:off x="681487" y="552429"/>
            <a:ext cx="10571998" cy="970450"/>
          </a:xfrm>
        </p:spPr>
        <p:txBody>
          <a:bodyPr>
            <a:normAutofit fontScale="90000"/>
          </a:bodyPr>
          <a:lstStyle/>
          <a:p>
            <a:pPr algn="ctr"/>
            <a:r>
              <a:rPr lang="en-US" dirty="0"/>
              <a:t>Don’t be </a:t>
            </a:r>
            <a:r>
              <a:rPr lang="en-US" dirty="0">
                <a:solidFill>
                  <a:srgbClr val="FF0000"/>
                </a:solidFill>
              </a:rPr>
              <a:t>fooled</a:t>
            </a:r>
            <a:r>
              <a:rPr lang="en-US" dirty="0"/>
              <a:t> by “visit” and “exam” because they are </a:t>
            </a:r>
            <a:r>
              <a:rPr lang="en-US" b="1" dirty="0"/>
              <a:t>not</a:t>
            </a:r>
            <a:r>
              <a:rPr lang="en-US" dirty="0"/>
              <a:t> used consistently </a:t>
            </a:r>
          </a:p>
        </p:txBody>
      </p:sp>
      <p:sp>
        <p:nvSpPr>
          <p:cNvPr id="4" name="TextBox 3">
            <a:extLst>
              <a:ext uri="{FF2B5EF4-FFF2-40B4-BE49-F238E27FC236}">
                <a16:creationId xmlns:a16="http://schemas.microsoft.com/office/drawing/2014/main" id="{A7022824-711D-406C-B36F-11395272BD7C}"/>
              </a:ext>
            </a:extLst>
          </p:cNvPr>
          <p:cNvSpPr txBox="1"/>
          <p:nvPr/>
        </p:nvSpPr>
        <p:spPr>
          <a:xfrm>
            <a:off x="1603718" y="2103726"/>
            <a:ext cx="10311618" cy="4678204"/>
          </a:xfrm>
          <a:prstGeom prst="rect">
            <a:avLst/>
          </a:prstGeom>
          <a:noFill/>
        </p:spPr>
        <p:txBody>
          <a:bodyPr wrap="square" rtlCol="0">
            <a:spAutoFit/>
          </a:bodyPr>
          <a:lstStyle/>
          <a:p>
            <a:pPr algn="ctr"/>
            <a:r>
              <a:rPr lang="en-US" sz="2000" b="1" u="sng" dirty="0"/>
              <a:t>Other ways you may see these appointments:</a:t>
            </a:r>
          </a:p>
          <a:p>
            <a:pPr algn="ctr"/>
            <a:endParaRPr lang="en-US" sz="2000" b="1" dirty="0"/>
          </a:p>
          <a:p>
            <a:pPr marL="285750" indent="-285750">
              <a:buFont typeface="Wingdings" panose="05000000000000000000" pitchFamily="2" charset="2"/>
              <a:buChar char="q"/>
            </a:pPr>
            <a:r>
              <a:rPr lang="en-US" sz="2400" dirty="0"/>
              <a:t>The Initial Preventive Physical </a:t>
            </a:r>
            <a:r>
              <a:rPr lang="en-US" sz="2400" b="1" dirty="0"/>
              <a:t>Exam</a:t>
            </a:r>
            <a:r>
              <a:rPr lang="en-US" sz="2400" dirty="0"/>
              <a:t> (IPPE)  is </a:t>
            </a:r>
            <a:r>
              <a:rPr lang="en-US" sz="2400" u="sng" dirty="0"/>
              <a:t>NOT a Physical Exam </a:t>
            </a:r>
            <a:r>
              <a:rPr lang="en-US" sz="2400" dirty="0"/>
              <a:t>and is sometimes referred to as the Welcome to Medicare </a:t>
            </a:r>
            <a:r>
              <a:rPr lang="en-US" sz="2400" b="1" dirty="0"/>
              <a:t>Visit</a:t>
            </a:r>
          </a:p>
          <a:p>
            <a:endParaRPr lang="en-US" sz="2400" b="1" dirty="0"/>
          </a:p>
          <a:p>
            <a:pPr marL="285750" indent="-285750">
              <a:buFont typeface="Wingdings" panose="05000000000000000000" pitchFamily="2" charset="2"/>
              <a:buChar char="q"/>
            </a:pPr>
            <a:r>
              <a:rPr lang="en-US" sz="2400" dirty="0"/>
              <a:t>Some Medicare Advantage plans refer to the </a:t>
            </a:r>
            <a:r>
              <a:rPr lang="en-US" sz="2400" b="1" dirty="0"/>
              <a:t>annual physical exam </a:t>
            </a:r>
            <a:r>
              <a:rPr lang="en-US" sz="2400" dirty="0"/>
              <a:t>as the </a:t>
            </a:r>
            <a:r>
              <a:rPr lang="en-US" sz="2400" b="1" dirty="0"/>
              <a:t>Preventive Routine Visit</a:t>
            </a:r>
            <a:r>
              <a:rPr lang="en-US" sz="2400" dirty="0"/>
              <a:t>.</a:t>
            </a:r>
          </a:p>
          <a:p>
            <a:endParaRPr lang="en-US" sz="2400" dirty="0"/>
          </a:p>
          <a:p>
            <a:pPr marL="285750" indent="-285750">
              <a:buFont typeface="Wingdings" panose="05000000000000000000" pitchFamily="2" charset="2"/>
              <a:buChar char="q"/>
            </a:pPr>
            <a:r>
              <a:rPr lang="en-US" sz="2400" dirty="0"/>
              <a:t>Sometimes the Annual Wellness Visit  (AWV) is referred to as the (AVC) Annual Care Visit</a:t>
            </a:r>
          </a:p>
          <a:p>
            <a:endParaRPr lang="en-US" sz="2400" dirty="0"/>
          </a:p>
          <a:p>
            <a:pPr marL="285750" indent="-285750">
              <a:buFont typeface="Wingdings" panose="05000000000000000000" pitchFamily="2" charset="2"/>
              <a:buChar char="q"/>
            </a:pPr>
            <a:r>
              <a:rPr lang="en-US" sz="2400" dirty="0"/>
              <a:t>You will see Medicare Advantage written as </a:t>
            </a:r>
            <a:r>
              <a:rPr lang="en-US" sz="2400" dirty="0" err="1"/>
              <a:t>MedAdv</a:t>
            </a:r>
            <a:r>
              <a:rPr lang="en-US" sz="2400" dirty="0"/>
              <a:t> or MA</a:t>
            </a:r>
          </a:p>
          <a:p>
            <a:endParaRPr lang="en-US" dirty="0"/>
          </a:p>
        </p:txBody>
      </p:sp>
    </p:spTree>
    <p:extLst>
      <p:ext uri="{BB962C8B-B14F-4D97-AF65-F5344CB8AC3E}">
        <p14:creationId xmlns:p14="http://schemas.microsoft.com/office/powerpoint/2010/main" val="1495032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D5E6A-76F8-4998-8AD0-78724ADC8FC0}"/>
              </a:ext>
            </a:extLst>
          </p:cNvPr>
          <p:cNvSpPr>
            <a:spLocks noGrp="1"/>
          </p:cNvSpPr>
          <p:nvPr>
            <p:ph type="ctrTitle"/>
          </p:nvPr>
        </p:nvSpPr>
        <p:spPr>
          <a:xfrm>
            <a:off x="1702681" y="5650653"/>
            <a:ext cx="9959927" cy="632871"/>
          </a:xfrm>
        </p:spPr>
        <p:txBody>
          <a:bodyPr>
            <a:normAutofit fontScale="90000"/>
          </a:bodyPr>
          <a:lstStyle/>
          <a:p>
            <a:pPr fontAlgn="base"/>
            <a:br>
              <a:rPr lang="en-US" sz="2400" b="0" dirty="0">
                <a:solidFill>
                  <a:srgbClr val="030301"/>
                </a:solidFill>
                <a:latin typeface="Arial" panose="020B0604020202020204" pitchFamily="34" charset="0"/>
              </a:rPr>
            </a:br>
            <a:br>
              <a:rPr lang="en-US" b="0" i="0" dirty="0">
                <a:solidFill>
                  <a:srgbClr val="000000"/>
                </a:solidFill>
                <a:effectLst/>
                <a:latin typeface="Arial" panose="020B0604020202020204" pitchFamily="34" charset="0"/>
              </a:rPr>
            </a:br>
            <a:endParaRPr lang="en-US" dirty="0"/>
          </a:p>
        </p:txBody>
      </p:sp>
      <p:sp>
        <p:nvSpPr>
          <p:cNvPr id="3" name="Subtitle 2">
            <a:extLst>
              <a:ext uri="{FF2B5EF4-FFF2-40B4-BE49-F238E27FC236}">
                <a16:creationId xmlns:a16="http://schemas.microsoft.com/office/drawing/2014/main" id="{17AFDFD1-8764-4F84-9EB2-091575FC3259}"/>
              </a:ext>
            </a:extLst>
          </p:cNvPr>
          <p:cNvSpPr>
            <a:spLocks noGrp="1"/>
          </p:cNvSpPr>
          <p:nvPr>
            <p:ph type="subTitle" idx="1"/>
          </p:nvPr>
        </p:nvSpPr>
        <p:spPr>
          <a:xfrm>
            <a:off x="482462" y="2727488"/>
            <a:ext cx="8313518" cy="1111348"/>
          </a:xfrm>
        </p:spPr>
        <p:txBody>
          <a:bodyPr>
            <a:noAutofit/>
          </a:bodyPr>
          <a:lstStyle/>
          <a:p>
            <a:endParaRPr lang="en-US" sz="2800" b="1" dirty="0"/>
          </a:p>
          <a:p>
            <a:r>
              <a:rPr lang="en-US" sz="2800" b="1" dirty="0"/>
              <a:t>Helpful if these codes are built into your EHR </a:t>
            </a:r>
          </a:p>
        </p:txBody>
      </p:sp>
      <p:sp>
        <p:nvSpPr>
          <p:cNvPr id="4" name="TextBox 3"/>
          <p:cNvSpPr txBox="1"/>
          <p:nvPr/>
        </p:nvSpPr>
        <p:spPr>
          <a:xfrm>
            <a:off x="505995" y="1112878"/>
            <a:ext cx="9008941" cy="3139321"/>
          </a:xfrm>
          <a:prstGeom prst="rect">
            <a:avLst/>
          </a:prstGeom>
          <a:noFill/>
        </p:spPr>
        <p:txBody>
          <a:bodyPr wrap="square" rtlCol="0">
            <a:spAutoFit/>
          </a:bodyPr>
          <a:lstStyle/>
          <a:p>
            <a:r>
              <a:rPr lang="en-US" dirty="0">
                <a:solidFill>
                  <a:srgbClr val="030301"/>
                </a:solidFill>
                <a:latin typeface="Arial" panose="020B0604020202020204" pitchFamily="34" charset="0"/>
              </a:rPr>
              <a:t>Initial Preventive Physical Examination (IPPE): </a:t>
            </a:r>
            <a:r>
              <a:rPr lang="en-US" dirty="0">
                <a:solidFill>
                  <a:srgbClr val="000000"/>
                </a:solidFill>
                <a:latin typeface="Arial" panose="020B0604020202020204" pitchFamily="34" charset="0"/>
              </a:rPr>
              <a:t>​</a:t>
            </a:r>
            <a:br>
              <a:rPr lang="en-US" dirty="0">
                <a:solidFill>
                  <a:srgbClr val="000000"/>
                </a:solidFill>
                <a:latin typeface="Arial" panose="020B0604020202020204" pitchFamily="34" charset="0"/>
              </a:rPr>
            </a:br>
            <a:r>
              <a:rPr lang="en-US" b="1" dirty="0">
                <a:solidFill>
                  <a:srgbClr val="030301"/>
                </a:solidFill>
                <a:latin typeface="Arial" panose="020B0604020202020204" pitchFamily="34" charset="0"/>
              </a:rPr>
              <a:t>HCPCS G0402</a:t>
            </a:r>
            <a:r>
              <a:rPr lang="en-US" b="1" dirty="0">
                <a:solidFill>
                  <a:srgbClr val="000000"/>
                </a:solidFill>
                <a:latin typeface="Arial" panose="020B0604020202020204" pitchFamily="34" charset="0"/>
              </a:rPr>
              <a:t>​ - First 12 months</a:t>
            </a:r>
            <a:br>
              <a:rPr lang="en-US" dirty="0">
                <a:solidFill>
                  <a:srgbClr val="000000"/>
                </a:solidFill>
                <a:latin typeface="Arial" panose="020B0604020202020204" pitchFamily="34" charset="0"/>
              </a:rPr>
            </a:br>
            <a:br>
              <a:rPr lang="en-US" dirty="0">
                <a:solidFill>
                  <a:srgbClr val="000000"/>
                </a:solidFill>
                <a:latin typeface="Arial" panose="020B0604020202020204" pitchFamily="34" charset="0"/>
              </a:rPr>
            </a:br>
            <a:br>
              <a:rPr lang="en-US" dirty="0">
                <a:solidFill>
                  <a:srgbClr val="030301"/>
                </a:solidFill>
                <a:latin typeface="Arial" panose="020B0604020202020204" pitchFamily="34" charset="0"/>
              </a:rPr>
            </a:br>
            <a:r>
              <a:rPr lang="en-US" dirty="0">
                <a:solidFill>
                  <a:srgbClr val="030301"/>
                </a:solidFill>
                <a:latin typeface="Arial" panose="020B0604020202020204" pitchFamily="34" charset="0"/>
              </a:rPr>
              <a:t>Annual wellness visit (AWV): </a:t>
            </a:r>
            <a:br>
              <a:rPr lang="en-US" dirty="0">
                <a:solidFill>
                  <a:srgbClr val="030301"/>
                </a:solidFill>
                <a:latin typeface="Arial" panose="020B0604020202020204" pitchFamily="34" charset="0"/>
              </a:rPr>
            </a:br>
            <a:r>
              <a:rPr lang="en-US" b="1" dirty="0">
                <a:solidFill>
                  <a:srgbClr val="030301"/>
                </a:solidFill>
                <a:latin typeface="Arial" panose="020B0604020202020204" pitchFamily="34" charset="0"/>
              </a:rPr>
              <a:t>HCPCS </a:t>
            </a:r>
            <a:br>
              <a:rPr lang="en-US" b="1" dirty="0">
                <a:solidFill>
                  <a:srgbClr val="030301"/>
                </a:solidFill>
                <a:latin typeface="Arial" panose="020B0604020202020204" pitchFamily="34" charset="0"/>
              </a:rPr>
            </a:br>
            <a:r>
              <a:rPr lang="en-US" b="1" dirty="0">
                <a:solidFill>
                  <a:srgbClr val="030301"/>
                </a:solidFill>
                <a:latin typeface="Arial" panose="020B0604020202020204" pitchFamily="34" charset="0"/>
              </a:rPr>
              <a:t>G0438: Initial/First Annual Wellness- after 12 months of coverage </a:t>
            </a:r>
            <a:r>
              <a:rPr lang="en-US" i="1" dirty="0">
                <a:solidFill>
                  <a:srgbClr val="030301"/>
                </a:solidFill>
                <a:latin typeface="Arial" panose="020B0604020202020204" pitchFamily="34" charset="0"/>
              </a:rPr>
              <a:t>(13-24 months)</a:t>
            </a:r>
          </a:p>
          <a:p>
            <a:r>
              <a:rPr lang="en-US" i="1" dirty="0">
                <a:solidFill>
                  <a:srgbClr val="030301"/>
                </a:solidFill>
                <a:latin typeface="Arial" panose="020B0604020202020204" pitchFamily="34" charset="0"/>
              </a:rPr>
              <a:t> </a:t>
            </a:r>
            <a:br>
              <a:rPr lang="en-US" b="1" dirty="0">
                <a:solidFill>
                  <a:srgbClr val="030301"/>
                </a:solidFill>
                <a:latin typeface="Arial" panose="020B0604020202020204" pitchFamily="34" charset="0"/>
              </a:rPr>
            </a:br>
            <a:r>
              <a:rPr lang="en-US" b="1" dirty="0">
                <a:solidFill>
                  <a:srgbClr val="030301"/>
                </a:solidFill>
                <a:latin typeface="Arial" panose="020B0604020202020204" pitchFamily="34" charset="0"/>
              </a:rPr>
              <a:t>G0439</a:t>
            </a:r>
            <a:r>
              <a:rPr lang="en-US" b="1" dirty="0">
                <a:solidFill>
                  <a:srgbClr val="000000"/>
                </a:solidFill>
                <a:latin typeface="Arial" panose="020B0604020202020204" pitchFamily="34" charset="0"/>
              </a:rPr>
              <a:t>​: Subsequent AWV for the rest of the beneficiary's lifetime. </a:t>
            </a:r>
            <a:br>
              <a:rPr lang="en-US" dirty="0">
                <a:solidFill>
                  <a:srgbClr val="000000"/>
                </a:solidFill>
                <a:latin typeface="Arial" panose="020B0604020202020204" pitchFamily="34" charset="0"/>
              </a:rPr>
            </a:br>
            <a:br>
              <a:rPr lang="en-US" dirty="0">
                <a:solidFill>
                  <a:srgbClr val="000000"/>
                </a:solidFill>
                <a:latin typeface="Arial" panose="020B0604020202020204" pitchFamily="34" charset="0"/>
              </a:rPr>
            </a:br>
            <a:endParaRPr lang="en-US" dirty="0"/>
          </a:p>
        </p:txBody>
      </p:sp>
      <p:sp>
        <p:nvSpPr>
          <p:cNvPr id="5" name="TextBox 4"/>
          <p:cNvSpPr txBox="1"/>
          <p:nvPr/>
        </p:nvSpPr>
        <p:spPr>
          <a:xfrm>
            <a:off x="646981" y="4363399"/>
            <a:ext cx="8609162" cy="2308324"/>
          </a:xfrm>
          <a:prstGeom prst="rect">
            <a:avLst/>
          </a:prstGeom>
          <a:noFill/>
        </p:spPr>
        <p:txBody>
          <a:bodyPr wrap="square" rtlCol="0">
            <a:spAutoFit/>
          </a:bodyPr>
          <a:lstStyle/>
          <a:p>
            <a:r>
              <a:rPr lang="en-US" b="1" i="1" dirty="0">
                <a:latin typeface="Arial" panose="020B0604020202020204" pitchFamily="34" charset="0"/>
              </a:rPr>
              <a:t>Note:  </a:t>
            </a:r>
          </a:p>
          <a:p>
            <a:endParaRPr lang="en-US" b="1" i="1" dirty="0">
              <a:latin typeface="Arial" panose="020B0604020202020204" pitchFamily="34" charset="0"/>
            </a:endParaRPr>
          </a:p>
          <a:p>
            <a:r>
              <a:rPr lang="en-US" u="sng" dirty="0">
                <a:latin typeface="Arial" panose="020B0604020202020204" pitchFamily="34" charset="0"/>
              </a:rPr>
              <a:t>G0402 and G0438 can each only be billed once per beneficiary</a:t>
            </a:r>
            <a:r>
              <a:rPr lang="en-US" dirty="0">
                <a:latin typeface="Arial" panose="020B0604020202020204" pitchFamily="34" charset="0"/>
              </a:rPr>
              <a:t>.  If you are unsure if the patient has ever had one of these visits with a prior provider, you can check in the CMS database.  If you don’t have enrollment specialist who can verify this upon scheduling, use G0439 as a default to be on the safe side. </a:t>
            </a:r>
            <a:br>
              <a:rPr lang="en-US" dirty="0">
                <a:solidFill>
                  <a:srgbClr val="000000"/>
                </a:solidFill>
                <a:latin typeface="Arial" panose="020B0604020202020204" pitchFamily="34" charset="0"/>
              </a:rPr>
            </a:br>
            <a:br>
              <a:rPr lang="en-US" dirty="0">
                <a:solidFill>
                  <a:srgbClr val="000000"/>
                </a:solidFill>
                <a:latin typeface="Arial" panose="020B0604020202020204" pitchFamily="34" charset="0"/>
              </a:rPr>
            </a:br>
            <a:endParaRPr lang="en-US" dirty="0"/>
          </a:p>
        </p:txBody>
      </p:sp>
    </p:spTree>
    <p:extLst>
      <p:ext uri="{BB962C8B-B14F-4D97-AF65-F5344CB8AC3E}">
        <p14:creationId xmlns:p14="http://schemas.microsoft.com/office/powerpoint/2010/main" val="399362307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08C8-B6C4-7470-633D-92EEDAF450A4}"/>
              </a:ext>
            </a:extLst>
          </p:cNvPr>
          <p:cNvSpPr>
            <a:spLocks noGrp="1"/>
          </p:cNvSpPr>
          <p:nvPr>
            <p:ph type="title"/>
          </p:nvPr>
        </p:nvSpPr>
        <p:spPr/>
        <p:txBody>
          <a:bodyPr/>
          <a:lstStyle/>
          <a:p>
            <a:pPr algn="ctr"/>
            <a:r>
              <a:rPr lang="en-US" dirty="0"/>
              <a:t>Every role is vital to the success of these visits!</a:t>
            </a:r>
          </a:p>
        </p:txBody>
      </p:sp>
      <p:pic>
        <p:nvPicPr>
          <p:cNvPr id="3" name="Picture 2" descr="A picture containing person, person&#10;&#10;Description automatically generated">
            <a:extLst>
              <a:ext uri="{FF2B5EF4-FFF2-40B4-BE49-F238E27FC236}">
                <a16:creationId xmlns:a16="http://schemas.microsoft.com/office/drawing/2014/main" id="{5F1C8409-6F7A-536C-CE2E-F1A7C327747F}"/>
              </a:ext>
            </a:extLst>
          </p:cNvPr>
          <p:cNvPicPr>
            <a:picLocks noChangeAspect="1"/>
          </p:cNvPicPr>
          <p:nvPr/>
        </p:nvPicPr>
        <p:blipFill>
          <a:blip r:embed="rId2"/>
          <a:stretch>
            <a:fillRect/>
          </a:stretch>
        </p:blipFill>
        <p:spPr>
          <a:xfrm>
            <a:off x="315245" y="2164007"/>
            <a:ext cx="2742229" cy="1589698"/>
          </a:xfrm>
          <a:prstGeom prst="rect">
            <a:avLst/>
          </a:prstGeom>
        </p:spPr>
      </p:pic>
      <p:sp>
        <p:nvSpPr>
          <p:cNvPr id="4" name="TextBox 3">
            <a:extLst>
              <a:ext uri="{FF2B5EF4-FFF2-40B4-BE49-F238E27FC236}">
                <a16:creationId xmlns:a16="http://schemas.microsoft.com/office/drawing/2014/main" id="{71992F67-66C8-10F5-36AC-3ED77A37A526}"/>
              </a:ext>
            </a:extLst>
          </p:cNvPr>
          <p:cNvSpPr txBox="1"/>
          <p:nvPr/>
        </p:nvSpPr>
        <p:spPr>
          <a:xfrm>
            <a:off x="365759" y="4023360"/>
            <a:ext cx="2546253" cy="2031325"/>
          </a:xfrm>
          <a:prstGeom prst="rect">
            <a:avLst/>
          </a:prstGeom>
          <a:noFill/>
        </p:spPr>
        <p:txBody>
          <a:bodyPr wrap="square" rtlCol="0">
            <a:spAutoFit/>
          </a:bodyPr>
          <a:lstStyle/>
          <a:p>
            <a:r>
              <a:rPr lang="en-US" b="1" dirty="0"/>
              <a:t>Customer Service</a:t>
            </a:r>
            <a:r>
              <a:rPr lang="en-US" dirty="0"/>
              <a:t> as the first point of contact is KEY for patient engagement.</a:t>
            </a:r>
          </a:p>
          <a:p>
            <a:endParaRPr lang="en-US" dirty="0"/>
          </a:p>
          <a:p>
            <a:r>
              <a:rPr lang="en-US" b="1" dirty="0"/>
              <a:t>Scheduling</a:t>
            </a:r>
            <a:r>
              <a:rPr lang="en-US" dirty="0"/>
              <a:t> is KEY for your clinical team.  </a:t>
            </a:r>
          </a:p>
        </p:txBody>
      </p:sp>
      <p:sp>
        <p:nvSpPr>
          <p:cNvPr id="5" name="TextBox 4">
            <a:extLst>
              <a:ext uri="{FF2B5EF4-FFF2-40B4-BE49-F238E27FC236}">
                <a16:creationId xmlns:a16="http://schemas.microsoft.com/office/drawing/2014/main" id="{AF50D89A-B60F-E598-FECB-B8313F595DFE}"/>
              </a:ext>
            </a:extLst>
          </p:cNvPr>
          <p:cNvSpPr txBox="1"/>
          <p:nvPr/>
        </p:nvSpPr>
        <p:spPr>
          <a:xfrm>
            <a:off x="3609395" y="1989617"/>
            <a:ext cx="4037427" cy="2031325"/>
          </a:xfrm>
          <a:prstGeom prst="rect">
            <a:avLst/>
          </a:prstGeom>
          <a:noFill/>
        </p:spPr>
        <p:txBody>
          <a:bodyPr wrap="square" rtlCol="0">
            <a:spAutoFit/>
          </a:bodyPr>
          <a:lstStyle/>
          <a:p>
            <a:r>
              <a:rPr lang="en-US" b="1" dirty="0"/>
              <a:t>Pre-visit planning </a:t>
            </a:r>
            <a:r>
              <a:rPr lang="en-US" dirty="0"/>
              <a:t>and </a:t>
            </a:r>
            <a:r>
              <a:rPr lang="en-US" b="1" dirty="0"/>
              <a:t>care gap scrubbing</a:t>
            </a:r>
            <a:r>
              <a:rPr lang="en-US" dirty="0"/>
              <a:t> are KEY for your AWV’s and patient care. </a:t>
            </a:r>
          </a:p>
          <a:p>
            <a:endParaRPr lang="en-US" dirty="0"/>
          </a:p>
          <a:p>
            <a:r>
              <a:rPr lang="en-US" b="1" dirty="0"/>
              <a:t>Personalized Health Plan is </a:t>
            </a:r>
            <a:r>
              <a:rPr lang="en-US" dirty="0"/>
              <a:t>KEY for patient engagement </a:t>
            </a:r>
          </a:p>
          <a:p>
            <a:endParaRPr lang="en-US" dirty="0"/>
          </a:p>
        </p:txBody>
      </p:sp>
      <p:pic>
        <p:nvPicPr>
          <p:cNvPr id="6" name="Content Placeholder 5" descr="A picture containing sky, person, person, posing&#10;&#10;Description automatically generated">
            <a:extLst>
              <a:ext uri="{FF2B5EF4-FFF2-40B4-BE49-F238E27FC236}">
                <a16:creationId xmlns:a16="http://schemas.microsoft.com/office/drawing/2014/main" id="{102231D0-DF8D-BB54-14B2-ABC60BDDDC4C}"/>
              </a:ext>
            </a:extLst>
          </p:cNvPr>
          <p:cNvPicPr>
            <a:picLocks noChangeAspect="1"/>
          </p:cNvPicPr>
          <p:nvPr/>
        </p:nvPicPr>
        <p:blipFill>
          <a:blip r:embed="rId3"/>
          <a:stretch>
            <a:fillRect/>
          </a:stretch>
        </p:blipFill>
        <p:spPr>
          <a:xfrm>
            <a:off x="3170061" y="3753705"/>
            <a:ext cx="4514850" cy="3009900"/>
          </a:xfrm>
          <a:prstGeom prst="rect">
            <a:avLst/>
          </a:prstGeom>
        </p:spPr>
      </p:pic>
      <p:pic>
        <p:nvPicPr>
          <p:cNvPr id="7" name="Content Placeholder 7" descr="A picture containing person, indoor&#10;&#10;Description automatically generated">
            <a:extLst>
              <a:ext uri="{FF2B5EF4-FFF2-40B4-BE49-F238E27FC236}">
                <a16:creationId xmlns:a16="http://schemas.microsoft.com/office/drawing/2014/main" id="{31F31F8D-4E41-3741-AD6F-3444FACD5EF5}"/>
              </a:ext>
            </a:extLst>
          </p:cNvPr>
          <p:cNvPicPr>
            <a:picLocks noChangeAspect="1"/>
          </p:cNvPicPr>
          <p:nvPr/>
        </p:nvPicPr>
        <p:blipFill>
          <a:blip r:embed="rId4"/>
          <a:stretch>
            <a:fillRect/>
          </a:stretch>
        </p:blipFill>
        <p:spPr>
          <a:xfrm>
            <a:off x="8124245" y="1989617"/>
            <a:ext cx="3571225" cy="2376488"/>
          </a:xfrm>
          <a:prstGeom prst="rect">
            <a:avLst/>
          </a:prstGeom>
        </p:spPr>
      </p:pic>
      <p:sp>
        <p:nvSpPr>
          <p:cNvPr id="8" name="TextBox 7">
            <a:extLst>
              <a:ext uri="{FF2B5EF4-FFF2-40B4-BE49-F238E27FC236}">
                <a16:creationId xmlns:a16="http://schemas.microsoft.com/office/drawing/2014/main" id="{586D83FF-9691-3492-786B-C40ED64D1067}"/>
              </a:ext>
            </a:extLst>
          </p:cNvPr>
          <p:cNvSpPr txBox="1"/>
          <p:nvPr/>
        </p:nvSpPr>
        <p:spPr>
          <a:xfrm>
            <a:off x="8305530" y="4720322"/>
            <a:ext cx="3571225" cy="1477328"/>
          </a:xfrm>
          <a:prstGeom prst="rect">
            <a:avLst/>
          </a:prstGeom>
          <a:noFill/>
        </p:spPr>
        <p:txBody>
          <a:bodyPr wrap="square" rtlCol="0">
            <a:spAutoFit/>
          </a:bodyPr>
          <a:lstStyle/>
          <a:p>
            <a:r>
              <a:rPr lang="en-US" b="1" dirty="0"/>
              <a:t>Coding and documentation </a:t>
            </a:r>
            <a:r>
              <a:rPr lang="en-US" dirty="0"/>
              <a:t>KEY for reimbursement. </a:t>
            </a:r>
          </a:p>
          <a:p>
            <a:endParaRPr lang="en-US" dirty="0"/>
          </a:p>
          <a:p>
            <a:r>
              <a:rPr lang="en-US" b="1" dirty="0"/>
              <a:t>Establishing a PPPS </a:t>
            </a:r>
            <a:r>
              <a:rPr lang="en-US" dirty="0"/>
              <a:t>KEY for patient engagement. </a:t>
            </a:r>
          </a:p>
        </p:txBody>
      </p:sp>
    </p:spTree>
    <p:extLst>
      <p:ext uri="{BB962C8B-B14F-4D97-AF65-F5344CB8AC3E}">
        <p14:creationId xmlns:p14="http://schemas.microsoft.com/office/powerpoint/2010/main" val="3483923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EB05-E7DF-4DDB-9A3B-0F5FFCB84579}"/>
              </a:ext>
            </a:extLst>
          </p:cNvPr>
          <p:cNvSpPr>
            <a:spLocks noGrp="1"/>
          </p:cNvSpPr>
          <p:nvPr>
            <p:ph type="title"/>
          </p:nvPr>
        </p:nvSpPr>
        <p:spPr>
          <a:xfrm>
            <a:off x="1044906" y="3039235"/>
            <a:ext cx="11147094" cy="779529"/>
          </a:xfrm>
        </p:spPr>
        <p:txBody>
          <a:bodyPr vert="horz" lIns="91440" tIns="45720" rIns="91440" bIns="45720" rtlCol="0" anchor="b">
            <a:normAutofit fontScale="90000"/>
          </a:bodyPr>
          <a:lstStyle/>
          <a:p>
            <a:pPr algn="l">
              <a:lnSpc>
                <a:spcPct val="90000"/>
              </a:lnSpc>
            </a:pPr>
            <a:r>
              <a:rPr lang="en-US" sz="6000" dirty="0">
                <a:solidFill>
                  <a:srgbClr val="FFFFFF"/>
                </a:solidFill>
              </a:rPr>
              <a:t>What  about  Telehealth?  </a:t>
            </a:r>
            <a:br>
              <a:rPr lang="en-US" sz="2200" dirty="0"/>
            </a:br>
            <a:endParaRPr lang="en-US" sz="2200" dirty="0">
              <a:solidFill>
                <a:srgbClr val="FFFFFF"/>
              </a:solidFill>
            </a:endParaRPr>
          </a:p>
        </p:txBody>
      </p:sp>
      <p:sp>
        <p:nvSpPr>
          <p:cNvPr id="3" name="Text Placeholder 2">
            <a:extLst>
              <a:ext uri="{FF2B5EF4-FFF2-40B4-BE49-F238E27FC236}">
                <a16:creationId xmlns:a16="http://schemas.microsoft.com/office/drawing/2014/main" id="{FC6309FE-9998-4C1C-8CD0-D2F993601138}"/>
              </a:ext>
            </a:extLst>
          </p:cNvPr>
          <p:cNvSpPr>
            <a:spLocks noGrp="1"/>
          </p:cNvSpPr>
          <p:nvPr>
            <p:ph type="body" idx="1"/>
          </p:nvPr>
        </p:nvSpPr>
        <p:spPr>
          <a:xfrm>
            <a:off x="723737" y="4504682"/>
            <a:ext cx="10572000" cy="1809750"/>
          </a:xfrm>
        </p:spPr>
        <p:txBody>
          <a:bodyPr vert="horz" lIns="91440" tIns="45720" rIns="91440" bIns="45720" rtlCol="0" anchor="t">
            <a:normAutofit/>
          </a:bodyPr>
          <a:lstStyle/>
          <a:p>
            <a:pPr marL="342900" indent="-342900" algn="l">
              <a:buFont typeface="Wingdings" panose="05000000000000000000" pitchFamily="2" charset="2"/>
              <a:buChar char="Ø"/>
            </a:pPr>
            <a:r>
              <a:rPr lang="en-US" dirty="0"/>
              <a:t>The IPPE/Welcome to MAWV can not be conducted via telehealth. </a:t>
            </a:r>
          </a:p>
          <a:p>
            <a:pPr marL="342900" indent="-342900" algn="l">
              <a:buFont typeface="Wingdings" panose="05000000000000000000" pitchFamily="2" charset="2"/>
              <a:buChar char="Ø"/>
            </a:pPr>
            <a:r>
              <a:rPr lang="en-US" dirty="0"/>
              <a:t>The rest of the AWV’s can.  They are now reimbursed at the same rate as an in-person visit. </a:t>
            </a:r>
          </a:p>
          <a:p>
            <a:pPr marL="342900" indent="-342900" algn="l">
              <a:buFont typeface="Wingdings" panose="05000000000000000000" pitchFamily="2" charset="2"/>
              <a:buChar char="Ø"/>
            </a:pPr>
            <a:r>
              <a:rPr lang="en-US" dirty="0"/>
              <a:t>Everything can be conducted via telehealth except BP and BMI. Unless your patients have home monitoring devices. </a:t>
            </a:r>
          </a:p>
        </p:txBody>
      </p:sp>
      <p:pic>
        <p:nvPicPr>
          <p:cNvPr id="1026" name="Picture 2" descr="Maximizing Annual Wellness Visits with Telehealth in COVID-19 | Lightbeam  Health Solu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3479" y="421783"/>
            <a:ext cx="3153247" cy="20983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11216" y="421783"/>
            <a:ext cx="5960852" cy="1569660"/>
          </a:xfrm>
          <a:prstGeom prst="rect">
            <a:avLst/>
          </a:prstGeom>
          <a:noFill/>
        </p:spPr>
        <p:txBody>
          <a:bodyPr wrap="square" rtlCol="0">
            <a:spAutoFit/>
          </a:bodyPr>
          <a:lstStyle/>
          <a:p>
            <a:pPr algn="ctr"/>
            <a:r>
              <a:rPr lang="en-US" sz="2400" dirty="0">
                <a:solidFill>
                  <a:srgbClr val="FFC000"/>
                </a:solidFill>
              </a:rPr>
              <a:t>Consider  a telehealth AWV for elderly who do not wish to come into the office due to </a:t>
            </a:r>
            <a:r>
              <a:rPr lang="en-US" sz="2400" dirty="0" err="1">
                <a:solidFill>
                  <a:srgbClr val="FFC000"/>
                </a:solidFill>
              </a:rPr>
              <a:t>Covid</a:t>
            </a:r>
            <a:r>
              <a:rPr lang="en-US" sz="2400" dirty="0">
                <a:solidFill>
                  <a:srgbClr val="FFC000"/>
                </a:solidFill>
              </a:rPr>
              <a:t> concerns or who have transportation or other </a:t>
            </a:r>
            <a:r>
              <a:rPr lang="en-US" sz="2400" dirty="0" err="1">
                <a:solidFill>
                  <a:srgbClr val="FFC000"/>
                </a:solidFill>
              </a:rPr>
              <a:t>SDoH</a:t>
            </a:r>
            <a:r>
              <a:rPr lang="en-US" sz="2400" dirty="0">
                <a:solidFill>
                  <a:srgbClr val="FFC000"/>
                </a:solidFill>
              </a:rPr>
              <a:t> barriers. </a:t>
            </a:r>
          </a:p>
        </p:txBody>
      </p:sp>
    </p:spTree>
    <p:extLst>
      <p:ext uri="{BB962C8B-B14F-4D97-AF65-F5344CB8AC3E}">
        <p14:creationId xmlns:p14="http://schemas.microsoft.com/office/powerpoint/2010/main" val="212654375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D2D0-447E-40B6-AC23-2DFEC5EAFEEE}"/>
              </a:ext>
            </a:extLst>
          </p:cNvPr>
          <p:cNvSpPr>
            <a:spLocks noGrp="1"/>
          </p:cNvSpPr>
          <p:nvPr>
            <p:ph type="title"/>
          </p:nvPr>
        </p:nvSpPr>
        <p:spPr>
          <a:xfrm>
            <a:off x="591388" y="111419"/>
            <a:ext cx="3187318" cy="2791102"/>
          </a:xfrm>
          <a:effectLst/>
        </p:spPr>
        <p:txBody>
          <a:bodyPr anchor="ctr">
            <a:normAutofit/>
          </a:bodyPr>
          <a:lstStyle/>
          <a:p>
            <a:pPr algn="ctr"/>
            <a:br>
              <a:rPr lang="en-US" sz="3200" dirty="0">
                <a:solidFill>
                  <a:schemeClr val="tx1"/>
                </a:solidFill>
              </a:rPr>
            </a:br>
            <a:r>
              <a:rPr lang="en-US" sz="3200" dirty="0">
                <a:solidFill>
                  <a:schemeClr val="tx1"/>
                </a:solidFill>
              </a:rPr>
              <a:t>UPDATE PATIENTS' CONDITIONS</a:t>
            </a:r>
            <a:br>
              <a:rPr lang="en-US" sz="3200" dirty="0">
                <a:solidFill>
                  <a:schemeClr val="tx1"/>
                </a:solidFill>
              </a:rPr>
            </a:br>
            <a:br>
              <a:rPr lang="en-US" sz="3200" dirty="0"/>
            </a:br>
            <a:endParaRPr lang="en-US" sz="3200" dirty="0">
              <a:solidFill>
                <a:schemeClr val="tx1"/>
              </a:solidFill>
            </a:endParaRPr>
          </a:p>
        </p:txBody>
      </p:sp>
      <p:pic>
        <p:nvPicPr>
          <p:cNvPr id="7" name="Picture 7" descr="Graphical user interface, website&#10;&#10;Description automatically generated">
            <a:extLst>
              <a:ext uri="{FF2B5EF4-FFF2-40B4-BE49-F238E27FC236}">
                <a16:creationId xmlns:a16="http://schemas.microsoft.com/office/drawing/2014/main" id="{7CB1876A-FBB7-4773-B4BA-313BE6F48DEE}"/>
              </a:ext>
            </a:extLst>
          </p:cNvPr>
          <p:cNvPicPr>
            <a:picLocks noGrp="1" noChangeAspect="1"/>
          </p:cNvPicPr>
          <p:nvPr>
            <p:ph idx="1"/>
          </p:nvPr>
        </p:nvPicPr>
        <p:blipFill>
          <a:blip r:embed="rId2"/>
          <a:stretch>
            <a:fillRect/>
          </a:stretch>
        </p:blipFill>
        <p:spPr>
          <a:xfrm>
            <a:off x="4435236" y="281617"/>
            <a:ext cx="7756764" cy="6277513"/>
          </a:xfrm>
          <a:effectLst/>
        </p:spPr>
      </p:pic>
      <p:pic>
        <p:nvPicPr>
          <p:cNvPr id="3" name="Picture 6" descr="Text&#10;&#10;Description automatically generated">
            <a:extLst>
              <a:ext uri="{FF2B5EF4-FFF2-40B4-BE49-F238E27FC236}">
                <a16:creationId xmlns:a16="http://schemas.microsoft.com/office/drawing/2014/main" id="{7A599B79-0125-45BE-9947-90752D7EAEEF}"/>
              </a:ext>
            </a:extLst>
          </p:cNvPr>
          <p:cNvPicPr>
            <a:picLocks noChangeAspect="1"/>
          </p:cNvPicPr>
          <p:nvPr/>
        </p:nvPicPr>
        <p:blipFill>
          <a:blip r:embed="rId3"/>
          <a:stretch>
            <a:fillRect/>
          </a:stretch>
        </p:blipFill>
        <p:spPr>
          <a:xfrm>
            <a:off x="250305" y="2255540"/>
            <a:ext cx="3869484" cy="3324581"/>
          </a:xfrm>
          <a:prstGeom prst="rect">
            <a:avLst/>
          </a:prstGeom>
        </p:spPr>
      </p:pic>
      <p:pic>
        <p:nvPicPr>
          <p:cNvPr id="4" name="Picture 3" descr="Logo, company name&#10;&#10;Description automatically generated">
            <a:extLst>
              <a:ext uri="{FF2B5EF4-FFF2-40B4-BE49-F238E27FC236}">
                <a16:creationId xmlns:a16="http://schemas.microsoft.com/office/drawing/2014/main" id="{9A735367-246A-014A-C9AB-4080C98579DD}"/>
              </a:ext>
            </a:extLst>
          </p:cNvPr>
          <p:cNvPicPr>
            <a:picLocks noChangeAspect="1"/>
          </p:cNvPicPr>
          <p:nvPr/>
        </p:nvPicPr>
        <p:blipFill>
          <a:blip r:embed="rId4"/>
          <a:stretch>
            <a:fillRect/>
          </a:stretch>
        </p:blipFill>
        <p:spPr>
          <a:xfrm>
            <a:off x="1581776" y="215191"/>
            <a:ext cx="1614097" cy="1533694"/>
          </a:xfrm>
          <a:prstGeom prst="rect">
            <a:avLst/>
          </a:prstGeom>
        </p:spPr>
      </p:pic>
    </p:spTree>
    <p:extLst>
      <p:ext uri="{BB962C8B-B14F-4D97-AF65-F5344CB8AC3E}">
        <p14:creationId xmlns:p14="http://schemas.microsoft.com/office/powerpoint/2010/main" val="5283713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2554-CEC8-489E-9191-73421671DEDF}"/>
              </a:ext>
            </a:extLst>
          </p:cNvPr>
          <p:cNvSpPr>
            <a:spLocks noGrp="1"/>
          </p:cNvSpPr>
          <p:nvPr>
            <p:ph type="title"/>
          </p:nvPr>
        </p:nvSpPr>
        <p:spPr>
          <a:xfrm>
            <a:off x="254062" y="739999"/>
            <a:ext cx="10571998" cy="970450"/>
          </a:xfrm>
        </p:spPr>
        <p:txBody>
          <a:bodyPr>
            <a:normAutofit/>
          </a:bodyPr>
          <a:lstStyle/>
          <a:p>
            <a:r>
              <a:rPr lang="en-US" dirty="0"/>
              <a:t>            </a:t>
            </a:r>
            <a:r>
              <a:rPr lang="en-US" b="1" dirty="0"/>
              <a:t>AWV DOCUMENTATION CRITERIA</a:t>
            </a:r>
          </a:p>
        </p:txBody>
      </p:sp>
      <p:sp>
        <p:nvSpPr>
          <p:cNvPr id="3" name="Content Placeholder 2">
            <a:extLst>
              <a:ext uri="{FF2B5EF4-FFF2-40B4-BE49-F238E27FC236}">
                <a16:creationId xmlns:a16="http://schemas.microsoft.com/office/drawing/2014/main" id="{EA93928E-0832-4DEF-AE8E-0FF7881A65C3}"/>
              </a:ext>
            </a:extLst>
          </p:cNvPr>
          <p:cNvSpPr>
            <a:spLocks noGrp="1"/>
          </p:cNvSpPr>
          <p:nvPr>
            <p:ph idx="1"/>
          </p:nvPr>
        </p:nvSpPr>
        <p:spPr>
          <a:xfrm>
            <a:off x="838199" y="1710449"/>
            <a:ext cx="10515600" cy="5457039"/>
          </a:xfrm>
        </p:spPr>
        <p:txBody>
          <a:bodyPr>
            <a:normAutofit/>
          </a:bodyPr>
          <a:lstStyle/>
          <a:p>
            <a:endParaRPr lang="en-US" dirty="0"/>
          </a:p>
          <a:p>
            <a:r>
              <a:rPr lang="en-US" dirty="0"/>
              <a:t> </a:t>
            </a:r>
            <a:r>
              <a:rPr lang="en-US" dirty="0">
                <a:solidFill>
                  <a:schemeClr val="bg1"/>
                </a:solidFill>
              </a:rPr>
              <a:t>ESTABLISH THE PATIENT’S MEDICAL AND FAMILY HISTORY </a:t>
            </a:r>
          </a:p>
          <a:p>
            <a:pPr>
              <a:buFont typeface="Wingdings" panose="05000000000000000000" pitchFamily="2" charset="2"/>
              <a:buChar char="Ø"/>
            </a:pPr>
            <a:r>
              <a:rPr lang="en-US" b="1" u="sng" dirty="0"/>
              <a:t>At a minimum, document the following:</a:t>
            </a:r>
          </a:p>
          <a:p>
            <a:pPr lvl="1"/>
            <a:r>
              <a:rPr lang="en-US" dirty="0"/>
              <a:t>Medical events of the patient’s parents, siblings, and children including conditions that may be hereditary or place the patient at increased risk</a:t>
            </a:r>
          </a:p>
          <a:p>
            <a:pPr lvl="1"/>
            <a:r>
              <a:rPr lang="en-US" dirty="0"/>
              <a:t>Past medical and surgical history including experiences with illnesses, hospital stays, operations, allergies, injuries, and treatments</a:t>
            </a:r>
          </a:p>
          <a:p>
            <a:pPr lvl="1"/>
            <a:r>
              <a:rPr lang="en-US" dirty="0"/>
              <a:t>Use of or exposure to medications and supplements, including calcium and vitamins</a:t>
            </a:r>
          </a:p>
          <a:p>
            <a:pPr marL="457200" lvl="1" indent="0">
              <a:buNone/>
            </a:pPr>
            <a:endParaRPr lang="en-US" dirty="0"/>
          </a:p>
          <a:p>
            <a:pPr>
              <a:buFont typeface="Wingdings" panose="05000000000000000000" pitchFamily="2" charset="2"/>
              <a:buChar char="Ø"/>
            </a:pPr>
            <a:r>
              <a:rPr lang="en-US" dirty="0"/>
              <a:t>ESTABLISH A LIST OF CURRENT PROVIDERS AND SUPPLIERS</a:t>
            </a:r>
          </a:p>
          <a:p>
            <a:pPr lvl="1"/>
            <a:r>
              <a:rPr lang="en-US" dirty="0"/>
              <a:t>Include current patient providers and suppliers that regularly give medical care, including behavioral health care.</a:t>
            </a:r>
          </a:p>
          <a:p>
            <a:endParaRPr lang="en-US" dirty="0"/>
          </a:p>
        </p:txBody>
      </p:sp>
      <p:pic>
        <p:nvPicPr>
          <p:cNvPr id="4" name="Picture 3" descr="Logo, company name&#10;&#10;Description automatically generated">
            <a:extLst>
              <a:ext uri="{FF2B5EF4-FFF2-40B4-BE49-F238E27FC236}">
                <a16:creationId xmlns:a16="http://schemas.microsoft.com/office/drawing/2014/main" id="{82E16399-6132-154B-95E6-EC8C5AB54281}"/>
              </a:ext>
            </a:extLst>
          </p:cNvPr>
          <p:cNvPicPr>
            <a:picLocks noChangeAspect="1"/>
          </p:cNvPicPr>
          <p:nvPr/>
        </p:nvPicPr>
        <p:blipFill>
          <a:blip r:embed="rId2"/>
          <a:stretch>
            <a:fillRect/>
          </a:stretch>
        </p:blipFill>
        <p:spPr>
          <a:xfrm>
            <a:off x="10502020" y="242353"/>
            <a:ext cx="1435916" cy="1387271"/>
          </a:xfrm>
          <a:prstGeom prst="rect">
            <a:avLst/>
          </a:prstGeom>
        </p:spPr>
      </p:pic>
    </p:spTree>
    <p:extLst>
      <p:ext uri="{BB962C8B-B14F-4D97-AF65-F5344CB8AC3E}">
        <p14:creationId xmlns:p14="http://schemas.microsoft.com/office/powerpoint/2010/main" val="93291772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0BF8B-8F6C-499B-8B7E-4035F3D02ACD}"/>
              </a:ext>
            </a:extLst>
          </p:cNvPr>
          <p:cNvSpPr>
            <a:spLocks noGrp="1"/>
          </p:cNvSpPr>
          <p:nvPr>
            <p:ph type="title"/>
          </p:nvPr>
        </p:nvSpPr>
        <p:spPr/>
        <p:txBody>
          <a:bodyPr>
            <a:normAutofit/>
          </a:bodyPr>
          <a:lstStyle/>
          <a:p>
            <a:r>
              <a:rPr lang="en-US" dirty="0"/>
              <a:t>           </a:t>
            </a:r>
            <a:r>
              <a:rPr lang="en-US" b="1" dirty="0"/>
              <a:t>AWV DOCUMENTATION CRITERIA</a:t>
            </a:r>
          </a:p>
        </p:txBody>
      </p:sp>
      <p:sp>
        <p:nvSpPr>
          <p:cNvPr id="3" name="Content Placeholder 2">
            <a:extLst>
              <a:ext uri="{FF2B5EF4-FFF2-40B4-BE49-F238E27FC236}">
                <a16:creationId xmlns:a16="http://schemas.microsoft.com/office/drawing/2014/main" id="{E8AE1E31-0D8D-45C7-8F2C-3A224BCE5B18}"/>
              </a:ext>
            </a:extLst>
          </p:cNvPr>
          <p:cNvSpPr>
            <a:spLocks noGrp="1"/>
          </p:cNvSpPr>
          <p:nvPr>
            <p:ph idx="1"/>
          </p:nvPr>
        </p:nvSpPr>
        <p:spPr/>
        <p:txBody>
          <a:bodyPr>
            <a:normAutofit/>
          </a:bodyPr>
          <a:lstStyle/>
          <a:p>
            <a:pPr lvl="1">
              <a:buFont typeface="Wingdings" panose="05000000000000000000" pitchFamily="2" charset="2"/>
              <a:buChar char="Ø"/>
            </a:pPr>
            <a:r>
              <a:rPr lang="en-US" dirty="0">
                <a:solidFill>
                  <a:schemeClr val="bg1"/>
                </a:solidFill>
              </a:rPr>
              <a:t>Psychosocial risks </a:t>
            </a:r>
            <a:r>
              <a:rPr lang="en-US" dirty="0"/>
              <a:t>including but not limited to depression/life satisfaction, stress, anger, loneliness/social isolation, pain, and fatigue. </a:t>
            </a:r>
          </a:p>
          <a:p>
            <a:pPr marL="457200" lvl="1" indent="0">
              <a:buNone/>
            </a:pPr>
            <a:endParaRPr lang="en-US" dirty="0"/>
          </a:p>
          <a:p>
            <a:pPr lvl="1">
              <a:buFont typeface="Wingdings" panose="05000000000000000000" pitchFamily="2" charset="2"/>
              <a:buChar char="Ø"/>
            </a:pPr>
            <a:r>
              <a:rPr lang="en-US" dirty="0">
                <a:solidFill>
                  <a:schemeClr val="bg1"/>
                </a:solidFill>
              </a:rPr>
              <a:t>Behavioral risks </a:t>
            </a:r>
            <a:r>
              <a:rPr lang="en-US" dirty="0"/>
              <a:t>including but not limited to tobacco use, physical activity, nutrition and oral health, alcohol consumption, sexual health, motor vehicle (for example, seat belt use), and home safety. </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solidFill>
                  <a:schemeClr val="bg1"/>
                </a:solidFill>
              </a:rPr>
              <a:t>Activities of Daily Living (ADLs) </a:t>
            </a:r>
            <a:r>
              <a:rPr lang="en-US" dirty="0"/>
              <a:t>including dressing, feeding, toileting, grooming, physical ambulation including balance/risk of falls and bathing; and Instrumental ADLs (IADLs), including using the telephone, housekeeping, laundry, mode of transportation, shopping, housekeeping, managing medications, and handling finances.</a:t>
            </a:r>
          </a:p>
        </p:txBody>
      </p:sp>
      <p:pic>
        <p:nvPicPr>
          <p:cNvPr id="4" name="Picture 3" descr="Logo, company name&#10;&#10;Description automatically generated">
            <a:extLst>
              <a:ext uri="{FF2B5EF4-FFF2-40B4-BE49-F238E27FC236}">
                <a16:creationId xmlns:a16="http://schemas.microsoft.com/office/drawing/2014/main" id="{B677F4D0-BD8B-74B4-D6B4-00B764D7560B}"/>
              </a:ext>
            </a:extLst>
          </p:cNvPr>
          <p:cNvPicPr>
            <a:picLocks noChangeAspect="1"/>
          </p:cNvPicPr>
          <p:nvPr/>
        </p:nvPicPr>
        <p:blipFill>
          <a:blip r:embed="rId2"/>
          <a:stretch>
            <a:fillRect/>
          </a:stretch>
        </p:blipFill>
        <p:spPr>
          <a:xfrm>
            <a:off x="10592553" y="284176"/>
            <a:ext cx="1462179" cy="1389343"/>
          </a:xfrm>
          <a:prstGeom prst="rect">
            <a:avLst/>
          </a:prstGeom>
        </p:spPr>
      </p:pic>
    </p:spTree>
    <p:extLst>
      <p:ext uri="{BB962C8B-B14F-4D97-AF65-F5344CB8AC3E}">
        <p14:creationId xmlns:p14="http://schemas.microsoft.com/office/powerpoint/2010/main" val="2181516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422" y="333621"/>
            <a:ext cx="9784080" cy="1508760"/>
          </a:xfrm>
        </p:spPr>
        <p:txBody>
          <a:bodyPr/>
          <a:lstStyle/>
          <a:p>
            <a:pPr algn="ctr"/>
            <a:r>
              <a:rPr lang="en-US" dirty="0"/>
              <a:t>Hierarchical Condition Categories (HCC) </a:t>
            </a:r>
          </a:p>
        </p:txBody>
      </p:sp>
      <p:sp>
        <p:nvSpPr>
          <p:cNvPr id="3" name="TextBox 2"/>
          <p:cNvSpPr txBox="1"/>
          <p:nvPr/>
        </p:nvSpPr>
        <p:spPr>
          <a:xfrm>
            <a:off x="680321" y="2337758"/>
            <a:ext cx="9438464" cy="4247317"/>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Represent costly chronic health conditions and some severe acute conditions. </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19 categories representing a patient’s health conditions(s) that map to specific ICD-10 codes which are used to determine a patient’s risk score. </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86 HCC codes and approximately 9,500 ICD-10 codes to map to an HCC </a:t>
            </a:r>
          </a:p>
          <a:p>
            <a:endParaRPr lang="en-US" dirty="0"/>
          </a:p>
          <a:p>
            <a:endParaRPr lang="en-US" dirty="0"/>
          </a:p>
          <a:p>
            <a:endParaRPr lang="en-US" dirty="0"/>
          </a:p>
        </p:txBody>
      </p:sp>
      <p:pic>
        <p:nvPicPr>
          <p:cNvPr id="4" name="Picture 3" descr="Logo, company name&#10;&#10;Description automatically generated">
            <a:extLst>
              <a:ext uri="{FF2B5EF4-FFF2-40B4-BE49-F238E27FC236}">
                <a16:creationId xmlns:a16="http://schemas.microsoft.com/office/drawing/2014/main" id="{1758DC13-61DF-59E9-BEE4-61129DEF3C39}"/>
              </a:ext>
            </a:extLst>
          </p:cNvPr>
          <p:cNvPicPr>
            <a:picLocks noChangeAspect="1"/>
          </p:cNvPicPr>
          <p:nvPr/>
        </p:nvPicPr>
        <p:blipFill>
          <a:blip r:embed="rId2"/>
          <a:stretch>
            <a:fillRect/>
          </a:stretch>
        </p:blipFill>
        <p:spPr>
          <a:xfrm>
            <a:off x="10655928" y="333621"/>
            <a:ext cx="1471233" cy="1397946"/>
          </a:xfrm>
          <a:prstGeom prst="rect">
            <a:avLst/>
          </a:prstGeom>
        </p:spPr>
      </p:pic>
    </p:spTree>
    <p:extLst>
      <p:ext uri="{BB962C8B-B14F-4D97-AF65-F5344CB8AC3E}">
        <p14:creationId xmlns:p14="http://schemas.microsoft.com/office/powerpoint/2010/main" val="1409734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2D6EE-A28A-4125-8300-18381D96B3BF}"/>
              </a:ext>
            </a:extLst>
          </p:cNvPr>
          <p:cNvSpPr>
            <a:spLocks noGrp="1"/>
          </p:cNvSpPr>
          <p:nvPr>
            <p:ph type="ctrTitle"/>
          </p:nvPr>
        </p:nvSpPr>
        <p:spPr>
          <a:xfrm>
            <a:off x="-153909" y="1175886"/>
            <a:ext cx="12192000" cy="3509963"/>
          </a:xfrm>
        </p:spPr>
        <p:txBody>
          <a:bodyPr>
            <a:normAutofit/>
          </a:bodyPr>
          <a:lstStyle/>
          <a:p>
            <a:pPr algn="ctr"/>
            <a:r>
              <a:rPr lang="en-US" b="1" dirty="0"/>
              <a:t>Risk Adjustment and Hierarchical Condition Category (HCC) Coding</a:t>
            </a:r>
            <a:br>
              <a:rPr lang="en-US" b="1" dirty="0"/>
            </a:br>
            <a:endParaRPr lang="en-US" dirty="0"/>
          </a:p>
        </p:txBody>
      </p:sp>
      <p:sp>
        <p:nvSpPr>
          <p:cNvPr id="3" name="Subtitle 2">
            <a:extLst>
              <a:ext uri="{FF2B5EF4-FFF2-40B4-BE49-F238E27FC236}">
                <a16:creationId xmlns:a16="http://schemas.microsoft.com/office/drawing/2014/main" id="{86309775-0353-4EC6-9515-A0BA328A3BA7}"/>
              </a:ext>
            </a:extLst>
          </p:cNvPr>
          <p:cNvSpPr>
            <a:spLocks noGrp="1"/>
          </p:cNvSpPr>
          <p:nvPr>
            <p:ph type="subTitle" idx="1"/>
          </p:nvPr>
        </p:nvSpPr>
        <p:spPr>
          <a:xfrm>
            <a:off x="0" y="3857466"/>
            <a:ext cx="12192000" cy="3965089"/>
          </a:xfrm>
        </p:spPr>
        <p:txBody>
          <a:bodyPr>
            <a:normAutofit/>
          </a:bodyPr>
          <a:lstStyle/>
          <a:p>
            <a:pPr algn="l"/>
            <a:endParaRPr lang="en-US" sz="2000" dirty="0">
              <a:solidFill>
                <a:srgbClr val="002060"/>
              </a:solidFill>
            </a:endParaRPr>
          </a:p>
          <a:p>
            <a:r>
              <a:rPr lang="en-US" sz="2800" dirty="0">
                <a:solidFill>
                  <a:srgbClr val="002060"/>
                </a:solidFill>
              </a:rPr>
              <a:t>Documentation must support the presence of the condition </a:t>
            </a:r>
            <a:r>
              <a:rPr lang="en-US" sz="2800" b="1" dirty="0">
                <a:solidFill>
                  <a:srgbClr val="002060"/>
                </a:solidFill>
              </a:rPr>
              <a:t>and indicate </a:t>
            </a:r>
            <a:r>
              <a:rPr lang="en-US" sz="2800" dirty="0">
                <a:solidFill>
                  <a:srgbClr val="002060"/>
                </a:solidFill>
              </a:rPr>
              <a:t>the provider’s assessment and/or plan for management of the condition. </a:t>
            </a:r>
          </a:p>
          <a:p>
            <a:endParaRPr lang="en-US" sz="2800" dirty="0">
              <a:solidFill>
                <a:srgbClr val="002060"/>
              </a:solidFill>
            </a:endParaRPr>
          </a:p>
          <a:p>
            <a:pPr lvl="1"/>
            <a:r>
              <a:rPr lang="en-US" sz="2800" i="1" dirty="0"/>
              <a:t>This must occur </a:t>
            </a:r>
            <a:r>
              <a:rPr lang="en-US" sz="2800" i="1" u="sng" dirty="0"/>
              <a:t>at least once each calendar year </a:t>
            </a:r>
            <a:r>
              <a:rPr lang="en-US" sz="2800" i="1" dirty="0"/>
              <a:t>in order for CMS to recognize the individual continues to have the condition.   </a:t>
            </a:r>
            <a:r>
              <a:rPr lang="en-US" sz="2800" dirty="0"/>
              <a:t> </a:t>
            </a:r>
            <a:r>
              <a:rPr lang="en-US" sz="1800" dirty="0"/>
              <a:t>    </a:t>
            </a:r>
          </a:p>
          <a:p>
            <a:endParaRPr lang="en-US" dirty="0"/>
          </a:p>
        </p:txBody>
      </p:sp>
      <p:sp>
        <p:nvSpPr>
          <p:cNvPr id="5" name="TextBox 4">
            <a:extLst>
              <a:ext uri="{FF2B5EF4-FFF2-40B4-BE49-F238E27FC236}">
                <a16:creationId xmlns:a16="http://schemas.microsoft.com/office/drawing/2014/main" id="{7C6D9E87-C976-5A19-045A-6A59413C3003}"/>
              </a:ext>
            </a:extLst>
          </p:cNvPr>
          <p:cNvSpPr txBox="1"/>
          <p:nvPr/>
        </p:nvSpPr>
        <p:spPr>
          <a:xfrm>
            <a:off x="1604513" y="280057"/>
            <a:ext cx="8507269" cy="1631216"/>
          </a:xfrm>
          <a:prstGeom prst="rect">
            <a:avLst/>
          </a:prstGeom>
          <a:noFill/>
        </p:spPr>
        <p:txBody>
          <a:bodyPr wrap="square">
            <a:spAutoFit/>
          </a:bodyPr>
          <a:lstStyle/>
          <a:p>
            <a:pPr algn="l"/>
            <a:r>
              <a:rPr lang="en-US" sz="2000" dirty="0">
                <a:solidFill>
                  <a:schemeClr val="accent1"/>
                </a:solidFill>
              </a:rPr>
              <a:t>Mandated by the Centers for Medicare and Medicaid Services (CMS) in 1997.  </a:t>
            </a:r>
          </a:p>
          <a:p>
            <a:pPr algn="l">
              <a:spcBef>
                <a:spcPts val="0"/>
              </a:spcBef>
            </a:pPr>
            <a:endParaRPr lang="en-US" sz="2000" dirty="0">
              <a:solidFill>
                <a:schemeClr val="accent1"/>
              </a:solidFill>
            </a:endParaRPr>
          </a:p>
          <a:p>
            <a:pPr algn="l">
              <a:spcBef>
                <a:spcPts val="0"/>
              </a:spcBef>
            </a:pPr>
            <a:r>
              <a:rPr lang="en-US" sz="2000" i="1" dirty="0">
                <a:solidFill>
                  <a:schemeClr val="accent1"/>
                </a:solidFill>
              </a:rPr>
              <a:t>Model assigns a patient risk adjustment factor (RAF) score to individuals with </a:t>
            </a:r>
          </a:p>
          <a:p>
            <a:pPr algn="l">
              <a:spcBef>
                <a:spcPts val="0"/>
              </a:spcBef>
            </a:pPr>
            <a:r>
              <a:rPr lang="en-US" sz="2000" i="1" dirty="0">
                <a:solidFill>
                  <a:schemeClr val="accent1"/>
                </a:solidFill>
              </a:rPr>
              <a:t>serious or chronic illness based upon a combination of the individual’s health </a:t>
            </a:r>
          </a:p>
          <a:p>
            <a:pPr algn="l">
              <a:spcBef>
                <a:spcPts val="0"/>
              </a:spcBef>
            </a:pPr>
            <a:r>
              <a:rPr lang="en-US" sz="2000" i="1" dirty="0">
                <a:solidFill>
                  <a:schemeClr val="accent1"/>
                </a:solidFill>
              </a:rPr>
              <a:t>conditions (ICD-10) and demographic details.</a:t>
            </a:r>
            <a:endParaRPr lang="en-US" sz="2000" dirty="0">
              <a:solidFill>
                <a:schemeClr val="accent1"/>
              </a:solidFill>
            </a:endParaRPr>
          </a:p>
        </p:txBody>
      </p:sp>
      <p:pic>
        <p:nvPicPr>
          <p:cNvPr id="4" name="Picture 3" descr="Logo, company name&#10;&#10;Description automatically generated">
            <a:extLst>
              <a:ext uri="{FF2B5EF4-FFF2-40B4-BE49-F238E27FC236}">
                <a16:creationId xmlns:a16="http://schemas.microsoft.com/office/drawing/2014/main" id="{AA27FFB5-0CD4-C8E0-5A4D-21ABF5B197FB}"/>
              </a:ext>
            </a:extLst>
          </p:cNvPr>
          <p:cNvPicPr>
            <a:picLocks noChangeAspect="1"/>
          </p:cNvPicPr>
          <p:nvPr/>
        </p:nvPicPr>
        <p:blipFill>
          <a:blip r:embed="rId2"/>
          <a:stretch>
            <a:fillRect/>
          </a:stretch>
        </p:blipFill>
        <p:spPr>
          <a:xfrm>
            <a:off x="9931651" y="203637"/>
            <a:ext cx="1797158" cy="1707636"/>
          </a:xfrm>
          <a:prstGeom prst="rect">
            <a:avLst/>
          </a:prstGeom>
        </p:spPr>
      </p:pic>
    </p:spTree>
    <p:extLst>
      <p:ext uri="{BB962C8B-B14F-4D97-AF65-F5344CB8AC3E}">
        <p14:creationId xmlns:p14="http://schemas.microsoft.com/office/powerpoint/2010/main" val="235706017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4D85-C033-4468-A027-7763DF151EF9}"/>
              </a:ext>
            </a:extLst>
          </p:cNvPr>
          <p:cNvSpPr>
            <a:spLocks noGrp="1"/>
          </p:cNvSpPr>
          <p:nvPr>
            <p:ph type="title"/>
          </p:nvPr>
        </p:nvSpPr>
        <p:spPr/>
        <p:txBody>
          <a:bodyPr>
            <a:normAutofit/>
          </a:bodyPr>
          <a:lstStyle/>
          <a:p>
            <a:r>
              <a:rPr lang="en-US" b="1" dirty="0"/>
              <a:t>Risk Adjustment &amp; HCC Documentation </a:t>
            </a:r>
            <a:endParaRPr lang="en-US" dirty="0"/>
          </a:p>
        </p:txBody>
      </p:sp>
      <p:sp>
        <p:nvSpPr>
          <p:cNvPr id="3" name="Content Placeholder 2">
            <a:extLst>
              <a:ext uri="{FF2B5EF4-FFF2-40B4-BE49-F238E27FC236}">
                <a16:creationId xmlns:a16="http://schemas.microsoft.com/office/drawing/2014/main" id="{A24217B1-3DC9-4A6B-BBC2-DB9EB87524D8}"/>
              </a:ext>
            </a:extLst>
          </p:cNvPr>
          <p:cNvSpPr>
            <a:spLocks noGrp="1"/>
          </p:cNvSpPr>
          <p:nvPr>
            <p:ph idx="1"/>
          </p:nvPr>
        </p:nvSpPr>
        <p:spPr/>
        <p:txBody>
          <a:bodyPr>
            <a:normAutofit lnSpcReduction="10000"/>
          </a:bodyPr>
          <a:lstStyle/>
          <a:p>
            <a:pPr marL="0" indent="0">
              <a:buNone/>
            </a:pPr>
            <a:r>
              <a:rPr lang="en-US" sz="2000" dirty="0"/>
              <a:t>Document on each condition the patient has that </a:t>
            </a:r>
            <a:r>
              <a:rPr lang="en-US" sz="2000" u="sng" dirty="0"/>
              <a:t>influences your ability to evaluate or treat </a:t>
            </a:r>
            <a:r>
              <a:rPr lang="en-US" sz="2000" dirty="0"/>
              <a:t>the patient including: </a:t>
            </a:r>
          </a:p>
          <a:p>
            <a:pPr marL="0" indent="0">
              <a:buNone/>
            </a:pPr>
            <a:endParaRPr lang="en-US" sz="2000" dirty="0"/>
          </a:p>
          <a:p>
            <a:pPr lvl="1"/>
            <a:r>
              <a:rPr lang="en-US" sz="2000" dirty="0"/>
              <a:t>Pertinent conditions</a:t>
            </a:r>
          </a:p>
          <a:p>
            <a:pPr lvl="1"/>
            <a:endParaRPr lang="en-US" sz="2000" dirty="0"/>
          </a:p>
          <a:p>
            <a:pPr lvl="1"/>
            <a:r>
              <a:rPr lang="en-US" sz="2000" dirty="0"/>
              <a:t>Chronic conditions</a:t>
            </a:r>
          </a:p>
          <a:p>
            <a:pPr lvl="1"/>
            <a:endParaRPr lang="en-US" sz="2000" dirty="0"/>
          </a:p>
          <a:p>
            <a:pPr lvl="1"/>
            <a:r>
              <a:rPr lang="en-US" sz="2000" dirty="0"/>
              <a:t>Active status</a:t>
            </a:r>
          </a:p>
          <a:p>
            <a:pPr lvl="1"/>
            <a:endParaRPr lang="en-US" sz="2000" dirty="0"/>
          </a:p>
          <a:p>
            <a:pPr lvl="1"/>
            <a:r>
              <a:rPr lang="en-US" sz="2000" dirty="0"/>
              <a:t>“History of” or “Past” conditions</a:t>
            </a:r>
          </a:p>
          <a:p>
            <a:pPr lvl="1"/>
            <a:endParaRPr lang="en-US" sz="2000" dirty="0"/>
          </a:p>
          <a:p>
            <a:pPr lvl="1"/>
            <a:r>
              <a:rPr lang="en-US" sz="2000" dirty="0"/>
              <a:t>Conditions that require two codes billed together</a:t>
            </a:r>
          </a:p>
          <a:p>
            <a:endParaRPr lang="en-US" dirty="0"/>
          </a:p>
        </p:txBody>
      </p:sp>
      <p:pic>
        <p:nvPicPr>
          <p:cNvPr id="4" name="Picture 3" descr="Logo, company name&#10;&#10;Description automatically generated">
            <a:extLst>
              <a:ext uri="{FF2B5EF4-FFF2-40B4-BE49-F238E27FC236}">
                <a16:creationId xmlns:a16="http://schemas.microsoft.com/office/drawing/2014/main" id="{C98CC5FB-97CE-A3E0-DA5E-05F6BB9A302C}"/>
              </a:ext>
            </a:extLst>
          </p:cNvPr>
          <p:cNvPicPr>
            <a:picLocks noChangeAspect="1"/>
          </p:cNvPicPr>
          <p:nvPr/>
        </p:nvPicPr>
        <p:blipFill>
          <a:blip r:embed="rId2"/>
          <a:stretch>
            <a:fillRect/>
          </a:stretch>
        </p:blipFill>
        <p:spPr>
          <a:xfrm>
            <a:off x="10302844" y="284176"/>
            <a:ext cx="1453126" cy="1380741"/>
          </a:xfrm>
          <a:prstGeom prst="rect">
            <a:avLst/>
          </a:prstGeom>
        </p:spPr>
      </p:pic>
    </p:spTree>
    <p:extLst>
      <p:ext uri="{BB962C8B-B14F-4D97-AF65-F5344CB8AC3E}">
        <p14:creationId xmlns:p14="http://schemas.microsoft.com/office/powerpoint/2010/main" val="62903734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2242-C15C-8068-A994-85EF2E00874C}"/>
              </a:ext>
            </a:extLst>
          </p:cNvPr>
          <p:cNvSpPr>
            <a:spLocks noGrp="1"/>
          </p:cNvSpPr>
          <p:nvPr>
            <p:ph type="ctrTitle"/>
          </p:nvPr>
        </p:nvSpPr>
        <p:spPr/>
        <p:txBody>
          <a:bodyPr/>
          <a:lstStyle/>
          <a:p>
            <a:r>
              <a:rPr lang="en-US" sz="6000" dirty="0"/>
              <a:t>Please put the following in the chat box</a:t>
            </a:r>
            <a:endParaRPr lang="en-US" dirty="0"/>
          </a:p>
        </p:txBody>
      </p:sp>
      <p:sp>
        <p:nvSpPr>
          <p:cNvPr id="4" name="Subtitle 3">
            <a:extLst>
              <a:ext uri="{FF2B5EF4-FFF2-40B4-BE49-F238E27FC236}">
                <a16:creationId xmlns:a16="http://schemas.microsoft.com/office/drawing/2014/main" id="{E881F6CA-5F3F-843B-903B-DAE272D2DD00}"/>
              </a:ext>
            </a:extLst>
          </p:cNvPr>
          <p:cNvSpPr txBox="1">
            <a:spLocks noGrp="1"/>
          </p:cNvSpPr>
          <p:nvPr>
            <p:ph type="subTitle" idx="1"/>
          </p:nvPr>
        </p:nvSpPr>
        <p:spPr>
          <a:xfrm>
            <a:off x="4146487" y="4022899"/>
            <a:ext cx="3488602" cy="1309687"/>
          </a:xfrm>
          <a:prstGeom prst="rect">
            <a:avLst/>
          </a:prstGeom>
        </p:spPr>
        <p:txBody>
          <a:bodyPr vert="horz" lIns="91440" tIns="45720" rIns="91440" bIns="45720" rtlCol="0" anchor="t">
            <a:normAutofit fontScale="25000" lnSpcReduction="20000"/>
          </a:bodyPr>
          <a:lstStyle/>
          <a:p>
            <a:pPr marL="457200" indent="-228600">
              <a:spcBef>
                <a:spcPct val="20000"/>
              </a:spcBef>
              <a:spcAft>
                <a:spcPts val="600"/>
              </a:spcAft>
              <a:buClr>
                <a:schemeClr val="accent1"/>
              </a:buClr>
              <a:buSzPct val="115000"/>
              <a:buFont typeface="Arial"/>
              <a:buChar char="•"/>
            </a:pPr>
            <a:r>
              <a:rPr lang="en-US" sz="8000" dirty="0">
                <a:solidFill>
                  <a:schemeClr val="tx1">
                    <a:lumMod val="85000"/>
                    <a:lumOff val="15000"/>
                  </a:schemeClr>
                </a:solidFill>
              </a:rPr>
              <a:t>Name</a:t>
            </a:r>
          </a:p>
          <a:p>
            <a:pPr marL="457200" indent="-228600">
              <a:spcBef>
                <a:spcPct val="20000"/>
              </a:spcBef>
              <a:spcAft>
                <a:spcPts val="600"/>
              </a:spcAft>
              <a:buClr>
                <a:schemeClr val="accent1"/>
              </a:buClr>
              <a:buSzPct val="115000"/>
              <a:buFont typeface="Arial"/>
              <a:buChar char="•"/>
            </a:pPr>
            <a:endParaRPr lang="en-US" sz="8000" dirty="0">
              <a:solidFill>
                <a:schemeClr val="tx1">
                  <a:lumMod val="85000"/>
                  <a:lumOff val="15000"/>
                </a:schemeClr>
              </a:solidFill>
            </a:endParaRPr>
          </a:p>
          <a:p>
            <a:pPr marL="457200" indent="-228600">
              <a:spcBef>
                <a:spcPct val="20000"/>
              </a:spcBef>
              <a:spcAft>
                <a:spcPts val="600"/>
              </a:spcAft>
              <a:buClr>
                <a:schemeClr val="accent1"/>
              </a:buClr>
              <a:buSzPct val="115000"/>
              <a:buFont typeface="Arial"/>
              <a:buChar char="•"/>
            </a:pPr>
            <a:r>
              <a:rPr lang="en-US" sz="8000" dirty="0">
                <a:solidFill>
                  <a:schemeClr val="tx1">
                    <a:lumMod val="85000"/>
                    <a:lumOff val="15000"/>
                  </a:schemeClr>
                </a:solidFill>
              </a:rPr>
              <a:t>Organization</a:t>
            </a:r>
          </a:p>
          <a:p>
            <a:pPr marL="457200" indent="-228600">
              <a:spcBef>
                <a:spcPct val="20000"/>
              </a:spcBef>
              <a:spcAft>
                <a:spcPts val="600"/>
              </a:spcAft>
              <a:buClr>
                <a:schemeClr val="accent1"/>
              </a:buClr>
              <a:buSzPct val="115000"/>
              <a:buFont typeface="Arial"/>
              <a:buChar char="•"/>
            </a:pPr>
            <a:endParaRPr lang="en-US" sz="8000" dirty="0">
              <a:solidFill>
                <a:schemeClr val="tx1">
                  <a:lumMod val="85000"/>
                  <a:lumOff val="15000"/>
                </a:schemeClr>
              </a:solidFill>
            </a:endParaRPr>
          </a:p>
          <a:p>
            <a:pPr marL="457200" indent="-228600">
              <a:spcBef>
                <a:spcPct val="20000"/>
              </a:spcBef>
              <a:spcAft>
                <a:spcPts val="600"/>
              </a:spcAft>
              <a:buClr>
                <a:schemeClr val="accent1"/>
              </a:buClr>
              <a:buSzPct val="115000"/>
              <a:buFont typeface="Arial"/>
              <a:buChar char="•"/>
            </a:pPr>
            <a:r>
              <a:rPr lang="en-US" sz="8000" dirty="0">
                <a:solidFill>
                  <a:schemeClr val="tx1">
                    <a:lumMod val="85000"/>
                    <a:lumOff val="15000"/>
                  </a:schemeClr>
                </a:solidFill>
              </a:rPr>
              <a:t>Position</a:t>
            </a:r>
          </a:p>
          <a:p>
            <a:pPr indent="-228600">
              <a:spcBef>
                <a:spcPct val="20000"/>
              </a:spcBef>
              <a:spcAft>
                <a:spcPts val="600"/>
              </a:spcAft>
              <a:buClr>
                <a:schemeClr val="accent1"/>
              </a:buClr>
              <a:buSzPct val="115000"/>
              <a:buFont typeface="Arial"/>
              <a:buChar char="•"/>
            </a:pPr>
            <a:endParaRPr lang="en-US" sz="8000" dirty="0">
              <a:solidFill>
                <a:schemeClr val="tx1">
                  <a:lumMod val="85000"/>
                  <a:lumOff val="15000"/>
                </a:schemeClr>
              </a:solidFill>
            </a:endParaRPr>
          </a:p>
          <a:p>
            <a:pPr marL="457200" indent="-228600">
              <a:spcBef>
                <a:spcPct val="20000"/>
              </a:spcBef>
              <a:spcAft>
                <a:spcPts val="600"/>
              </a:spcAft>
              <a:buClr>
                <a:schemeClr val="accent1"/>
              </a:buClr>
              <a:buSzPct val="115000"/>
              <a:buFont typeface="Arial"/>
              <a:buChar char="•"/>
            </a:pPr>
            <a:r>
              <a:rPr lang="en-US" sz="8000" dirty="0">
                <a:solidFill>
                  <a:schemeClr val="tx1">
                    <a:lumMod val="85000"/>
                    <a:lumOff val="15000"/>
                  </a:schemeClr>
                </a:solidFill>
              </a:rPr>
              <a:t>Credentials</a:t>
            </a:r>
          </a:p>
          <a:p>
            <a:pPr marL="457200" indent="-228600">
              <a:spcBef>
                <a:spcPct val="20000"/>
              </a:spcBef>
              <a:spcAft>
                <a:spcPts val="600"/>
              </a:spcAft>
              <a:buClr>
                <a:schemeClr val="accent1"/>
              </a:buClr>
              <a:buSzPct val="115000"/>
              <a:buFont typeface="Arial"/>
              <a:buChar char="•"/>
            </a:pPr>
            <a:endParaRPr lang="en-US" dirty="0">
              <a:solidFill>
                <a:schemeClr val="tx1">
                  <a:lumMod val="85000"/>
                  <a:lumOff val="15000"/>
                </a:schemeClr>
              </a:solidFill>
            </a:endParaRPr>
          </a:p>
        </p:txBody>
      </p:sp>
      <p:pic>
        <p:nvPicPr>
          <p:cNvPr id="6" name="Picture 5" descr="Logo, company name&#10;&#10;Description automatically generated">
            <a:extLst>
              <a:ext uri="{FF2B5EF4-FFF2-40B4-BE49-F238E27FC236}">
                <a16:creationId xmlns:a16="http://schemas.microsoft.com/office/drawing/2014/main" id="{DDDFB10D-EF72-C669-46FA-07A8C225D9F8}"/>
              </a:ext>
            </a:extLst>
          </p:cNvPr>
          <p:cNvPicPr>
            <a:picLocks noChangeAspect="1"/>
          </p:cNvPicPr>
          <p:nvPr/>
        </p:nvPicPr>
        <p:blipFill>
          <a:blip r:embed="rId2"/>
          <a:stretch>
            <a:fillRect/>
          </a:stretch>
        </p:blipFill>
        <p:spPr>
          <a:xfrm>
            <a:off x="8312545" y="4169774"/>
            <a:ext cx="2447544" cy="2325624"/>
          </a:xfrm>
          <a:prstGeom prst="rect">
            <a:avLst/>
          </a:prstGeom>
        </p:spPr>
      </p:pic>
      <p:sp>
        <p:nvSpPr>
          <p:cNvPr id="7" name="TextBox 6">
            <a:extLst>
              <a:ext uri="{FF2B5EF4-FFF2-40B4-BE49-F238E27FC236}">
                <a16:creationId xmlns:a16="http://schemas.microsoft.com/office/drawing/2014/main" id="{95366AB9-450C-6AD6-F9DB-B380B51376E6}"/>
              </a:ext>
            </a:extLst>
          </p:cNvPr>
          <p:cNvSpPr txBox="1"/>
          <p:nvPr/>
        </p:nvSpPr>
        <p:spPr>
          <a:xfrm>
            <a:off x="3404103" y="291398"/>
            <a:ext cx="6391747" cy="1323439"/>
          </a:xfrm>
          <a:prstGeom prst="rect">
            <a:avLst/>
          </a:prstGeom>
          <a:noFill/>
        </p:spPr>
        <p:txBody>
          <a:bodyPr wrap="square" rtlCol="0">
            <a:spAutoFit/>
          </a:bodyPr>
          <a:lstStyle/>
          <a:p>
            <a:r>
              <a:rPr lang="en-US" sz="8000" dirty="0"/>
              <a:t>WELCOME!</a:t>
            </a:r>
          </a:p>
        </p:txBody>
      </p:sp>
    </p:spTree>
    <p:extLst>
      <p:ext uri="{BB962C8B-B14F-4D97-AF65-F5344CB8AC3E}">
        <p14:creationId xmlns:p14="http://schemas.microsoft.com/office/powerpoint/2010/main" val="3096254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0C82-5B96-4456-9FCB-BE4E1EE0634F}"/>
              </a:ext>
            </a:extLst>
          </p:cNvPr>
          <p:cNvSpPr>
            <a:spLocks noGrp="1"/>
          </p:cNvSpPr>
          <p:nvPr>
            <p:ph type="title"/>
          </p:nvPr>
        </p:nvSpPr>
        <p:spPr>
          <a:xfrm>
            <a:off x="-688063" y="915968"/>
            <a:ext cx="10571998" cy="970450"/>
          </a:xfrm>
        </p:spPr>
        <p:txBody>
          <a:bodyPr>
            <a:normAutofit fontScale="90000"/>
          </a:bodyPr>
          <a:lstStyle/>
          <a:p>
            <a:pPr algn="ctr"/>
            <a:r>
              <a:rPr lang="en-US" b="1" dirty="0"/>
              <a:t>      Risk Adjustment &amp; HCC Documentation </a:t>
            </a:r>
            <a:br>
              <a:rPr lang="en-US" sz="4000" b="1" dirty="0"/>
            </a:br>
            <a:endParaRPr lang="en-US" dirty="0"/>
          </a:p>
        </p:txBody>
      </p:sp>
      <p:sp>
        <p:nvSpPr>
          <p:cNvPr id="3" name="Content Placeholder 2">
            <a:extLst>
              <a:ext uri="{FF2B5EF4-FFF2-40B4-BE49-F238E27FC236}">
                <a16:creationId xmlns:a16="http://schemas.microsoft.com/office/drawing/2014/main" id="{D5210FCF-D8FE-44A3-9418-9D5F0F95E94F}"/>
              </a:ext>
            </a:extLst>
          </p:cNvPr>
          <p:cNvSpPr>
            <a:spLocks noGrp="1"/>
          </p:cNvSpPr>
          <p:nvPr>
            <p:ph idx="1"/>
          </p:nvPr>
        </p:nvSpPr>
        <p:spPr>
          <a:xfrm>
            <a:off x="0" y="1592051"/>
            <a:ext cx="12364528" cy="5616428"/>
          </a:xfrm>
        </p:spPr>
        <p:txBody>
          <a:bodyPr>
            <a:normAutofit/>
          </a:bodyPr>
          <a:lstStyle/>
          <a:p>
            <a:endParaRPr lang="en-US" sz="2000" dirty="0"/>
          </a:p>
          <a:p>
            <a:endParaRPr lang="en-US" sz="2000" dirty="0"/>
          </a:p>
          <a:p>
            <a:pPr lvl="1">
              <a:buFont typeface="Wingdings" panose="05000000000000000000" pitchFamily="2" charset="2"/>
              <a:buChar char="q"/>
            </a:pPr>
            <a:r>
              <a:rPr lang="en-US" sz="2400" dirty="0"/>
              <a:t>Pertinent Conditions:</a:t>
            </a:r>
          </a:p>
          <a:p>
            <a:pPr marL="457200" lvl="1" indent="0">
              <a:buNone/>
            </a:pPr>
            <a:endParaRPr lang="en-US" sz="2400" dirty="0"/>
          </a:p>
          <a:p>
            <a:pPr lvl="2">
              <a:buFont typeface="Wingdings" panose="05000000000000000000" pitchFamily="2" charset="2"/>
              <a:buChar char="Ø"/>
            </a:pPr>
            <a:r>
              <a:rPr lang="en-US" sz="2400" dirty="0"/>
              <a:t>Document and code for any patient conditions that are</a:t>
            </a:r>
          </a:p>
          <a:p>
            <a:pPr lvl="3"/>
            <a:r>
              <a:rPr lang="en-US" sz="2400" dirty="0"/>
              <a:t>Present but stable</a:t>
            </a:r>
          </a:p>
          <a:p>
            <a:pPr lvl="3"/>
            <a:r>
              <a:rPr lang="en-US" sz="2400" dirty="0"/>
              <a:t>Managed on therapy</a:t>
            </a:r>
          </a:p>
          <a:p>
            <a:pPr lvl="3"/>
            <a:r>
              <a:rPr lang="en-US" sz="2400" dirty="0"/>
              <a:t>Require observation</a:t>
            </a:r>
          </a:p>
          <a:p>
            <a:pPr lvl="3"/>
            <a:r>
              <a:rPr lang="en-US" sz="2400" dirty="0"/>
              <a:t>Require referral to another provider for management</a:t>
            </a:r>
          </a:p>
          <a:p>
            <a:pPr lvl="3"/>
            <a:r>
              <a:rPr lang="en-US" sz="2400" dirty="0"/>
              <a:t>Influence your decision-making in care of the patient</a:t>
            </a:r>
          </a:p>
          <a:p>
            <a:pPr marL="457200" lvl="1" indent="0">
              <a:buNone/>
            </a:pPr>
            <a:endParaRPr lang="en-US" sz="1700" dirty="0"/>
          </a:p>
          <a:p>
            <a:pPr marL="457200" lvl="1" indent="0">
              <a:buNone/>
            </a:pPr>
            <a:r>
              <a:rPr lang="en-US" sz="1800" b="1" dirty="0">
                <a:solidFill>
                  <a:schemeClr val="bg1"/>
                </a:solidFill>
              </a:rPr>
              <a:t>Avoid documenting “history of” when the condition currently exists. In ICD 10 coding language, “history of” means that the patient no longer has the condition, in which case it cannot be coded as an active disease</a:t>
            </a:r>
          </a:p>
          <a:p>
            <a:endParaRPr lang="en-US" dirty="0"/>
          </a:p>
        </p:txBody>
      </p:sp>
      <p:pic>
        <p:nvPicPr>
          <p:cNvPr id="4" name="Picture 3" descr="Logo, company name&#10;&#10;Description automatically generated">
            <a:extLst>
              <a:ext uri="{FF2B5EF4-FFF2-40B4-BE49-F238E27FC236}">
                <a16:creationId xmlns:a16="http://schemas.microsoft.com/office/drawing/2014/main" id="{FE961E12-9833-4E30-D5C0-17C6E8FE4C54}"/>
              </a:ext>
            </a:extLst>
          </p:cNvPr>
          <p:cNvPicPr>
            <a:picLocks noChangeAspect="1"/>
          </p:cNvPicPr>
          <p:nvPr/>
        </p:nvPicPr>
        <p:blipFill>
          <a:blip r:embed="rId2"/>
          <a:stretch>
            <a:fillRect/>
          </a:stretch>
        </p:blipFill>
        <p:spPr>
          <a:xfrm>
            <a:off x="10336763" y="256103"/>
            <a:ext cx="1574937" cy="1496485"/>
          </a:xfrm>
          <a:prstGeom prst="rect">
            <a:avLst/>
          </a:prstGeom>
        </p:spPr>
      </p:pic>
    </p:spTree>
    <p:extLst>
      <p:ext uri="{BB962C8B-B14F-4D97-AF65-F5344CB8AC3E}">
        <p14:creationId xmlns:p14="http://schemas.microsoft.com/office/powerpoint/2010/main" val="4247050787"/>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A74E7-AD8F-41F1-816E-990B80F92D9A}"/>
              </a:ext>
            </a:extLst>
          </p:cNvPr>
          <p:cNvSpPr>
            <a:spLocks noGrp="1"/>
          </p:cNvSpPr>
          <p:nvPr>
            <p:ph type="title"/>
          </p:nvPr>
        </p:nvSpPr>
        <p:spPr>
          <a:xfrm>
            <a:off x="-712628" y="714076"/>
            <a:ext cx="10571998" cy="970450"/>
          </a:xfrm>
        </p:spPr>
        <p:txBody>
          <a:bodyPr>
            <a:normAutofit fontScale="90000"/>
          </a:bodyPr>
          <a:lstStyle/>
          <a:p>
            <a:pPr algn="ctr"/>
            <a:r>
              <a:rPr lang="en-US" b="1" dirty="0"/>
              <a:t>       Risk Adjustment &amp; HCC Documentation</a:t>
            </a:r>
            <a:endParaRPr lang="en-US" dirty="0"/>
          </a:p>
        </p:txBody>
      </p:sp>
      <p:sp>
        <p:nvSpPr>
          <p:cNvPr id="3" name="Content Placeholder 2">
            <a:extLst>
              <a:ext uri="{FF2B5EF4-FFF2-40B4-BE49-F238E27FC236}">
                <a16:creationId xmlns:a16="http://schemas.microsoft.com/office/drawing/2014/main" id="{DFA3BBE6-C658-4F0C-8FDD-7CC4A12DAE51}"/>
              </a:ext>
            </a:extLst>
          </p:cNvPr>
          <p:cNvSpPr>
            <a:spLocks noGrp="1"/>
          </p:cNvSpPr>
          <p:nvPr>
            <p:ph idx="1"/>
          </p:nvPr>
        </p:nvSpPr>
        <p:spPr>
          <a:xfrm>
            <a:off x="224287" y="2507111"/>
            <a:ext cx="12192000" cy="5032375"/>
          </a:xfrm>
        </p:spPr>
        <p:txBody>
          <a:bodyPr/>
          <a:lstStyle/>
          <a:p>
            <a:pPr>
              <a:buFont typeface="Wingdings" panose="05000000000000000000" pitchFamily="2" charset="2"/>
              <a:buChar char="q"/>
            </a:pPr>
            <a:r>
              <a:rPr lang="en-US" b="1" dirty="0"/>
              <a:t>Chronic conditions:</a:t>
            </a:r>
          </a:p>
          <a:p>
            <a:endParaRPr lang="en-US" sz="2000" dirty="0"/>
          </a:p>
          <a:p>
            <a:pPr lvl="1"/>
            <a:r>
              <a:rPr lang="en-US" sz="2400" dirty="0"/>
              <a:t>Document chronic conditions annually, even when stable with treatment</a:t>
            </a:r>
          </a:p>
          <a:p>
            <a:pPr lvl="1"/>
            <a:r>
              <a:rPr lang="en-US" sz="2400" dirty="0"/>
              <a:t>Document that the condition is chronic</a:t>
            </a:r>
          </a:p>
          <a:p>
            <a:pPr lvl="1"/>
            <a:r>
              <a:rPr lang="en-US" sz="2400" dirty="0"/>
              <a:t>Document severity/stage of condition (i.e. stage IV chronic kidney disease/major depression) </a:t>
            </a:r>
          </a:p>
          <a:p>
            <a:pPr lvl="1"/>
            <a:r>
              <a:rPr lang="en-US" sz="2400" dirty="0"/>
              <a:t>Document associated conditions or  complications and relationship to the</a:t>
            </a:r>
          </a:p>
          <a:p>
            <a:pPr lvl="2"/>
            <a:r>
              <a:rPr lang="en-US" sz="2400" dirty="0"/>
              <a:t>underlying chronic condition (i.e. diabetic retinopathy, cirrhosis secondary</a:t>
            </a:r>
          </a:p>
          <a:p>
            <a:pPr lvl="2"/>
            <a:r>
              <a:rPr lang="en-US" sz="2400" dirty="0"/>
              <a:t>to alcoholism)</a:t>
            </a:r>
          </a:p>
          <a:p>
            <a:endParaRPr lang="en-US" dirty="0"/>
          </a:p>
        </p:txBody>
      </p:sp>
      <p:pic>
        <p:nvPicPr>
          <p:cNvPr id="4" name="Picture 3" descr="Logo, company name&#10;&#10;Description automatically generated">
            <a:extLst>
              <a:ext uri="{FF2B5EF4-FFF2-40B4-BE49-F238E27FC236}">
                <a16:creationId xmlns:a16="http://schemas.microsoft.com/office/drawing/2014/main" id="{2B106EED-F1FD-7D43-3248-B25879C79809}"/>
              </a:ext>
            </a:extLst>
          </p:cNvPr>
          <p:cNvPicPr>
            <a:picLocks noChangeAspect="1"/>
          </p:cNvPicPr>
          <p:nvPr/>
        </p:nvPicPr>
        <p:blipFill>
          <a:blip r:embed="rId2"/>
          <a:stretch>
            <a:fillRect/>
          </a:stretch>
        </p:blipFill>
        <p:spPr>
          <a:xfrm>
            <a:off x="10394830" y="352721"/>
            <a:ext cx="1401624" cy="1331805"/>
          </a:xfrm>
          <a:prstGeom prst="rect">
            <a:avLst/>
          </a:prstGeom>
        </p:spPr>
      </p:pic>
    </p:spTree>
    <p:extLst>
      <p:ext uri="{BB962C8B-B14F-4D97-AF65-F5344CB8AC3E}">
        <p14:creationId xmlns:p14="http://schemas.microsoft.com/office/powerpoint/2010/main" val="225377138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D1142-2F22-4FDC-B761-4E8D8A6C2A7A}"/>
              </a:ext>
            </a:extLst>
          </p:cNvPr>
          <p:cNvSpPr>
            <a:spLocks noGrp="1"/>
          </p:cNvSpPr>
          <p:nvPr>
            <p:ph type="title"/>
          </p:nvPr>
        </p:nvSpPr>
        <p:spPr>
          <a:xfrm>
            <a:off x="-976684" y="637250"/>
            <a:ext cx="10571998" cy="970450"/>
          </a:xfrm>
        </p:spPr>
        <p:txBody>
          <a:bodyPr>
            <a:normAutofit fontScale="90000"/>
          </a:bodyPr>
          <a:lstStyle/>
          <a:p>
            <a:pPr algn="ctr"/>
            <a:r>
              <a:rPr lang="en-US" b="1" dirty="0"/>
              <a:t>          Risk Adjustment &amp; HCC Documentation</a:t>
            </a:r>
            <a:endParaRPr lang="en-US" dirty="0"/>
          </a:p>
        </p:txBody>
      </p:sp>
      <p:sp>
        <p:nvSpPr>
          <p:cNvPr id="3" name="Content Placeholder 2">
            <a:extLst>
              <a:ext uri="{FF2B5EF4-FFF2-40B4-BE49-F238E27FC236}">
                <a16:creationId xmlns:a16="http://schemas.microsoft.com/office/drawing/2014/main" id="{7BCD67F9-60E3-43DC-B3D6-F944C48D7B1B}"/>
              </a:ext>
            </a:extLst>
          </p:cNvPr>
          <p:cNvSpPr>
            <a:spLocks noGrp="1"/>
          </p:cNvSpPr>
          <p:nvPr>
            <p:ph idx="1"/>
          </p:nvPr>
        </p:nvSpPr>
        <p:spPr>
          <a:xfrm>
            <a:off x="0" y="1459684"/>
            <a:ext cx="12192000" cy="5398315"/>
          </a:xfrm>
        </p:spPr>
        <p:txBody>
          <a:bodyPr>
            <a:normAutofit/>
          </a:bodyPr>
          <a:lstStyle/>
          <a:p>
            <a:endParaRPr lang="en-US" sz="2000" dirty="0"/>
          </a:p>
          <a:p>
            <a:endParaRPr lang="en-US" sz="2000" dirty="0"/>
          </a:p>
          <a:p>
            <a:r>
              <a:rPr lang="en-US" sz="2000" u="sng" dirty="0"/>
              <a:t>Active status:  </a:t>
            </a:r>
            <a:r>
              <a:rPr lang="en-US" sz="2000" dirty="0"/>
              <a:t>Conditions that are present and unresolved or unlikely to resolve need to be documented at least annually.  CMS considers the condition resolved if not evaluated and coded at least once/calendar year.</a:t>
            </a:r>
          </a:p>
          <a:p>
            <a:r>
              <a:rPr lang="en-US" sz="2000" u="sng" dirty="0"/>
              <a:t>Forever codes </a:t>
            </a:r>
            <a:r>
              <a:rPr lang="en-US" sz="2000" dirty="0"/>
              <a:t>– conditions that do not go away and patients are expected to have forever, e.g., amputation, transplant, alcoholism in remission, CHF (compensated)</a:t>
            </a:r>
          </a:p>
          <a:p>
            <a:pPr lvl="1"/>
            <a:r>
              <a:rPr lang="en-US" sz="1800" i="1" dirty="0"/>
              <a:t>Might be forever codes include: ostomy, cirrhosis, diabetes, hepatitis, paraplegia/quadriplegia (be specific)</a:t>
            </a:r>
          </a:p>
          <a:p>
            <a:r>
              <a:rPr lang="en-US" sz="2000" dirty="0"/>
              <a:t>“</a:t>
            </a:r>
            <a:r>
              <a:rPr lang="en-US" sz="2000" u="sng" dirty="0"/>
              <a:t>History of” or “Past conditions”</a:t>
            </a:r>
          </a:p>
          <a:p>
            <a:pPr lvl="1"/>
            <a:r>
              <a:rPr lang="en-US" sz="1600" dirty="0"/>
              <a:t>History of cancer, if not in active treatment and does not have active disease.  Cancer on long-term therapy is active cancer when the therapy is not prophylactic</a:t>
            </a:r>
          </a:p>
          <a:p>
            <a:pPr lvl="1"/>
            <a:r>
              <a:rPr lang="en-US" sz="1600" dirty="0"/>
              <a:t>History of stroke or CVA – document deficits and history of incident (e.g., hemiplegia secondary to CVA)</a:t>
            </a:r>
          </a:p>
          <a:p>
            <a:r>
              <a:rPr lang="en-US" sz="2000" u="sng" dirty="0"/>
              <a:t>Conditions that require 2 codes billed together</a:t>
            </a:r>
          </a:p>
          <a:p>
            <a:pPr lvl="1"/>
            <a:r>
              <a:rPr lang="en-US" sz="1600" dirty="0"/>
              <a:t>Diabetes manifestations - nephropathy, neuropathy</a:t>
            </a:r>
          </a:p>
          <a:p>
            <a:pPr lvl="1"/>
            <a:r>
              <a:rPr lang="en-US" sz="1600" dirty="0"/>
              <a:t>Hypertensive renal disease – document both the hypertension and the renal disease</a:t>
            </a:r>
          </a:p>
          <a:p>
            <a:pPr lvl="1"/>
            <a:r>
              <a:rPr lang="en-US" sz="1600" dirty="0"/>
              <a:t>Infections, e.g., UTI and E. Coli</a:t>
            </a:r>
          </a:p>
          <a:p>
            <a:endParaRPr lang="en-US" dirty="0"/>
          </a:p>
        </p:txBody>
      </p:sp>
      <p:pic>
        <p:nvPicPr>
          <p:cNvPr id="4" name="Picture 3" descr="Logo, company name&#10;&#10;Description automatically generated">
            <a:extLst>
              <a:ext uri="{FF2B5EF4-FFF2-40B4-BE49-F238E27FC236}">
                <a16:creationId xmlns:a16="http://schemas.microsoft.com/office/drawing/2014/main" id="{F70941FE-ED01-FAAF-4742-C1A4853B989D}"/>
              </a:ext>
            </a:extLst>
          </p:cNvPr>
          <p:cNvPicPr>
            <a:picLocks noChangeAspect="1"/>
          </p:cNvPicPr>
          <p:nvPr/>
        </p:nvPicPr>
        <p:blipFill>
          <a:blip r:embed="rId2"/>
          <a:stretch>
            <a:fillRect/>
          </a:stretch>
        </p:blipFill>
        <p:spPr>
          <a:xfrm>
            <a:off x="10403456" y="268657"/>
            <a:ext cx="1479261" cy="1405574"/>
          </a:xfrm>
          <a:prstGeom prst="rect">
            <a:avLst/>
          </a:prstGeom>
        </p:spPr>
      </p:pic>
    </p:spTree>
    <p:extLst>
      <p:ext uri="{BB962C8B-B14F-4D97-AF65-F5344CB8AC3E}">
        <p14:creationId xmlns:p14="http://schemas.microsoft.com/office/powerpoint/2010/main" val="164328567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ADA8-B85C-4678-8D48-3B3CEBBC0750}"/>
              </a:ext>
            </a:extLst>
          </p:cNvPr>
          <p:cNvSpPr>
            <a:spLocks noGrp="1"/>
          </p:cNvSpPr>
          <p:nvPr>
            <p:ph type="title"/>
          </p:nvPr>
        </p:nvSpPr>
        <p:spPr>
          <a:xfrm>
            <a:off x="89341" y="284176"/>
            <a:ext cx="10620907" cy="1508760"/>
          </a:xfrm>
        </p:spPr>
        <p:txBody>
          <a:bodyPr>
            <a:normAutofit/>
          </a:bodyPr>
          <a:lstStyle/>
          <a:p>
            <a:r>
              <a:rPr lang="en-US" b="1" dirty="0"/>
              <a:t>Risk Adjustment &amp; HCC Documentation </a:t>
            </a:r>
            <a:endParaRPr lang="en-US" dirty="0"/>
          </a:p>
        </p:txBody>
      </p:sp>
      <p:sp>
        <p:nvSpPr>
          <p:cNvPr id="3" name="Content Placeholder 2">
            <a:extLst>
              <a:ext uri="{FF2B5EF4-FFF2-40B4-BE49-F238E27FC236}">
                <a16:creationId xmlns:a16="http://schemas.microsoft.com/office/drawing/2014/main" id="{72F608C0-F808-45FB-84F1-BC27A9018859}"/>
              </a:ext>
            </a:extLst>
          </p:cNvPr>
          <p:cNvSpPr>
            <a:spLocks noGrp="1"/>
          </p:cNvSpPr>
          <p:nvPr>
            <p:ph idx="1"/>
          </p:nvPr>
        </p:nvSpPr>
        <p:spPr>
          <a:xfrm>
            <a:off x="0" y="1946993"/>
            <a:ext cx="12192000" cy="4351338"/>
          </a:xfrm>
        </p:spPr>
        <p:txBody>
          <a:bodyPr>
            <a:normAutofit lnSpcReduction="10000"/>
          </a:bodyPr>
          <a:lstStyle/>
          <a:p>
            <a:r>
              <a:rPr lang="en-US" dirty="0"/>
              <a:t>Documentation of all conditions being:</a:t>
            </a:r>
          </a:p>
          <a:p>
            <a:pPr lvl="1"/>
            <a:r>
              <a:rPr lang="en-US" sz="2400" dirty="0"/>
              <a:t>Monitored/managed</a:t>
            </a:r>
          </a:p>
          <a:p>
            <a:pPr lvl="1"/>
            <a:r>
              <a:rPr lang="en-US" sz="2400" dirty="0"/>
              <a:t>Evaluated</a:t>
            </a:r>
          </a:p>
          <a:p>
            <a:pPr lvl="1"/>
            <a:r>
              <a:rPr lang="en-US" sz="2400" dirty="0"/>
              <a:t>Assessed/addressed</a:t>
            </a:r>
          </a:p>
          <a:p>
            <a:pPr lvl="2"/>
            <a:r>
              <a:rPr lang="en-US" sz="2400" dirty="0"/>
              <a:t>e.g., “Have you followed up with your oncologist?”</a:t>
            </a:r>
          </a:p>
          <a:p>
            <a:pPr marL="457200" lvl="2" indent="0">
              <a:buNone/>
            </a:pPr>
            <a:endParaRPr lang="en-US" sz="2400" dirty="0"/>
          </a:p>
          <a:p>
            <a:pPr lvl="1"/>
            <a:r>
              <a:rPr lang="en-US" sz="2400" dirty="0"/>
              <a:t>Treated</a:t>
            </a:r>
          </a:p>
          <a:p>
            <a:pPr lvl="1"/>
            <a:endParaRPr lang="en-US" sz="2400" dirty="0"/>
          </a:p>
          <a:p>
            <a:pPr lvl="1"/>
            <a:r>
              <a:rPr lang="en-US" sz="2400" dirty="0"/>
              <a:t>Considered in your care of the patient</a:t>
            </a:r>
          </a:p>
          <a:p>
            <a:pPr lvl="2"/>
            <a:r>
              <a:rPr lang="en-US" sz="2400" dirty="0"/>
              <a:t>e.g., patient has diabetes with kidney disease. I will prescribe something other than NSAID OR recommend NSAID with cautions</a:t>
            </a:r>
          </a:p>
          <a:p>
            <a:endParaRPr lang="en-US" dirty="0"/>
          </a:p>
        </p:txBody>
      </p:sp>
      <p:pic>
        <p:nvPicPr>
          <p:cNvPr id="4" name="Picture 3" descr="Logo, company name&#10;&#10;Description automatically generated">
            <a:extLst>
              <a:ext uri="{FF2B5EF4-FFF2-40B4-BE49-F238E27FC236}">
                <a16:creationId xmlns:a16="http://schemas.microsoft.com/office/drawing/2014/main" id="{24382D5A-A0F4-09CC-BDDF-A25FC37BCCC5}"/>
              </a:ext>
            </a:extLst>
          </p:cNvPr>
          <p:cNvPicPr>
            <a:picLocks noChangeAspect="1"/>
          </p:cNvPicPr>
          <p:nvPr/>
        </p:nvPicPr>
        <p:blipFill>
          <a:blip r:embed="rId2"/>
          <a:stretch>
            <a:fillRect/>
          </a:stretch>
        </p:blipFill>
        <p:spPr>
          <a:xfrm>
            <a:off x="10488575" y="284176"/>
            <a:ext cx="1481752" cy="1407941"/>
          </a:xfrm>
          <a:prstGeom prst="rect">
            <a:avLst/>
          </a:prstGeom>
        </p:spPr>
      </p:pic>
    </p:spTree>
    <p:extLst>
      <p:ext uri="{BB962C8B-B14F-4D97-AF65-F5344CB8AC3E}">
        <p14:creationId xmlns:p14="http://schemas.microsoft.com/office/powerpoint/2010/main" val="3585300168"/>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0812D-D0F8-4032-833C-67979BDD6C68}"/>
              </a:ext>
            </a:extLst>
          </p:cNvPr>
          <p:cNvSpPr>
            <a:spLocks noGrp="1"/>
          </p:cNvSpPr>
          <p:nvPr>
            <p:ph type="title"/>
          </p:nvPr>
        </p:nvSpPr>
        <p:spPr>
          <a:xfrm>
            <a:off x="-1325193" y="641289"/>
            <a:ext cx="10571998" cy="970450"/>
          </a:xfrm>
        </p:spPr>
        <p:txBody>
          <a:bodyPr>
            <a:normAutofit/>
          </a:bodyPr>
          <a:lstStyle/>
          <a:p>
            <a:pPr algn="ctr"/>
            <a:r>
              <a:rPr lang="en-US" dirty="0"/>
              <a:t>                                  </a:t>
            </a:r>
            <a:r>
              <a:rPr lang="en-US" b="1" dirty="0"/>
              <a:t>MEAT</a:t>
            </a:r>
          </a:p>
        </p:txBody>
      </p:sp>
      <p:sp>
        <p:nvSpPr>
          <p:cNvPr id="3" name="Content Placeholder 2">
            <a:extLst>
              <a:ext uri="{FF2B5EF4-FFF2-40B4-BE49-F238E27FC236}">
                <a16:creationId xmlns:a16="http://schemas.microsoft.com/office/drawing/2014/main" id="{EDCEF958-EEB5-4836-A0D7-3DC98C9F952F}"/>
              </a:ext>
            </a:extLst>
          </p:cNvPr>
          <p:cNvSpPr>
            <a:spLocks noGrp="1"/>
          </p:cNvSpPr>
          <p:nvPr>
            <p:ph idx="1"/>
          </p:nvPr>
        </p:nvSpPr>
        <p:spPr>
          <a:xfrm>
            <a:off x="67112" y="2403594"/>
            <a:ext cx="12124888" cy="5032375"/>
          </a:xfrm>
        </p:spPr>
        <p:txBody>
          <a:bodyPr>
            <a:normAutofit/>
          </a:bodyPr>
          <a:lstStyle/>
          <a:p>
            <a:r>
              <a:rPr lang="en-US" i="1" dirty="0"/>
              <a:t>One way to help ensure your documentation is up-to-par for HCC coding is to include MEAT (monitored, evaluated, assessed/addressed and treated) in the medical record for the patient encounter. To break it down, documentation must reflect:</a:t>
            </a:r>
            <a:br>
              <a:rPr lang="en-US" dirty="0"/>
            </a:br>
            <a:endParaRPr lang="en-US" dirty="0"/>
          </a:p>
          <a:p>
            <a:pPr lvl="0"/>
            <a:r>
              <a:rPr lang="en-US" b="1" i="1" dirty="0"/>
              <a:t>M</a:t>
            </a:r>
            <a:r>
              <a:rPr lang="en-US" i="1" dirty="0"/>
              <a:t> – </a:t>
            </a:r>
            <a:r>
              <a:rPr lang="en-US" b="1" i="1" dirty="0"/>
              <a:t>Monitoring</a:t>
            </a:r>
            <a:r>
              <a:rPr lang="en-US" i="1" dirty="0"/>
              <a:t> signs, symptoms, disease progression, disease regression</a:t>
            </a:r>
            <a:endParaRPr lang="en-US" dirty="0"/>
          </a:p>
          <a:p>
            <a:pPr lvl="0"/>
            <a:r>
              <a:rPr lang="en-US" b="1" i="1" dirty="0"/>
              <a:t>E </a:t>
            </a:r>
            <a:r>
              <a:rPr lang="en-US" i="1" dirty="0"/>
              <a:t>– </a:t>
            </a:r>
            <a:r>
              <a:rPr lang="en-US" b="1" i="1" dirty="0"/>
              <a:t>Evaluating</a:t>
            </a:r>
            <a:r>
              <a:rPr lang="en-US" i="1" dirty="0"/>
              <a:t> test results, medication effectiveness, response to treatment</a:t>
            </a:r>
            <a:endParaRPr lang="en-US" dirty="0"/>
          </a:p>
          <a:p>
            <a:pPr lvl="0"/>
            <a:r>
              <a:rPr lang="en-US" b="1" i="1" dirty="0"/>
              <a:t>A </a:t>
            </a:r>
            <a:r>
              <a:rPr lang="en-US" i="1" dirty="0"/>
              <a:t>– </a:t>
            </a:r>
            <a:r>
              <a:rPr lang="en-US" b="1" i="1" dirty="0"/>
              <a:t>Assessing/Addressing</a:t>
            </a:r>
            <a:r>
              <a:rPr lang="en-US" i="1" dirty="0"/>
              <a:t> ordered tests, discussion, review records, counseling</a:t>
            </a:r>
            <a:endParaRPr lang="en-US" dirty="0"/>
          </a:p>
          <a:p>
            <a:r>
              <a:rPr lang="en-US" b="1" i="1" dirty="0"/>
              <a:t>T</a:t>
            </a:r>
            <a:r>
              <a:rPr lang="en-US" i="1" dirty="0"/>
              <a:t> – </a:t>
            </a:r>
            <a:r>
              <a:rPr lang="en-US" b="1" i="1" dirty="0"/>
              <a:t>Treating</a:t>
            </a:r>
            <a:r>
              <a:rPr lang="en-US" i="1" dirty="0"/>
              <a:t> medications, therapies, other modalities</a:t>
            </a:r>
            <a:endParaRPr lang="en-US" dirty="0"/>
          </a:p>
        </p:txBody>
      </p:sp>
      <p:pic>
        <p:nvPicPr>
          <p:cNvPr id="4" name="Picture 3" descr="Logo, company name&#10;&#10;Description automatically generated">
            <a:extLst>
              <a:ext uri="{FF2B5EF4-FFF2-40B4-BE49-F238E27FC236}">
                <a16:creationId xmlns:a16="http://schemas.microsoft.com/office/drawing/2014/main" id="{678CB32A-7412-157B-49CD-C5D4BCA860FA}"/>
              </a:ext>
            </a:extLst>
          </p:cNvPr>
          <p:cNvPicPr>
            <a:picLocks noChangeAspect="1"/>
          </p:cNvPicPr>
          <p:nvPr/>
        </p:nvPicPr>
        <p:blipFill>
          <a:blip r:embed="rId2"/>
          <a:stretch>
            <a:fillRect/>
          </a:stretch>
        </p:blipFill>
        <p:spPr>
          <a:xfrm>
            <a:off x="10523495" y="254616"/>
            <a:ext cx="1525476" cy="1449487"/>
          </a:xfrm>
          <a:prstGeom prst="rect">
            <a:avLst/>
          </a:prstGeom>
        </p:spPr>
      </p:pic>
    </p:spTree>
    <p:extLst>
      <p:ext uri="{BB962C8B-B14F-4D97-AF65-F5344CB8AC3E}">
        <p14:creationId xmlns:p14="http://schemas.microsoft.com/office/powerpoint/2010/main" val="2763368564"/>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01D5-4FC9-44B3-A588-5B43F2CEB47F}"/>
              </a:ext>
            </a:extLst>
          </p:cNvPr>
          <p:cNvSpPr>
            <a:spLocks noGrp="1"/>
          </p:cNvSpPr>
          <p:nvPr>
            <p:ph type="title"/>
          </p:nvPr>
        </p:nvSpPr>
        <p:spPr>
          <a:xfrm>
            <a:off x="1963410" y="311337"/>
            <a:ext cx="9784080" cy="1508760"/>
          </a:xfrm>
        </p:spPr>
        <p:txBody>
          <a:bodyPr/>
          <a:lstStyle/>
          <a:p>
            <a:r>
              <a:rPr lang="en-US" dirty="0"/>
              <a:t>                           </a:t>
            </a:r>
            <a:r>
              <a:rPr lang="en-US" b="1" dirty="0"/>
              <a:t>TAMPER</a:t>
            </a:r>
          </a:p>
        </p:txBody>
      </p:sp>
      <p:sp>
        <p:nvSpPr>
          <p:cNvPr id="3" name="Content Placeholder 2">
            <a:extLst>
              <a:ext uri="{FF2B5EF4-FFF2-40B4-BE49-F238E27FC236}">
                <a16:creationId xmlns:a16="http://schemas.microsoft.com/office/drawing/2014/main" id="{268F49B0-B826-4832-8EA5-D838076E173B}"/>
              </a:ext>
            </a:extLst>
          </p:cNvPr>
          <p:cNvSpPr>
            <a:spLocks noGrp="1"/>
          </p:cNvSpPr>
          <p:nvPr>
            <p:ph idx="1"/>
          </p:nvPr>
        </p:nvSpPr>
        <p:spPr>
          <a:xfrm>
            <a:off x="0" y="1977449"/>
            <a:ext cx="12192000" cy="4880551"/>
          </a:xfrm>
        </p:spPr>
        <p:txBody>
          <a:bodyPr>
            <a:normAutofit fontScale="92500" lnSpcReduction="10000"/>
          </a:bodyPr>
          <a:lstStyle/>
          <a:p>
            <a:pPr lvl="0"/>
            <a:r>
              <a:rPr lang="en-US" b="1" i="1" dirty="0"/>
              <a:t>T- T</a:t>
            </a:r>
            <a:r>
              <a:rPr lang="en-US" i="1" dirty="0"/>
              <a:t>reatment </a:t>
            </a:r>
            <a:r>
              <a:rPr lang="en-US" dirty="0"/>
              <a:t>Surgery, therapy, procedure, counseling, education, DME ordered/given, lab(s) ordered</a:t>
            </a:r>
          </a:p>
          <a:p>
            <a:pPr marL="0" lvl="0" indent="0">
              <a:buNone/>
            </a:pPr>
            <a:endParaRPr lang="en-US" dirty="0"/>
          </a:p>
          <a:p>
            <a:pPr lvl="0"/>
            <a:r>
              <a:rPr lang="en-US" b="1" i="1" dirty="0"/>
              <a:t>A - A</a:t>
            </a:r>
            <a:r>
              <a:rPr lang="en-US" i="1" dirty="0"/>
              <a:t>ssessment </a:t>
            </a:r>
            <a:r>
              <a:rPr lang="en-US" dirty="0"/>
              <a:t>Acknowledging/giving status/level of condition</a:t>
            </a:r>
          </a:p>
          <a:p>
            <a:pPr lvl="0"/>
            <a:endParaRPr lang="en-US" dirty="0"/>
          </a:p>
          <a:p>
            <a:pPr lvl="0"/>
            <a:r>
              <a:rPr lang="en-US" b="1" i="1" dirty="0"/>
              <a:t>M - M</a:t>
            </a:r>
            <a:r>
              <a:rPr lang="en-US" i="1" dirty="0"/>
              <a:t>onitor/Medicare </a:t>
            </a:r>
            <a:r>
              <a:rPr lang="en-US" dirty="0"/>
              <a:t>Ordering/referencing labs/other tests/ prescribing medication</a:t>
            </a:r>
          </a:p>
          <a:p>
            <a:pPr lvl="0"/>
            <a:endParaRPr lang="en-US" dirty="0"/>
          </a:p>
          <a:p>
            <a:pPr lvl="0"/>
            <a:r>
              <a:rPr lang="en-US" b="1" i="1" dirty="0"/>
              <a:t>P</a:t>
            </a:r>
            <a:r>
              <a:rPr lang="en-US" i="1" dirty="0"/>
              <a:t>  - Plan </a:t>
            </a:r>
            <a:r>
              <a:rPr lang="en-US" dirty="0"/>
              <a:t>for management or follow-up of condition</a:t>
            </a:r>
          </a:p>
          <a:p>
            <a:pPr lvl="0"/>
            <a:endParaRPr lang="en-US" dirty="0"/>
          </a:p>
          <a:p>
            <a:pPr lvl="0"/>
            <a:r>
              <a:rPr lang="en-US" b="1" i="1" dirty="0"/>
              <a:t>E - E</a:t>
            </a:r>
            <a:r>
              <a:rPr lang="en-US" i="1" dirty="0"/>
              <a:t>valuate </a:t>
            </a:r>
            <a:r>
              <a:rPr lang="en-US" dirty="0"/>
              <a:t>Examining (as in physical exam)</a:t>
            </a:r>
          </a:p>
          <a:p>
            <a:pPr lvl="0"/>
            <a:endParaRPr lang="en-US" dirty="0"/>
          </a:p>
          <a:p>
            <a:pPr lvl="0"/>
            <a:r>
              <a:rPr lang="en-US" b="1" dirty="0"/>
              <a:t>R - </a:t>
            </a:r>
            <a:r>
              <a:rPr lang="en-US" i="1" dirty="0"/>
              <a:t>Referral </a:t>
            </a:r>
            <a:r>
              <a:rPr lang="en-US" dirty="0"/>
              <a:t>to specialists for treatment or consultation of a confirmed condition</a:t>
            </a:r>
          </a:p>
          <a:p>
            <a:endParaRPr lang="en-US" dirty="0"/>
          </a:p>
        </p:txBody>
      </p:sp>
      <p:pic>
        <p:nvPicPr>
          <p:cNvPr id="4" name="Picture 3" descr="Logo, company name&#10;&#10;Description automatically generated">
            <a:extLst>
              <a:ext uri="{FF2B5EF4-FFF2-40B4-BE49-F238E27FC236}">
                <a16:creationId xmlns:a16="http://schemas.microsoft.com/office/drawing/2014/main" id="{77A2209A-E969-054E-87BF-645E1B68FE25}"/>
              </a:ext>
            </a:extLst>
          </p:cNvPr>
          <p:cNvPicPr>
            <a:picLocks noChangeAspect="1"/>
          </p:cNvPicPr>
          <p:nvPr/>
        </p:nvPicPr>
        <p:blipFill>
          <a:blip r:embed="rId2"/>
          <a:stretch>
            <a:fillRect/>
          </a:stretch>
        </p:blipFill>
        <p:spPr>
          <a:xfrm>
            <a:off x="10465806" y="269813"/>
            <a:ext cx="1425966" cy="1354934"/>
          </a:xfrm>
          <a:prstGeom prst="rect">
            <a:avLst/>
          </a:prstGeom>
        </p:spPr>
      </p:pic>
    </p:spTree>
    <p:extLst>
      <p:ext uri="{BB962C8B-B14F-4D97-AF65-F5344CB8AC3E}">
        <p14:creationId xmlns:p14="http://schemas.microsoft.com/office/powerpoint/2010/main" val="3810250549"/>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EDD86-343C-4917-845E-632ABB4DF456}"/>
              </a:ext>
            </a:extLst>
          </p:cNvPr>
          <p:cNvSpPr>
            <a:spLocks noGrp="1"/>
          </p:cNvSpPr>
          <p:nvPr>
            <p:ph type="title"/>
          </p:nvPr>
        </p:nvSpPr>
        <p:spPr>
          <a:xfrm>
            <a:off x="1764233" y="302283"/>
            <a:ext cx="9784080" cy="1508760"/>
          </a:xfrm>
        </p:spPr>
        <p:txBody>
          <a:bodyPr/>
          <a:lstStyle/>
          <a:p>
            <a:r>
              <a:rPr lang="en-US" dirty="0"/>
              <a:t>                            </a:t>
            </a:r>
            <a:r>
              <a:rPr lang="en-US" b="1" dirty="0"/>
              <a:t>EXAMPLE </a:t>
            </a:r>
          </a:p>
        </p:txBody>
      </p:sp>
      <p:sp>
        <p:nvSpPr>
          <p:cNvPr id="3" name="Content Placeholder 2">
            <a:extLst>
              <a:ext uri="{FF2B5EF4-FFF2-40B4-BE49-F238E27FC236}">
                <a16:creationId xmlns:a16="http://schemas.microsoft.com/office/drawing/2014/main" id="{B162249D-7D12-435F-A7E6-E7D91E5658A6}"/>
              </a:ext>
            </a:extLst>
          </p:cNvPr>
          <p:cNvSpPr>
            <a:spLocks noGrp="1"/>
          </p:cNvSpPr>
          <p:nvPr>
            <p:ph idx="1"/>
          </p:nvPr>
        </p:nvSpPr>
        <p:spPr>
          <a:xfrm>
            <a:off x="291399" y="2394967"/>
            <a:ext cx="12124888" cy="5032375"/>
          </a:xfrm>
        </p:spPr>
        <p:txBody>
          <a:bodyPr/>
          <a:lstStyle/>
          <a:p>
            <a:r>
              <a:rPr lang="en-US" dirty="0"/>
              <a:t>E11.9 (Diabetes w/o complications) currently on Metformin 500mg.</a:t>
            </a:r>
          </a:p>
          <a:p>
            <a:pPr lvl="0"/>
            <a:r>
              <a:rPr lang="en-US" b="1" i="1" dirty="0"/>
              <a:t>T</a:t>
            </a:r>
            <a:r>
              <a:rPr lang="en-US" i="1" dirty="0"/>
              <a:t> – </a:t>
            </a:r>
            <a:r>
              <a:rPr lang="en-US" b="1" i="1" dirty="0"/>
              <a:t>Treating</a:t>
            </a:r>
            <a:r>
              <a:rPr lang="en-US" i="1" dirty="0"/>
              <a:t> medications</a:t>
            </a:r>
            <a:endParaRPr lang="en-US" dirty="0"/>
          </a:p>
          <a:p>
            <a:r>
              <a:rPr lang="en-US" dirty="0"/>
              <a:t>F33.1 (Major depressive disorder, recurrent, moderate) followed by Dr. XYZ</a:t>
            </a:r>
          </a:p>
          <a:p>
            <a:pPr lvl="0"/>
            <a:r>
              <a:rPr lang="en-US" b="1" i="1" dirty="0"/>
              <a:t>R</a:t>
            </a:r>
            <a:r>
              <a:rPr lang="en-US" i="1" dirty="0"/>
              <a:t>eferral</a:t>
            </a:r>
            <a:endParaRPr lang="en-US" dirty="0"/>
          </a:p>
          <a:p>
            <a:endParaRPr lang="en-US" dirty="0"/>
          </a:p>
        </p:txBody>
      </p:sp>
      <p:pic>
        <p:nvPicPr>
          <p:cNvPr id="4" name="Picture 3" descr="Logo, company name&#10;&#10;Description automatically generated">
            <a:extLst>
              <a:ext uri="{FF2B5EF4-FFF2-40B4-BE49-F238E27FC236}">
                <a16:creationId xmlns:a16="http://schemas.microsoft.com/office/drawing/2014/main" id="{47FBED5C-5A5E-596E-4D3B-BB6BE61A3570}"/>
              </a:ext>
            </a:extLst>
          </p:cNvPr>
          <p:cNvPicPr>
            <a:picLocks noChangeAspect="1"/>
          </p:cNvPicPr>
          <p:nvPr/>
        </p:nvPicPr>
        <p:blipFill>
          <a:blip r:embed="rId2"/>
          <a:stretch>
            <a:fillRect/>
          </a:stretch>
        </p:blipFill>
        <p:spPr>
          <a:xfrm>
            <a:off x="10430523" y="302283"/>
            <a:ext cx="1415982" cy="1345448"/>
          </a:xfrm>
          <a:prstGeom prst="rect">
            <a:avLst/>
          </a:prstGeom>
        </p:spPr>
      </p:pic>
    </p:spTree>
    <p:extLst>
      <p:ext uri="{BB962C8B-B14F-4D97-AF65-F5344CB8AC3E}">
        <p14:creationId xmlns:p14="http://schemas.microsoft.com/office/powerpoint/2010/main" val="198882424"/>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6" descr="Graphical user interface, text, application, email&#10;&#10;Description automatically generated">
            <a:extLst>
              <a:ext uri="{FF2B5EF4-FFF2-40B4-BE49-F238E27FC236}">
                <a16:creationId xmlns:a16="http://schemas.microsoft.com/office/drawing/2014/main" id="{BB26FB0A-C9BC-437E-86D9-E43C6A2C93A8}"/>
              </a:ext>
            </a:extLst>
          </p:cNvPr>
          <p:cNvPicPr>
            <a:picLocks noChangeAspect="1"/>
          </p:cNvPicPr>
          <p:nvPr/>
        </p:nvPicPr>
        <p:blipFill>
          <a:blip r:embed="rId2"/>
          <a:stretch>
            <a:fillRect/>
          </a:stretch>
        </p:blipFill>
        <p:spPr>
          <a:xfrm>
            <a:off x="301925" y="327804"/>
            <a:ext cx="8669547" cy="6021237"/>
          </a:xfrm>
          <a:prstGeom prst="rect">
            <a:avLst/>
          </a:prstGeom>
        </p:spPr>
      </p:pic>
      <p:pic>
        <p:nvPicPr>
          <p:cNvPr id="2" name="Picture 1" descr="Logo, company name&#10;&#10;Description automatically generated">
            <a:extLst>
              <a:ext uri="{FF2B5EF4-FFF2-40B4-BE49-F238E27FC236}">
                <a16:creationId xmlns:a16="http://schemas.microsoft.com/office/drawing/2014/main" id="{73FC7FB5-A06D-2FD0-788C-358DCDA0CE7E}"/>
              </a:ext>
            </a:extLst>
          </p:cNvPr>
          <p:cNvPicPr>
            <a:picLocks noChangeAspect="1"/>
          </p:cNvPicPr>
          <p:nvPr/>
        </p:nvPicPr>
        <p:blipFill>
          <a:blip r:embed="rId3"/>
          <a:stretch>
            <a:fillRect/>
          </a:stretch>
        </p:blipFill>
        <p:spPr>
          <a:xfrm>
            <a:off x="9800888" y="232913"/>
            <a:ext cx="1797158" cy="1707636"/>
          </a:xfrm>
          <a:prstGeom prst="rect">
            <a:avLst/>
          </a:prstGeom>
        </p:spPr>
      </p:pic>
    </p:spTree>
    <p:extLst>
      <p:ext uri="{BB962C8B-B14F-4D97-AF65-F5344CB8AC3E}">
        <p14:creationId xmlns:p14="http://schemas.microsoft.com/office/powerpoint/2010/main" val="2529364450"/>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2" descr="Text&#10;&#10;Description automatically generated">
            <a:extLst>
              <a:ext uri="{FF2B5EF4-FFF2-40B4-BE49-F238E27FC236}">
                <a16:creationId xmlns:a16="http://schemas.microsoft.com/office/drawing/2014/main" id="{259ECFD4-E2AF-44F7-8BA5-BB5D7334F1E8}"/>
              </a:ext>
            </a:extLst>
          </p:cNvPr>
          <p:cNvPicPr>
            <a:picLocks noChangeAspect="1"/>
          </p:cNvPicPr>
          <p:nvPr/>
        </p:nvPicPr>
        <p:blipFill>
          <a:blip r:embed="rId2"/>
          <a:stretch>
            <a:fillRect/>
          </a:stretch>
        </p:blipFill>
        <p:spPr>
          <a:xfrm>
            <a:off x="802256" y="664233"/>
            <a:ext cx="8652295" cy="5512280"/>
          </a:xfrm>
          <a:prstGeom prst="rect">
            <a:avLst/>
          </a:prstGeom>
        </p:spPr>
      </p:pic>
      <p:pic>
        <p:nvPicPr>
          <p:cNvPr id="3" name="Picture 2" descr="Logo, company name&#10;&#10;Description automatically generated">
            <a:extLst>
              <a:ext uri="{FF2B5EF4-FFF2-40B4-BE49-F238E27FC236}">
                <a16:creationId xmlns:a16="http://schemas.microsoft.com/office/drawing/2014/main" id="{8F2418C6-0204-7195-0C63-6E6D36467A92}"/>
              </a:ext>
            </a:extLst>
          </p:cNvPr>
          <p:cNvPicPr>
            <a:picLocks noChangeAspect="1"/>
          </p:cNvPicPr>
          <p:nvPr/>
        </p:nvPicPr>
        <p:blipFill>
          <a:blip r:embed="rId3"/>
          <a:stretch>
            <a:fillRect/>
          </a:stretch>
        </p:blipFill>
        <p:spPr>
          <a:xfrm>
            <a:off x="9792262" y="243207"/>
            <a:ext cx="1797158" cy="1707636"/>
          </a:xfrm>
          <a:prstGeom prst="rect">
            <a:avLst/>
          </a:prstGeom>
        </p:spPr>
      </p:pic>
    </p:spTree>
    <p:extLst>
      <p:ext uri="{BB962C8B-B14F-4D97-AF65-F5344CB8AC3E}">
        <p14:creationId xmlns:p14="http://schemas.microsoft.com/office/powerpoint/2010/main" val="763208299"/>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2933-7ED7-40F8-BB8A-24CCDD6CF4BA}"/>
              </a:ext>
            </a:extLst>
          </p:cNvPr>
          <p:cNvSpPr>
            <a:spLocks noGrp="1"/>
          </p:cNvSpPr>
          <p:nvPr>
            <p:ph type="ctrTitle"/>
          </p:nvPr>
        </p:nvSpPr>
        <p:spPr>
          <a:xfrm>
            <a:off x="810001" y="4817533"/>
            <a:ext cx="10572000" cy="779529"/>
          </a:xfrm>
        </p:spPr>
        <p:txBody>
          <a:bodyPr>
            <a:normAutofit/>
          </a:bodyPr>
          <a:lstStyle/>
          <a:p>
            <a:endParaRPr lang="en-US" sz="4000"/>
          </a:p>
        </p:txBody>
      </p:sp>
      <p:sp>
        <p:nvSpPr>
          <p:cNvPr id="3" name="Subtitle 2">
            <a:extLst>
              <a:ext uri="{FF2B5EF4-FFF2-40B4-BE49-F238E27FC236}">
                <a16:creationId xmlns:a16="http://schemas.microsoft.com/office/drawing/2014/main" id="{134499A1-A7E6-499D-860C-9E6D8FEF094D}"/>
              </a:ext>
            </a:extLst>
          </p:cNvPr>
          <p:cNvSpPr>
            <a:spLocks noGrp="1"/>
          </p:cNvSpPr>
          <p:nvPr>
            <p:ph type="subTitle" idx="1"/>
          </p:nvPr>
        </p:nvSpPr>
        <p:spPr>
          <a:xfrm>
            <a:off x="810001" y="5594110"/>
            <a:ext cx="10572000" cy="434974"/>
          </a:xfrm>
        </p:spPr>
        <p:txBody>
          <a:bodyPr>
            <a:normAutofit/>
          </a:bodyPr>
          <a:lstStyle/>
          <a:p>
            <a:endParaRPr lang="en-US"/>
          </a:p>
        </p:txBody>
      </p:sp>
      <p:pic>
        <p:nvPicPr>
          <p:cNvPr id="4" name="Picture 5" descr="Graphical user interface, application, Word&#10;&#10;Description automatically generated">
            <a:extLst>
              <a:ext uri="{FF2B5EF4-FFF2-40B4-BE49-F238E27FC236}">
                <a16:creationId xmlns:a16="http://schemas.microsoft.com/office/drawing/2014/main" id="{1203F9B9-425E-4D27-83DF-E99118192227}"/>
              </a:ext>
            </a:extLst>
          </p:cNvPr>
          <p:cNvPicPr>
            <a:picLocks noChangeAspect="1"/>
          </p:cNvPicPr>
          <p:nvPr/>
        </p:nvPicPr>
        <p:blipFill>
          <a:blip r:embed="rId2"/>
          <a:stretch>
            <a:fillRect/>
          </a:stretch>
        </p:blipFill>
        <p:spPr>
          <a:xfrm>
            <a:off x="-76511" y="162716"/>
            <a:ext cx="6168337" cy="6385070"/>
          </a:xfrm>
          <a:prstGeom prst="rect">
            <a:avLst/>
          </a:prstGeom>
        </p:spPr>
      </p:pic>
      <p:pic>
        <p:nvPicPr>
          <p:cNvPr id="6" name="Picture 6" descr="Timeline&#10;&#10;Description automatically generated">
            <a:extLst>
              <a:ext uri="{FF2B5EF4-FFF2-40B4-BE49-F238E27FC236}">
                <a16:creationId xmlns:a16="http://schemas.microsoft.com/office/drawing/2014/main" id="{BF8AAC0A-2560-4C84-9CA9-67C1C168AFE1}"/>
              </a:ext>
            </a:extLst>
          </p:cNvPr>
          <p:cNvPicPr>
            <a:picLocks noChangeAspect="1"/>
          </p:cNvPicPr>
          <p:nvPr/>
        </p:nvPicPr>
        <p:blipFill>
          <a:blip r:embed="rId3"/>
          <a:stretch>
            <a:fillRect/>
          </a:stretch>
        </p:blipFill>
        <p:spPr>
          <a:xfrm>
            <a:off x="5977885" y="-18806"/>
            <a:ext cx="6423320" cy="6765339"/>
          </a:xfrm>
          <a:prstGeom prst="rect">
            <a:avLst/>
          </a:prstGeom>
        </p:spPr>
      </p:pic>
    </p:spTree>
    <p:extLst>
      <p:ext uri="{BB962C8B-B14F-4D97-AF65-F5344CB8AC3E}">
        <p14:creationId xmlns:p14="http://schemas.microsoft.com/office/powerpoint/2010/main" val="134381547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1C77-F094-36DF-3B01-91A314AB4539}"/>
              </a:ext>
            </a:extLst>
          </p:cNvPr>
          <p:cNvSpPr>
            <a:spLocks noGrp="1"/>
          </p:cNvSpPr>
          <p:nvPr>
            <p:ph type="title"/>
          </p:nvPr>
        </p:nvSpPr>
        <p:spPr/>
        <p:txBody>
          <a:bodyPr/>
          <a:lstStyle/>
          <a:p>
            <a:pPr algn="ctr"/>
            <a:r>
              <a:rPr lang="en-US" dirty="0"/>
              <a:t>Why Preventive care? </a:t>
            </a:r>
          </a:p>
        </p:txBody>
      </p:sp>
      <p:pic>
        <p:nvPicPr>
          <p:cNvPr id="5" name="Picture 2" descr="Is the Medicare Annual Wellness Visit Mandatory? | Boomer Benefits">
            <a:extLst>
              <a:ext uri="{FF2B5EF4-FFF2-40B4-BE49-F238E27FC236}">
                <a16:creationId xmlns:a16="http://schemas.microsoft.com/office/drawing/2014/main" id="{EDBD36D9-D941-2026-AD9D-EB6BFD9EFA69}"/>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t="8253" r="-4" b="6385"/>
          <a:stretch/>
        </p:blipFill>
        <p:spPr bwMode="auto">
          <a:xfrm>
            <a:off x="3320289" y="2329134"/>
            <a:ext cx="5223507" cy="34459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Logo, company name&#10;&#10;Description automatically generated">
            <a:extLst>
              <a:ext uri="{FF2B5EF4-FFF2-40B4-BE49-F238E27FC236}">
                <a16:creationId xmlns:a16="http://schemas.microsoft.com/office/drawing/2014/main" id="{F677D9DC-C8DF-9F16-783C-25EE859D7560}"/>
              </a:ext>
            </a:extLst>
          </p:cNvPr>
          <p:cNvPicPr>
            <a:picLocks noChangeAspect="1"/>
          </p:cNvPicPr>
          <p:nvPr/>
        </p:nvPicPr>
        <p:blipFill>
          <a:blip r:embed="rId3"/>
          <a:stretch>
            <a:fillRect/>
          </a:stretch>
        </p:blipFill>
        <p:spPr>
          <a:xfrm>
            <a:off x="10085560" y="4832459"/>
            <a:ext cx="1797158" cy="1707636"/>
          </a:xfrm>
          <a:prstGeom prst="rect">
            <a:avLst/>
          </a:prstGeom>
        </p:spPr>
      </p:pic>
    </p:spTree>
    <p:extLst>
      <p:ext uri="{BB962C8B-B14F-4D97-AF65-F5344CB8AC3E}">
        <p14:creationId xmlns:p14="http://schemas.microsoft.com/office/powerpoint/2010/main" val="325173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C59-DE9A-42C4-A4E9-31D35B704372}"/>
              </a:ext>
            </a:extLst>
          </p:cNvPr>
          <p:cNvSpPr>
            <a:spLocks noGrp="1"/>
          </p:cNvSpPr>
          <p:nvPr>
            <p:ph type="title"/>
          </p:nvPr>
        </p:nvSpPr>
        <p:spPr/>
        <p:txBody>
          <a:bodyPr/>
          <a:lstStyle/>
          <a:p>
            <a:r>
              <a:rPr lang="en-US" dirty="0"/>
              <a:t>Quiz Questions</a:t>
            </a:r>
          </a:p>
        </p:txBody>
      </p:sp>
      <p:sp>
        <p:nvSpPr>
          <p:cNvPr id="3" name="TextBox 2">
            <a:extLst>
              <a:ext uri="{FF2B5EF4-FFF2-40B4-BE49-F238E27FC236}">
                <a16:creationId xmlns:a16="http://schemas.microsoft.com/office/drawing/2014/main" id="{C0108465-3F09-472B-A06A-D582E0F0F598}"/>
              </a:ext>
            </a:extLst>
          </p:cNvPr>
          <p:cNvSpPr txBox="1"/>
          <p:nvPr/>
        </p:nvSpPr>
        <p:spPr>
          <a:xfrm>
            <a:off x="1886306" y="2321169"/>
            <a:ext cx="9495692" cy="3139321"/>
          </a:xfrm>
          <a:prstGeom prst="rect">
            <a:avLst/>
          </a:prstGeom>
          <a:noFill/>
        </p:spPr>
        <p:txBody>
          <a:bodyPr wrap="square" rtlCol="0">
            <a:spAutoFit/>
          </a:bodyPr>
          <a:lstStyle/>
          <a:p>
            <a:pPr lvl="0"/>
            <a:r>
              <a:rPr lang="en-US" dirty="0"/>
              <a:t>G0438 is a subsequent AWV. </a:t>
            </a:r>
          </a:p>
          <a:p>
            <a:pPr lvl="0"/>
            <a:r>
              <a:rPr lang="en-US" dirty="0"/>
              <a:t> </a:t>
            </a:r>
          </a:p>
          <a:p>
            <a:pPr lvl="0"/>
            <a:r>
              <a:rPr lang="en-US" dirty="0"/>
              <a:t>Providers can copy and paste the history into the new note. </a:t>
            </a:r>
          </a:p>
          <a:p>
            <a:pPr lvl="0"/>
            <a:endParaRPr lang="en-US" dirty="0"/>
          </a:p>
          <a:p>
            <a:pPr lvl="0"/>
            <a:r>
              <a:rPr lang="en-US" dirty="0"/>
              <a:t>All diagnosis and conditions must be assessed and documented every year.  </a:t>
            </a:r>
          </a:p>
          <a:p>
            <a:pPr lvl="0"/>
            <a:endParaRPr lang="en-US" dirty="0"/>
          </a:p>
          <a:p>
            <a:pPr lvl="0"/>
            <a:r>
              <a:rPr lang="en-US" dirty="0"/>
              <a:t>It is acceptable to document “history of” when the patient still has the condition. </a:t>
            </a:r>
          </a:p>
          <a:p>
            <a:pPr lvl="0"/>
            <a:endParaRPr lang="en-US" dirty="0"/>
          </a:p>
          <a:p>
            <a:pPr lvl="0"/>
            <a:r>
              <a:rPr lang="en-US" dirty="0"/>
              <a:t>Providers need to assess Fall Risk and document gait and balance as part of their chart note. </a:t>
            </a:r>
          </a:p>
          <a:p>
            <a:pPr lvl="0"/>
            <a:endParaRPr lang="en-US" dirty="0"/>
          </a:p>
          <a:p>
            <a:pPr lvl="0"/>
            <a:r>
              <a:rPr lang="en-US" dirty="0"/>
              <a:t>A great Patient Engagement strategy is to utilize a Patient Care Summary. </a:t>
            </a:r>
          </a:p>
        </p:txBody>
      </p:sp>
      <p:pic>
        <p:nvPicPr>
          <p:cNvPr id="4" name="Picture 3" descr="Logo, company name&#10;&#10;Description automatically generated">
            <a:extLst>
              <a:ext uri="{FF2B5EF4-FFF2-40B4-BE49-F238E27FC236}">
                <a16:creationId xmlns:a16="http://schemas.microsoft.com/office/drawing/2014/main" id="{EACBFBD9-EE49-E4D8-DC05-F32F3A788B51}"/>
              </a:ext>
            </a:extLst>
          </p:cNvPr>
          <p:cNvPicPr>
            <a:picLocks noChangeAspect="1"/>
          </p:cNvPicPr>
          <p:nvPr/>
        </p:nvPicPr>
        <p:blipFill>
          <a:blip r:embed="rId2"/>
          <a:stretch>
            <a:fillRect/>
          </a:stretch>
        </p:blipFill>
        <p:spPr>
          <a:xfrm>
            <a:off x="10349285" y="432608"/>
            <a:ext cx="1275428" cy="1211895"/>
          </a:xfrm>
          <a:prstGeom prst="rect">
            <a:avLst/>
          </a:prstGeom>
        </p:spPr>
      </p:pic>
    </p:spTree>
    <p:extLst>
      <p:ext uri="{BB962C8B-B14F-4D97-AF65-F5344CB8AC3E}">
        <p14:creationId xmlns:p14="http://schemas.microsoft.com/office/powerpoint/2010/main" val="2733189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A3904-BCB6-7C6C-CC00-14E176CAC1EA}"/>
              </a:ext>
            </a:extLst>
          </p:cNvPr>
          <p:cNvSpPr>
            <a:spLocks noGrp="1"/>
          </p:cNvSpPr>
          <p:nvPr>
            <p:ph type="ctrTitle"/>
          </p:nvPr>
        </p:nvSpPr>
        <p:spPr/>
        <p:txBody>
          <a:bodyPr/>
          <a:lstStyle/>
          <a:p>
            <a:r>
              <a:rPr lang="en-US" dirty="0"/>
              <a:t>A Team Approach</a:t>
            </a:r>
          </a:p>
        </p:txBody>
      </p:sp>
      <p:sp>
        <p:nvSpPr>
          <p:cNvPr id="3" name="Subtitle 2">
            <a:extLst>
              <a:ext uri="{FF2B5EF4-FFF2-40B4-BE49-F238E27FC236}">
                <a16:creationId xmlns:a16="http://schemas.microsoft.com/office/drawing/2014/main" id="{EC132353-080A-2ADA-B79F-F90B8FCC2A76}"/>
              </a:ext>
            </a:extLst>
          </p:cNvPr>
          <p:cNvSpPr>
            <a:spLocks noGrp="1"/>
          </p:cNvSpPr>
          <p:nvPr>
            <p:ph type="subTitle" idx="1"/>
          </p:nvPr>
        </p:nvSpPr>
        <p:spPr/>
        <p:txBody>
          <a:bodyPr/>
          <a:lstStyle/>
          <a:p>
            <a:r>
              <a:rPr lang="en-US" dirty="0"/>
              <a:t>Providers need to rely upon and utilize his/her entire care team </a:t>
            </a:r>
          </a:p>
          <a:p>
            <a:r>
              <a:rPr lang="en-US" dirty="0"/>
              <a:t>Care team huddles before each AWV patient arrives</a:t>
            </a:r>
          </a:p>
          <a:p>
            <a:r>
              <a:rPr lang="en-US" dirty="0"/>
              <a:t>Integrated workflows </a:t>
            </a:r>
          </a:p>
        </p:txBody>
      </p:sp>
    </p:spTree>
    <p:extLst>
      <p:ext uri="{BB962C8B-B14F-4D97-AF65-F5344CB8AC3E}">
        <p14:creationId xmlns:p14="http://schemas.microsoft.com/office/powerpoint/2010/main" val="3958377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608B5-A926-512B-4DD2-295CC35C71C3}"/>
              </a:ext>
            </a:extLst>
          </p:cNvPr>
          <p:cNvSpPr>
            <a:spLocks noGrp="1"/>
          </p:cNvSpPr>
          <p:nvPr>
            <p:ph type="title"/>
          </p:nvPr>
        </p:nvSpPr>
        <p:spPr>
          <a:xfrm>
            <a:off x="262639" y="318682"/>
            <a:ext cx="9784080" cy="1508760"/>
          </a:xfrm>
        </p:spPr>
        <p:txBody>
          <a:bodyPr/>
          <a:lstStyle/>
          <a:p>
            <a:r>
              <a:rPr lang="en-US" dirty="0"/>
              <a:t>Integrated care: A  Team  approach </a:t>
            </a:r>
          </a:p>
        </p:txBody>
      </p:sp>
      <p:pic>
        <p:nvPicPr>
          <p:cNvPr id="5" name="Picture 4" descr="Logo, company name&#10;&#10;Description automatically generated">
            <a:extLst>
              <a:ext uri="{FF2B5EF4-FFF2-40B4-BE49-F238E27FC236}">
                <a16:creationId xmlns:a16="http://schemas.microsoft.com/office/drawing/2014/main" id="{F7DDF64B-A436-2C09-4202-324FC6B460E0}"/>
              </a:ext>
            </a:extLst>
          </p:cNvPr>
          <p:cNvPicPr>
            <a:picLocks noChangeAspect="1"/>
          </p:cNvPicPr>
          <p:nvPr/>
        </p:nvPicPr>
        <p:blipFill>
          <a:blip r:embed="rId2"/>
          <a:stretch>
            <a:fillRect/>
          </a:stretch>
        </p:blipFill>
        <p:spPr>
          <a:xfrm>
            <a:off x="10206330" y="318682"/>
            <a:ext cx="1275428" cy="1211895"/>
          </a:xfrm>
          <a:prstGeom prst="rect">
            <a:avLst/>
          </a:prstGeom>
        </p:spPr>
      </p:pic>
      <p:pic>
        <p:nvPicPr>
          <p:cNvPr id="9" name="Picture 8" descr="A picture containing diagram&#10;&#10;Description automatically generated">
            <a:extLst>
              <a:ext uri="{FF2B5EF4-FFF2-40B4-BE49-F238E27FC236}">
                <a16:creationId xmlns:a16="http://schemas.microsoft.com/office/drawing/2014/main" id="{42F686E5-4403-3CBE-ACA3-CA20A15F6259}"/>
              </a:ext>
            </a:extLst>
          </p:cNvPr>
          <p:cNvPicPr>
            <a:picLocks noChangeAspect="1"/>
          </p:cNvPicPr>
          <p:nvPr/>
        </p:nvPicPr>
        <p:blipFill>
          <a:blip r:embed="rId3"/>
          <a:stretch>
            <a:fillRect/>
          </a:stretch>
        </p:blipFill>
        <p:spPr>
          <a:xfrm>
            <a:off x="-70252" y="1073062"/>
            <a:ext cx="12068387" cy="6228271"/>
          </a:xfrm>
          <a:prstGeom prst="rect">
            <a:avLst/>
          </a:prstGeom>
        </p:spPr>
      </p:pic>
    </p:spTree>
    <p:extLst>
      <p:ext uri="{BB962C8B-B14F-4D97-AF65-F5344CB8AC3E}">
        <p14:creationId xmlns:p14="http://schemas.microsoft.com/office/powerpoint/2010/main" val="1379783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A043-66AF-5C01-BD26-C86DDDD1482E}"/>
              </a:ext>
            </a:extLst>
          </p:cNvPr>
          <p:cNvSpPr>
            <a:spLocks noGrp="1"/>
          </p:cNvSpPr>
          <p:nvPr>
            <p:ph type="title"/>
          </p:nvPr>
        </p:nvSpPr>
        <p:spPr>
          <a:xfrm>
            <a:off x="1203960" y="422200"/>
            <a:ext cx="9784080" cy="1508760"/>
          </a:xfrm>
        </p:spPr>
        <p:txBody>
          <a:bodyPr/>
          <a:lstStyle/>
          <a:p>
            <a:pPr algn="ctr"/>
            <a:r>
              <a:rPr lang="en-US" dirty="0"/>
              <a:t>Patient engagement</a:t>
            </a:r>
          </a:p>
        </p:txBody>
      </p:sp>
      <p:pic>
        <p:nvPicPr>
          <p:cNvPr id="4" name="Picture 3" descr="Funnel chart&#10;&#10;Description automatically generated with low confidence">
            <a:extLst>
              <a:ext uri="{FF2B5EF4-FFF2-40B4-BE49-F238E27FC236}">
                <a16:creationId xmlns:a16="http://schemas.microsoft.com/office/drawing/2014/main" id="{FED044D4-F91A-E33A-E693-F64C812C4397}"/>
              </a:ext>
            </a:extLst>
          </p:cNvPr>
          <p:cNvPicPr>
            <a:picLocks noChangeAspect="1"/>
          </p:cNvPicPr>
          <p:nvPr/>
        </p:nvPicPr>
        <p:blipFill>
          <a:blip r:embed="rId2"/>
          <a:stretch>
            <a:fillRect/>
          </a:stretch>
        </p:blipFill>
        <p:spPr>
          <a:xfrm>
            <a:off x="2869721" y="1930960"/>
            <a:ext cx="6452558" cy="4823524"/>
          </a:xfrm>
          <a:prstGeom prst="rect">
            <a:avLst/>
          </a:prstGeom>
        </p:spPr>
      </p:pic>
    </p:spTree>
    <p:extLst>
      <p:ext uri="{BB962C8B-B14F-4D97-AF65-F5344CB8AC3E}">
        <p14:creationId xmlns:p14="http://schemas.microsoft.com/office/powerpoint/2010/main" val="1610234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miley Face 1">
            <a:extLst>
              <a:ext uri="{FF2B5EF4-FFF2-40B4-BE49-F238E27FC236}">
                <a16:creationId xmlns:a16="http://schemas.microsoft.com/office/drawing/2014/main" id="{B22D3107-B605-7A69-C36C-F03B269AA5BA}"/>
              </a:ext>
            </a:extLst>
          </p:cNvPr>
          <p:cNvSpPr/>
          <p:nvPr/>
        </p:nvSpPr>
        <p:spPr>
          <a:xfrm>
            <a:off x="4758905" y="2031520"/>
            <a:ext cx="2355011" cy="2268747"/>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Connector 2">
            <a:extLst>
              <a:ext uri="{FF2B5EF4-FFF2-40B4-BE49-F238E27FC236}">
                <a16:creationId xmlns:a16="http://schemas.microsoft.com/office/drawing/2014/main" id="{4B265CF9-EA19-EA34-D51F-A4C223C0FABC}"/>
              </a:ext>
            </a:extLst>
          </p:cNvPr>
          <p:cNvSpPr/>
          <p:nvPr/>
        </p:nvSpPr>
        <p:spPr>
          <a:xfrm>
            <a:off x="3358550" y="533492"/>
            <a:ext cx="1702281" cy="157000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Connector 3">
            <a:extLst>
              <a:ext uri="{FF2B5EF4-FFF2-40B4-BE49-F238E27FC236}">
                <a16:creationId xmlns:a16="http://schemas.microsoft.com/office/drawing/2014/main" id="{5B6C98E8-28DB-DF17-7266-037D7A4C2154}"/>
              </a:ext>
            </a:extLst>
          </p:cNvPr>
          <p:cNvSpPr/>
          <p:nvPr/>
        </p:nvSpPr>
        <p:spPr>
          <a:xfrm>
            <a:off x="2950234" y="4754500"/>
            <a:ext cx="2093345" cy="157000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Receptionist</a:t>
            </a:r>
          </a:p>
        </p:txBody>
      </p:sp>
      <p:sp>
        <p:nvSpPr>
          <p:cNvPr id="5" name="Flowchart: Connector 4">
            <a:extLst>
              <a:ext uri="{FF2B5EF4-FFF2-40B4-BE49-F238E27FC236}">
                <a16:creationId xmlns:a16="http://schemas.microsoft.com/office/drawing/2014/main" id="{A3F5D7AE-EFB1-3262-A999-E6D9DE0BF348}"/>
              </a:ext>
            </a:extLst>
          </p:cNvPr>
          <p:cNvSpPr/>
          <p:nvPr/>
        </p:nvSpPr>
        <p:spPr>
          <a:xfrm>
            <a:off x="6870643" y="4742501"/>
            <a:ext cx="2093345" cy="170777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Care Coordinator/Case Manager </a:t>
            </a:r>
          </a:p>
        </p:txBody>
      </p:sp>
      <p:sp>
        <p:nvSpPr>
          <p:cNvPr id="6" name="Flowchart: Connector 5">
            <a:extLst>
              <a:ext uri="{FF2B5EF4-FFF2-40B4-BE49-F238E27FC236}">
                <a16:creationId xmlns:a16="http://schemas.microsoft.com/office/drawing/2014/main" id="{4057454A-8BC4-FC0B-A3DB-1D8BED6F943A}"/>
              </a:ext>
            </a:extLst>
          </p:cNvPr>
          <p:cNvSpPr/>
          <p:nvPr/>
        </p:nvSpPr>
        <p:spPr>
          <a:xfrm>
            <a:off x="8514271" y="2743200"/>
            <a:ext cx="1660586" cy="155706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a:extLst>
              <a:ext uri="{FF2B5EF4-FFF2-40B4-BE49-F238E27FC236}">
                <a16:creationId xmlns:a16="http://schemas.microsoft.com/office/drawing/2014/main" id="{4DAD2A18-63D0-5793-13A8-839F98721531}"/>
              </a:ext>
            </a:extLst>
          </p:cNvPr>
          <p:cNvSpPr/>
          <p:nvPr/>
        </p:nvSpPr>
        <p:spPr>
          <a:xfrm>
            <a:off x="2030084" y="2698630"/>
            <a:ext cx="1394604" cy="130705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RN’s, LNP’s</a:t>
            </a:r>
          </a:p>
        </p:txBody>
      </p:sp>
      <p:sp>
        <p:nvSpPr>
          <p:cNvPr id="8" name="Flowchart: Connector 7">
            <a:extLst>
              <a:ext uri="{FF2B5EF4-FFF2-40B4-BE49-F238E27FC236}">
                <a16:creationId xmlns:a16="http://schemas.microsoft.com/office/drawing/2014/main" id="{C7B6CC41-BF7E-732D-BDE0-848DB2DD923F}"/>
              </a:ext>
            </a:extLst>
          </p:cNvPr>
          <p:cNvSpPr/>
          <p:nvPr/>
        </p:nvSpPr>
        <p:spPr>
          <a:xfrm>
            <a:off x="7131171" y="510518"/>
            <a:ext cx="1940941" cy="157000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185192A-6D8F-6EB9-8999-AA17E52AAD7F}"/>
              </a:ext>
            </a:extLst>
          </p:cNvPr>
          <p:cNvSpPr txBox="1"/>
          <p:nvPr/>
        </p:nvSpPr>
        <p:spPr>
          <a:xfrm>
            <a:off x="3833004" y="917275"/>
            <a:ext cx="692988" cy="623978"/>
          </a:xfrm>
          <a:prstGeom prst="rect">
            <a:avLst/>
          </a:prstGeom>
          <a:noFill/>
        </p:spPr>
        <p:txBody>
          <a:bodyPr wrap="square" rtlCol="0">
            <a:spAutoFit/>
          </a:bodyPr>
          <a:lstStyle/>
          <a:p>
            <a:endParaRPr lang="en-US" dirty="0"/>
          </a:p>
        </p:txBody>
      </p:sp>
      <p:sp>
        <p:nvSpPr>
          <p:cNvPr id="11" name="TextBox 10">
            <a:extLst>
              <a:ext uri="{FF2B5EF4-FFF2-40B4-BE49-F238E27FC236}">
                <a16:creationId xmlns:a16="http://schemas.microsoft.com/office/drawing/2014/main" id="{6CB777ED-2F36-3312-9C9A-B7BA3A16E2C0}"/>
              </a:ext>
            </a:extLst>
          </p:cNvPr>
          <p:cNvSpPr txBox="1"/>
          <p:nvPr/>
        </p:nvSpPr>
        <p:spPr>
          <a:xfrm>
            <a:off x="3615189" y="876738"/>
            <a:ext cx="1154499" cy="923330"/>
          </a:xfrm>
          <a:prstGeom prst="rect">
            <a:avLst/>
          </a:prstGeom>
          <a:noFill/>
        </p:spPr>
        <p:txBody>
          <a:bodyPr wrap="square" rtlCol="0">
            <a:spAutoFit/>
          </a:bodyPr>
          <a:lstStyle/>
          <a:p>
            <a:pPr algn="ctr"/>
            <a:r>
              <a:rPr lang="en-US" dirty="0"/>
              <a:t>Primary Care Provider </a:t>
            </a:r>
          </a:p>
        </p:txBody>
      </p:sp>
      <p:sp>
        <p:nvSpPr>
          <p:cNvPr id="12" name="TextBox 11">
            <a:extLst>
              <a:ext uri="{FF2B5EF4-FFF2-40B4-BE49-F238E27FC236}">
                <a16:creationId xmlns:a16="http://schemas.microsoft.com/office/drawing/2014/main" id="{9A59381C-1036-E2DD-E849-A2A5022041CB}"/>
              </a:ext>
            </a:extLst>
          </p:cNvPr>
          <p:cNvSpPr txBox="1"/>
          <p:nvPr/>
        </p:nvSpPr>
        <p:spPr>
          <a:xfrm>
            <a:off x="7419435" y="833856"/>
            <a:ext cx="1364411" cy="923330"/>
          </a:xfrm>
          <a:prstGeom prst="rect">
            <a:avLst/>
          </a:prstGeom>
          <a:noFill/>
        </p:spPr>
        <p:txBody>
          <a:bodyPr wrap="square" rtlCol="0">
            <a:spAutoFit/>
          </a:bodyPr>
          <a:lstStyle/>
          <a:p>
            <a:pPr algn="ctr"/>
            <a:r>
              <a:rPr lang="en-US" dirty="0"/>
              <a:t>Behavioral Health Consultant</a:t>
            </a:r>
          </a:p>
        </p:txBody>
      </p:sp>
      <p:sp>
        <p:nvSpPr>
          <p:cNvPr id="13" name="TextBox 12">
            <a:extLst>
              <a:ext uri="{FF2B5EF4-FFF2-40B4-BE49-F238E27FC236}">
                <a16:creationId xmlns:a16="http://schemas.microsoft.com/office/drawing/2014/main" id="{F4CA6851-8A1C-F4F0-EFA8-CC6CBE7EC798}"/>
              </a:ext>
            </a:extLst>
          </p:cNvPr>
          <p:cNvSpPr txBox="1"/>
          <p:nvPr/>
        </p:nvSpPr>
        <p:spPr>
          <a:xfrm>
            <a:off x="8678175" y="3082354"/>
            <a:ext cx="1364412" cy="923330"/>
          </a:xfrm>
          <a:prstGeom prst="rect">
            <a:avLst/>
          </a:prstGeom>
          <a:noFill/>
        </p:spPr>
        <p:txBody>
          <a:bodyPr wrap="square" rtlCol="0">
            <a:spAutoFit/>
          </a:bodyPr>
          <a:lstStyle/>
          <a:p>
            <a:pPr algn="ctr"/>
            <a:r>
              <a:rPr lang="en-US" dirty="0"/>
              <a:t>Community Health Worker</a:t>
            </a:r>
          </a:p>
        </p:txBody>
      </p:sp>
      <p:cxnSp>
        <p:nvCxnSpPr>
          <p:cNvPr id="15" name="Straight Arrow Connector 14">
            <a:extLst>
              <a:ext uri="{FF2B5EF4-FFF2-40B4-BE49-F238E27FC236}">
                <a16:creationId xmlns:a16="http://schemas.microsoft.com/office/drawing/2014/main" id="{4DDDB78E-0FA4-B8EA-47EE-BD8FCF01F888}"/>
              </a:ext>
            </a:extLst>
          </p:cNvPr>
          <p:cNvCxnSpPr>
            <a:cxnSpLocks/>
          </p:cNvCxnSpPr>
          <p:nvPr/>
        </p:nvCxnSpPr>
        <p:spPr>
          <a:xfrm>
            <a:off x="4734377" y="1954094"/>
            <a:ext cx="450098" cy="296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E54E115-F570-405E-C475-5620EC73F20C}"/>
              </a:ext>
            </a:extLst>
          </p:cNvPr>
          <p:cNvCxnSpPr>
            <a:cxnSpLocks/>
            <a:endCxn id="2" idx="2"/>
          </p:cNvCxnSpPr>
          <p:nvPr/>
        </p:nvCxnSpPr>
        <p:spPr>
          <a:xfrm flipV="1">
            <a:off x="3368703" y="3165894"/>
            <a:ext cx="1390202" cy="1618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E06CE29-39B6-900A-4055-7C5F09205942}"/>
              </a:ext>
            </a:extLst>
          </p:cNvPr>
          <p:cNvCxnSpPr>
            <a:cxnSpLocks/>
            <a:endCxn id="2" idx="3"/>
          </p:cNvCxnSpPr>
          <p:nvPr/>
        </p:nvCxnSpPr>
        <p:spPr>
          <a:xfrm flipV="1">
            <a:off x="4364966" y="3968017"/>
            <a:ext cx="738822" cy="799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FD275B2-1CA9-C05D-DADC-3ACC3536C110}"/>
              </a:ext>
            </a:extLst>
          </p:cNvPr>
          <p:cNvCxnSpPr>
            <a:cxnSpLocks/>
            <a:endCxn id="2" idx="7"/>
          </p:cNvCxnSpPr>
          <p:nvPr/>
        </p:nvCxnSpPr>
        <p:spPr>
          <a:xfrm flipH="1">
            <a:off x="6769033" y="1954094"/>
            <a:ext cx="738822" cy="409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C949C92-57DC-9978-B0E7-F3B7B3E1B9AF}"/>
              </a:ext>
            </a:extLst>
          </p:cNvPr>
          <p:cNvCxnSpPr>
            <a:cxnSpLocks/>
          </p:cNvCxnSpPr>
          <p:nvPr/>
        </p:nvCxnSpPr>
        <p:spPr>
          <a:xfrm flipH="1" flipV="1">
            <a:off x="7140513" y="3327714"/>
            <a:ext cx="1318403" cy="1940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19D02E9-B47B-26CF-7A56-79090E0D4EFD}"/>
              </a:ext>
            </a:extLst>
          </p:cNvPr>
          <p:cNvCxnSpPr>
            <a:cxnSpLocks/>
          </p:cNvCxnSpPr>
          <p:nvPr/>
        </p:nvCxnSpPr>
        <p:spPr>
          <a:xfrm flipH="1" flipV="1">
            <a:off x="6701786" y="4106174"/>
            <a:ext cx="561656" cy="741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453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F1D8E-143F-732B-38EC-EDCEE4B6EADA}"/>
              </a:ext>
            </a:extLst>
          </p:cNvPr>
          <p:cNvSpPr>
            <a:spLocks noGrp="1"/>
          </p:cNvSpPr>
          <p:nvPr>
            <p:ph type="title"/>
          </p:nvPr>
        </p:nvSpPr>
        <p:spPr/>
        <p:txBody>
          <a:bodyPr/>
          <a:lstStyle/>
          <a:p>
            <a:pPr algn="ctr"/>
            <a:r>
              <a:rPr lang="en-US" dirty="0"/>
              <a:t>A population health model</a:t>
            </a:r>
          </a:p>
        </p:txBody>
      </p:sp>
      <p:pic>
        <p:nvPicPr>
          <p:cNvPr id="6" name="Picture 5">
            <a:extLst>
              <a:ext uri="{FF2B5EF4-FFF2-40B4-BE49-F238E27FC236}">
                <a16:creationId xmlns:a16="http://schemas.microsoft.com/office/drawing/2014/main" id="{F9D441C8-FED5-D145-82F8-C27C38DADE78}"/>
              </a:ext>
            </a:extLst>
          </p:cNvPr>
          <p:cNvPicPr>
            <a:picLocks noChangeAspect="1"/>
          </p:cNvPicPr>
          <p:nvPr/>
        </p:nvPicPr>
        <p:blipFill>
          <a:blip r:embed="rId2"/>
          <a:stretch>
            <a:fillRect/>
          </a:stretch>
        </p:blipFill>
        <p:spPr>
          <a:xfrm>
            <a:off x="1434179" y="1882412"/>
            <a:ext cx="8391307" cy="4867614"/>
          </a:xfrm>
          <a:prstGeom prst="rect">
            <a:avLst/>
          </a:prstGeom>
        </p:spPr>
      </p:pic>
    </p:spTree>
    <p:extLst>
      <p:ext uri="{BB962C8B-B14F-4D97-AF65-F5344CB8AC3E}">
        <p14:creationId xmlns:p14="http://schemas.microsoft.com/office/powerpoint/2010/main" val="1410151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B8347-BE3F-FCBB-DF91-AF7C0FDD9691}"/>
              </a:ext>
            </a:extLst>
          </p:cNvPr>
          <p:cNvSpPr>
            <a:spLocks noGrp="1"/>
          </p:cNvSpPr>
          <p:nvPr>
            <p:ph type="ctrTitle"/>
          </p:nvPr>
        </p:nvSpPr>
        <p:spPr/>
        <p:txBody>
          <a:bodyPr>
            <a:normAutofit fontScale="90000"/>
          </a:bodyPr>
          <a:lstStyle/>
          <a:p>
            <a:r>
              <a:rPr lang="en-US" dirty="0"/>
              <a:t>Julie </a:t>
            </a:r>
            <a:r>
              <a:rPr lang="en-US" dirty="0" err="1"/>
              <a:t>o’Meara</a:t>
            </a:r>
            <a:br>
              <a:rPr lang="en-US" dirty="0"/>
            </a:br>
            <a:r>
              <a:rPr lang="en-US" dirty="0">
                <a:solidFill>
                  <a:srgbClr val="FF0000"/>
                </a:solidFill>
              </a:rPr>
              <a:t>integrated health solutions</a:t>
            </a:r>
          </a:p>
        </p:txBody>
      </p:sp>
      <p:sp>
        <p:nvSpPr>
          <p:cNvPr id="3" name="Subtitle 2">
            <a:extLst>
              <a:ext uri="{FF2B5EF4-FFF2-40B4-BE49-F238E27FC236}">
                <a16:creationId xmlns:a16="http://schemas.microsoft.com/office/drawing/2014/main" id="{B2D276A9-EC49-7B70-5F7E-DC0FEBE995BD}"/>
              </a:ext>
            </a:extLst>
          </p:cNvPr>
          <p:cNvSpPr>
            <a:spLocks noGrp="1"/>
          </p:cNvSpPr>
          <p:nvPr>
            <p:ph type="subTitle" idx="1"/>
          </p:nvPr>
        </p:nvSpPr>
        <p:spPr>
          <a:xfrm>
            <a:off x="1403230" y="4332680"/>
            <a:ext cx="9144000" cy="1309255"/>
          </a:xfrm>
        </p:spPr>
        <p:txBody>
          <a:bodyPr/>
          <a:lstStyle/>
          <a:p>
            <a:r>
              <a:rPr lang="en-US" dirty="0"/>
              <a:t>208.805.8913</a:t>
            </a:r>
          </a:p>
          <a:p>
            <a:r>
              <a:rPr lang="en-US" dirty="0">
                <a:hlinkClick r:id="rId2"/>
              </a:rPr>
              <a:t>drjules45@gmail.com</a:t>
            </a:r>
            <a:r>
              <a:rPr lang="en-US" dirty="0"/>
              <a:t> </a:t>
            </a:r>
          </a:p>
        </p:txBody>
      </p:sp>
      <p:sp>
        <p:nvSpPr>
          <p:cNvPr id="4" name="TextBox 3">
            <a:extLst>
              <a:ext uri="{FF2B5EF4-FFF2-40B4-BE49-F238E27FC236}">
                <a16:creationId xmlns:a16="http://schemas.microsoft.com/office/drawing/2014/main" id="{2BD5B225-F12B-A3E9-2DE1-998C587DC311}"/>
              </a:ext>
            </a:extLst>
          </p:cNvPr>
          <p:cNvSpPr txBox="1"/>
          <p:nvPr/>
        </p:nvSpPr>
        <p:spPr>
          <a:xfrm>
            <a:off x="2984741" y="597600"/>
            <a:ext cx="5365630" cy="1015663"/>
          </a:xfrm>
          <a:prstGeom prst="rect">
            <a:avLst/>
          </a:prstGeom>
          <a:noFill/>
        </p:spPr>
        <p:txBody>
          <a:bodyPr wrap="square" rtlCol="0">
            <a:spAutoFit/>
          </a:bodyPr>
          <a:lstStyle/>
          <a:p>
            <a:pPr algn="ctr"/>
            <a:r>
              <a:rPr lang="en-US" sz="6000" dirty="0">
                <a:solidFill>
                  <a:schemeClr val="accent1">
                    <a:lumMod val="60000"/>
                    <a:lumOff val="40000"/>
                  </a:schemeClr>
                </a:solidFill>
              </a:rPr>
              <a:t>Thank You!!!</a:t>
            </a:r>
          </a:p>
        </p:txBody>
      </p:sp>
    </p:spTree>
    <p:extLst>
      <p:ext uri="{BB962C8B-B14F-4D97-AF65-F5344CB8AC3E}">
        <p14:creationId xmlns:p14="http://schemas.microsoft.com/office/powerpoint/2010/main" val="734031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EB05-E7DF-4DDB-9A3B-0F5FFCB84579}"/>
              </a:ext>
            </a:extLst>
          </p:cNvPr>
          <p:cNvSpPr>
            <a:spLocks noGrp="1"/>
          </p:cNvSpPr>
          <p:nvPr>
            <p:ph type="title"/>
          </p:nvPr>
        </p:nvSpPr>
        <p:spPr>
          <a:xfrm>
            <a:off x="229597" y="1343963"/>
            <a:ext cx="11784565" cy="779529"/>
          </a:xfrm>
        </p:spPr>
        <p:txBody>
          <a:bodyPr vert="horz" lIns="91440" tIns="45720" rIns="91440" bIns="45720" rtlCol="0" anchor="b">
            <a:normAutofit fontScale="90000"/>
          </a:bodyPr>
          <a:lstStyle/>
          <a:p>
            <a:pPr algn="l">
              <a:lnSpc>
                <a:spcPct val="90000"/>
              </a:lnSpc>
            </a:pPr>
            <a:r>
              <a:rPr lang="en-US" sz="2400" b="1" dirty="0">
                <a:solidFill>
                  <a:srgbClr val="FFFFFF"/>
                </a:solidFill>
              </a:rPr>
              <a:t>THANK YOU FOR YOUR  COMMITTMNET TO THESE IMPORTANT PREVENTIVE VISITS</a:t>
            </a:r>
            <a:br>
              <a:rPr lang="en-US" sz="2200" dirty="0"/>
            </a:br>
            <a:endParaRPr lang="en-US" sz="2200" dirty="0">
              <a:solidFill>
                <a:srgbClr val="FFFFFF"/>
              </a:solidFill>
            </a:endParaRPr>
          </a:p>
        </p:txBody>
      </p:sp>
      <p:sp>
        <p:nvSpPr>
          <p:cNvPr id="4" name="TextBox 3"/>
          <p:cNvSpPr txBox="1"/>
          <p:nvPr/>
        </p:nvSpPr>
        <p:spPr>
          <a:xfrm>
            <a:off x="1055839" y="2598003"/>
            <a:ext cx="8695427" cy="769441"/>
          </a:xfrm>
          <a:prstGeom prst="rect">
            <a:avLst/>
          </a:prstGeom>
          <a:noFill/>
        </p:spPr>
        <p:txBody>
          <a:bodyPr wrap="square" rtlCol="0">
            <a:spAutoFit/>
          </a:bodyPr>
          <a:lstStyle/>
          <a:p>
            <a:pPr algn="ctr"/>
            <a:r>
              <a:rPr lang="en-US" sz="4400" b="1" dirty="0"/>
              <a:t>Questions? </a:t>
            </a:r>
          </a:p>
        </p:txBody>
      </p:sp>
      <p:pic>
        <p:nvPicPr>
          <p:cNvPr id="5" name="Picture 4" descr="Logo, company name&#10;&#10;Description automatically generated">
            <a:extLst>
              <a:ext uri="{FF2B5EF4-FFF2-40B4-BE49-F238E27FC236}">
                <a16:creationId xmlns:a16="http://schemas.microsoft.com/office/drawing/2014/main" id="{81414AF3-CD36-208A-F79D-B1C397EF48F3}"/>
              </a:ext>
            </a:extLst>
          </p:cNvPr>
          <p:cNvPicPr>
            <a:picLocks noChangeAspect="1"/>
          </p:cNvPicPr>
          <p:nvPr/>
        </p:nvPicPr>
        <p:blipFill>
          <a:blip r:embed="rId2"/>
          <a:stretch>
            <a:fillRect/>
          </a:stretch>
        </p:blipFill>
        <p:spPr>
          <a:xfrm>
            <a:off x="9423804" y="191417"/>
            <a:ext cx="1984076" cy="1714962"/>
          </a:xfrm>
          <a:prstGeom prst="rect">
            <a:avLst/>
          </a:prstGeom>
        </p:spPr>
      </p:pic>
    </p:spTree>
    <p:extLst>
      <p:ext uri="{BB962C8B-B14F-4D97-AF65-F5344CB8AC3E}">
        <p14:creationId xmlns:p14="http://schemas.microsoft.com/office/powerpoint/2010/main" val="1732524373"/>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089D-26F6-B4F2-556E-94B085149EA0}"/>
              </a:ext>
            </a:extLst>
          </p:cNvPr>
          <p:cNvSpPr>
            <a:spLocks noGrp="1"/>
          </p:cNvSpPr>
          <p:nvPr>
            <p:ph type="title"/>
          </p:nvPr>
        </p:nvSpPr>
        <p:spPr/>
        <p:txBody>
          <a:bodyPr/>
          <a:lstStyle/>
          <a:p>
            <a:r>
              <a:rPr lang="en-US" dirty="0"/>
              <a:t>Resources</a:t>
            </a:r>
          </a:p>
        </p:txBody>
      </p:sp>
      <p:sp>
        <p:nvSpPr>
          <p:cNvPr id="4" name="TextBox 3">
            <a:extLst>
              <a:ext uri="{FF2B5EF4-FFF2-40B4-BE49-F238E27FC236}">
                <a16:creationId xmlns:a16="http://schemas.microsoft.com/office/drawing/2014/main" id="{36FCA17F-8A7F-FFE3-A3F0-87F867E13CE6}"/>
              </a:ext>
            </a:extLst>
          </p:cNvPr>
          <p:cNvSpPr txBox="1"/>
          <p:nvPr/>
        </p:nvSpPr>
        <p:spPr>
          <a:xfrm>
            <a:off x="1274276" y="2182908"/>
            <a:ext cx="9535562" cy="1477328"/>
          </a:xfrm>
          <a:prstGeom prst="rect">
            <a:avLst/>
          </a:prstGeom>
          <a:noFill/>
        </p:spPr>
        <p:txBody>
          <a:bodyPr wrap="square">
            <a:spAutoFit/>
          </a:bodyPr>
          <a:lstStyle/>
          <a:p>
            <a:pPr algn="l"/>
            <a:r>
              <a:rPr lang="en-US" sz="1800"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https://www.cms.gov/Outreach-and-Education/Medicare-Learning-Network-MLN/MLNProducts/preventive-services/medicare-wellness-visits.html</a:t>
            </a:r>
            <a:endParaRPr lang="en-US" sz="1800" kern="1200" dirty="0">
              <a:solidFill>
                <a:srgbClr val="FFC000"/>
              </a:solidFill>
              <a:latin typeface="+mn-lt"/>
              <a:ea typeface="+mn-ea"/>
              <a:cs typeface="+mn-cs"/>
            </a:endParaRPr>
          </a:p>
          <a:p>
            <a:pPr algn="l"/>
            <a:endParaRPr lang="en-US" dirty="0">
              <a:solidFill>
                <a:srgbClr val="FFC000"/>
              </a:solidFill>
              <a:ea typeface="+mn-ea"/>
              <a:cs typeface="+mn-cs"/>
            </a:endParaRPr>
          </a:p>
          <a:p>
            <a:pPr algn="l"/>
            <a:r>
              <a:rPr lang="en-US" sz="1800" dirty="0">
                <a:solidFill>
                  <a:srgbClr val="FFC000"/>
                </a:solidFill>
                <a:ea typeface="+mn-lt"/>
                <a:cs typeface="+mn-lt"/>
                <a:hlinkClick r:id="rId3">
                  <a:extLst>
                    <a:ext uri="{A12FA001-AC4F-418D-AE19-62706E023703}">
                      <ahyp:hlinkClr xmlns:ahyp="http://schemas.microsoft.com/office/drawing/2018/hyperlinkcolor" val="tx"/>
                    </a:ext>
                  </a:extLst>
                </a:hlinkClick>
              </a:rPr>
              <a:t>https://www.aafp.org/family-physician/practice-and-career/getting-paid/coding/annual-wellness-visits.html</a:t>
            </a:r>
            <a:endParaRPr lang="en-US" sz="1800" dirty="0">
              <a:solidFill>
                <a:srgbClr val="FFC000"/>
              </a:solidFill>
              <a:ea typeface="+mn-lt"/>
              <a:cs typeface="+mn-lt"/>
            </a:endParaRPr>
          </a:p>
        </p:txBody>
      </p:sp>
      <p:pic>
        <p:nvPicPr>
          <p:cNvPr id="3" name="Picture 2" descr="Logo, company name&#10;&#10;Description automatically generated">
            <a:extLst>
              <a:ext uri="{FF2B5EF4-FFF2-40B4-BE49-F238E27FC236}">
                <a16:creationId xmlns:a16="http://schemas.microsoft.com/office/drawing/2014/main" id="{457B75B9-E899-9CC3-389A-F07876313059}"/>
              </a:ext>
            </a:extLst>
          </p:cNvPr>
          <p:cNvPicPr>
            <a:picLocks noChangeAspect="1"/>
          </p:cNvPicPr>
          <p:nvPr/>
        </p:nvPicPr>
        <p:blipFill>
          <a:blip r:embed="rId4"/>
          <a:stretch>
            <a:fillRect/>
          </a:stretch>
        </p:blipFill>
        <p:spPr>
          <a:xfrm>
            <a:off x="10108837" y="284176"/>
            <a:ext cx="1587407" cy="1372096"/>
          </a:xfrm>
          <a:prstGeom prst="rect">
            <a:avLst/>
          </a:prstGeom>
        </p:spPr>
      </p:pic>
    </p:spTree>
    <p:extLst>
      <p:ext uri="{BB962C8B-B14F-4D97-AF65-F5344CB8AC3E}">
        <p14:creationId xmlns:p14="http://schemas.microsoft.com/office/powerpoint/2010/main" val="3690463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Bent 1">
            <a:extLst>
              <a:ext uri="{FF2B5EF4-FFF2-40B4-BE49-F238E27FC236}">
                <a16:creationId xmlns:a16="http://schemas.microsoft.com/office/drawing/2014/main" id="{B887CB35-3221-2595-5BD1-E85CD0CF2B20}"/>
              </a:ext>
            </a:extLst>
          </p:cNvPr>
          <p:cNvSpPr/>
          <p:nvPr/>
        </p:nvSpPr>
        <p:spPr>
          <a:xfrm>
            <a:off x="3079630" y="3429000"/>
            <a:ext cx="2881223" cy="72461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Arrow: Bent 2">
            <a:extLst>
              <a:ext uri="{FF2B5EF4-FFF2-40B4-BE49-F238E27FC236}">
                <a16:creationId xmlns:a16="http://schemas.microsoft.com/office/drawing/2014/main" id="{EE4F2D03-A3F0-7CBC-6084-03966DA9D062}"/>
              </a:ext>
            </a:extLst>
          </p:cNvPr>
          <p:cNvSpPr/>
          <p:nvPr/>
        </p:nvSpPr>
        <p:spPr>
          <a:xfrm>
            <a:off x="963283" y="4396596"/>
            <a:ext cx="2881223" cy="72461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Arrow: Bent 3">
            <a:extLst>
              <a:ext uri="{FF2B5EF4-FFF2-40B4-BE49-F238E27FC236}">
                <a16:creationId xmlns:a16="http://schemas.microsoft.com/office/drawing/2014/main" id="{14976546-9E23-380B-ED45-BEBC432066A9}"/>
              </a:ext>
            </a:extLst>
          </p:cNvPr>
          <p:cNvSpPr/>
          <p:nvPr/>
        </p:nvSpPr>
        <p:spPr>
          <a:xfrm>
            <a:off x="5443268" y="2536166"/>
            <a:ext cx="2881223" cy="72461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Bent 4">
            <a:extLst>
              <a:ext uri="{FF2B5EF4-FFF2-40B4-BE49-F238E27FC236}">
                <a16:creationId xmlns:a16="http://schemas.microsoft.com/office/drawing/2014/main" id="{7EE03D20-1E5D-21B2-4604-1D7E1F6B1F66}"/>
              </a:ext>
            </a:extLst>
          </p:cNvPr>
          <p:cNvSpPr/>
          <p:nvPr/>
        </p:nvSpPr>
        <p:spPr>
          <a:xfrm>
            <a:off x="7875917" y="1651958"/>
            <a:ext cx="2881223" cy="72461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FBBB2B42-3F45-5371-04B9-0F52085B6E71}"/>
              </a:ext>
            </a:extLst>
          </p:cNvPr>
          <p:cNvSpPr txBox="1"/>
          <p:nvPr/>
        </p:nvSpPr>
        <p:spPr>
          <a:xfrm>
            <a:off x="1644770" y="4822166"/>
            <a:ext cx="2061713" cy="369332"/>
          </a:xfrm>
          <a:prstGeom prst="rect">
            <a:avLst/>
          </a:prstGeom>
          <a:noFill/>
        </p:spPr>
        <p:txBody>
          <a:bodyPr wrap="square" rtlCol="0">
            <a:spAutoFit/>
          </a:bodyPr>
          <a:lstStyle/>
          <a:p>
            <a:r>
              <a:rPr lang="en-US" dirty="0"/>
              <a:t>Awareness</a:t>
            </a:r>
          </a:p>
        </p:txBody>
      </p:sp>
      <p:sp>
        <p:nvSpPr>
          <p:cNvPr id="7" name="TextBox 6">
            <a:extLst>
              <a:ext uri="{FF2B5EF4-FFF2-40B4-BE49-F238E27FC236}">
                <a16:creationId xmlns:a16="http://schemas.microsoft.com/office/drawing/2014/main" id="{D37BBDA2-0BAC-55BE-ACC4-5A80C1898598}"/>
              </a:ext>
            </a:extLst>
          </p:cNvPr>
          <p:cNvSpPr txBox="1"/>
          <p:nvPr/>
        </p:nvSpPr>
        <p:spPr>
          <a:xfrm>
            <a:off x="3844506" y="3791309"/>
            <a:ext cx="2061713" cy="369332"/>
          </a:xfrm>
          <a:prstGeom prst="rect">
            <a:avLst/>
          </a:prstGeom>
          <a:noFill/>
        </p:spPr>
        <p:txBody>
          <a:bodyPr wrap="square" rtlCol="0">
            <a:spAutoFit/>
          </a:bodyPr>
          <a:lstStyle/>
          <a:p>
            <a:r>
              <a:rPr lang="en-US" dirty="0"/>
              <a:t>Screenings</a:t>
            </a:r>
          </a:p>
        </p:txBody>
      </p:sp>
      <p:sp>
        <p:nvSpPr>
          <p:cNvPr id="8" name="TextBox 7">
            <a:extLst>
              <a:ext uri="{FF2B5EF4-FFF2-40B4-BE49-F238E27FC236}">
                <a16:creationId xmlns:a16="http://schemas.microsoft.com/office/drawing/2014/main" id="{02D8B7F7-FD37-ADCD-1ED2-3978D034E69C}"/>
              </a:ext>
            </a:extLst>
          </p:cNvPr>
          <p:cNvSpPr txBox="1"/>
          <p:nvPr/>
        </p:nvSpPr>
        <p:spPr>
          <a:xfrm>
            <a:off x="6176513" y="2898475"/>
            <a:ext cx="2061713" cy="369332"/>
          </a:xfrm>
          <a:prstGeom prst="rect">
            <a:avLst/>
          </a:prstGeom>
          <a:noFill/>
        </p:spPr>
        <p:txBody>
          <a:bodyPr wrap="square" rtlCol="0">
            <a:spAutoFit/>
          </a:bodyPr>
          <a:lstStyle/>
          <a:p>
            <a:r>
              <a:rPr lang="en-US" dirty="0"/>
              <a:t>Education</a:t>
            </a:r>
          </a:p>
        </p:txBody>
      </p:sp>
      <p:sp>
        <p:nvSpPr>
          <p:cNvPr id="9" name="TextBox 8">
            <a:extLst>
              <a:ext uri="{FF2B5EF4-FFF2-40B4-BE49-F238E27FC236}">
                <a16:creationId xmlns:a16="http://schemas.microsoft.com/office/drawing/2014/main" id="{0111B619-BB3F-A6C0-B177-D21236F40C49}"/>
              </a:ext>
            </a:extLst>
          </p:cNvPr>
          <p:cNvSpPr txBox="1"/>
          <p:nvPr/>
        </p:nvSpPr>
        <p:spPr>
          <a:xfrm>
            <a:off x="8591910" y="2014267"/>
            <a:ext cx="2061713" cy="369332"/>
          </a:xfrm>
          <a:prstGeom prst="rect">
            <a:avLst/>
          </a:prstGeom>
          <a:noFill/>
        </p:spPr>
        <p:txBody>
          <a:bodyPr wrap="square" rtlCol="0">
            <a:spAutoFit/>
          </a:bodyPr>
          <a:lstStyle/>
          <a:p>
            <a:r>
              <a:rPr lang="en-US" dirty="0"/>
              <a:t>Intervention</a:t>
            </a:r>
          </a:p>
        </p:txBody>
      </p:sp>
      <p:pic>
        <p:nvPicPr>
          <p:cNvPr id="10" name="Picture 9" descr="Logo, company name&#10;&#10;Description automatically generated">
            <a:extLst>
              <a:ext uri="{FF2B5EF4-FFF2-40B4-BE49-F238E27FC236}">
                <a16:creationId xmlns:a16="http://schemas.microsoft.com/office/drawing/2014/main" id="{6CD45AEE-6446-C191-CA25-8DE139EC2B31}"/>
              </a:ext>
            </a:extLst>
          </p:cNvPr>
          <p:cNvPicPr>
            <a:picLocks noChangeAspect="1"/>
          </p:cNvPicPr>
          <p:nvPr/>
        </p:nvPicPr>
        <p:blipFill>
          <a:blip r:embed="rId2"/>
          <a:stretch>
            <a:fillRect/>
          </a:stretch>
        </p:blipFill>
        <p:spPr>
          <a:xfrm>
            <a:off x="10163198" y="4959387"/>
            <a:ext cx="1797158" cy="1707636"/>
          </a:xfrm>
          <a:prstGeom prst="rect">
            <a:avLst/>
          </a:prstGeom>
        </p:spPr>
      </p:pic>
    </p:spTree>
    <p:extLst>
      <p:ext uri="{BB962C8B-B14F-4D97-AF65-F5344CB8AC3E}">
        <p14:creationId xmlns:p14="http://schemas.microsoft.com/office/powerpoint/2010/main" val="142987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02FEA7-9837-4676-95AE-81B549FEFA79}"/>
              </a:ext>
            </a:extLst>
          </p:cNvPr>
          <p:cNvSpPr txBox="1"/>
          <p:nvPr/>
        </p:nvSpPr>
        <p:spPr>
          <a:xfrm>
            <a:off x="1045698" y="721303"/>
            <a:ext cx="10100603" cy="5262979"/>
          </a:xfrm>
          <a:prstGeom prst="rect">
            <a:avLst/>
          </a:prstGeom>
          <a:noFill/>
        </p:spPr>
        <p:txBody>
          <a:bodyPr wrap="square" rtlCol="0">
            <a:spAutoFit/>
          </a:bodyPr>
          <a:lstStyle/>
          <a:p>
            <a:pPr algn="ctr"/>
            <a:r>
              <a:rPr lang="en-US" sz="2400" dirty="0"/>
              <a:t>The Affordable Care Act allowed CMS to create the AWV in 2011 with no co-pays or deductibles for all beneficiaries. </a:t>
            </a:r>
          </a:p>
          <a:p>
            <a:pPr algn="ctr"/>
            <a:endParaRPr lang="en-US" sz="2400" dirty="0"/>
          </a:p>
          <a:p>
            <a:pPr algn="ctr"/>
            <a:r>
              <a:rPr lang="en-US" sz="2400" dirty="0"/>
              <a:t>The purpose of the AWV is to prioritize preventive care and invest in the patient-provider relationship rather than </a:t>
            </a:r>
          </a:p>
          <a:p>
            <a:pPr algn="ctr"/>
            <a:r>
              <a:rPr lang="en-US" sz="2400" dirty="0"/>
              <a:t>addressing acute complaints or chronic diseases. </a:t>
            </a:r>
          </a:p>
          <a:p>
            <a:pPr algn="ctr"/>
            <a:endParaRPr lang="en-US" sz="2400" dirty="0"/>
          </a:p>
          <a:p>
            <a:pPr algn="ctr"/>
            <a:r>
              <a:rPr lang="en-US" sz="2400" b="1" u="sng" dirty="0"/>
              <a:t>For the patient/provider: </a:t>
            </a:r>
          </a:p>
          <a:p>
            <a:pPr algn="ctr"/>
            <a:r>
              <a:rPr lang="en-US" sz="2400" dirty="0"/>
              <a:t>The main benefit of the AWV is the creation of a written </a:t>
            </a:r>
          </a:p>
          <a:p>
            <a:pPr algn="ctr"/>
            <a:r>
              <a:rPr lang="en-US" sz="2400" dirty="0"/>
              <a:t>Personalized Prevention Plan.  </a:t>
            </a:r>
          </a:p>
          <a:p>
            <a:pPr algn="ctr"/>
            <a:br>
              <a:rPr lang="en-US" sz="2400" dirty="0"/>
            </a:br>
            <a:r>
              <a:rPr lang="en-US" sz="2400" b="1" u="sng" dirty="0"/>
              <a:t>For your organization:  </a:t>
            </a:r>
          </a:p>
          <a:p>
            <a:pPr algn="ctr"/>
            <a:r>
              <a:rPr lang="en-US" sz="2400" dirty="0"/>
              <a:t>This is the most efficient means to close care-gaps and enhance patient engagement, a key component of a patient centered medical home.</a:t>
            </a:r>
          </a:p>
        </p:txBody>
      </p:sp>
      <p:pic>
        <p:nvPicPr>
          <p:cNvPr id="3" name="Picture 2" descr="Logo, company name&#10;&#10;Description automatically generated">
            <a:extLst>
              <a:ext uri="{FF2B5EF4-FFF2-40B4-BE49-F238E27FC236}">
                <a16:creationId xmlns:a16="http://schemas.microsoft.com/office/drawing/2014/main" id="{57955B29-EB47-1EF2-C0C0-4079C1233D7F}"/>
              </a:ext>
            </a:extLst>
          </p:cNvPr>
          <p:cNvPicPr>
            <a:picLocks noChangeAspect="1"/>
          </p:cNvPicPr>
          <p:nvPr/>
        </p:nvPicPr>
        <p:blipFill>
          <a:blip r:embed="rId2"/>
          <a:stretch>
            <a:fillRect/>
          </a:stretch>
        </p:blipFill>
        <p:spPr>
          <a:xfrm>
            <a:off x="10655929" y="5497941"/>
            <a:ext cx="1344484" cy="1277511"/>
          </a:xfrm>
          <a:prstGeom prst="rect">
            <a:avLst/>
          </a:prstGeom>
        </p:spPr>
      </p:pic>
    </p:spTree>
    <p:extLst>
      <p:ext uri="{BB962C8B-B14F-4D97-AF65-F5344CB8AC3E}">
        <p14:creationId xmlns:p14="http://schemas.microsoft.com/office/powerpoint/2010/main" val="288909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77028B-EDDD-45B6-B034-A4B78DF2C23B}"/>
              </a:ext>
            </a:extLst>
          </p:cNvPr>
          <p:cNvSpPr>
            <a:spLocks noGrp="1"/>
          </p:cNvSpPr>
          <p:nvPr>
            <p:ph type="title"/>
          </p:nvPr>
        </p:nvSpPr>
        <p:spPr>
          <a:xfrm>
            <a:off x="97545" y="2018105"/>
            <a:ext cx="6893169" cy="2603099"/>
          </a:xfrm>
        </p:spPr>
        <p:txBody>
          <a:bodyPr/>
          <a:lstStyle/>
          <a:p>
            <a:r>
              <a:rPr lang="en-US" dirty="0"/>
              <a:t>Annual Wellness Visit</a:t>
            </a:r>
            <a:br>
              <a:rPr lang="en-US" dirty="0"/>
            </a:br>
            <a:br>
              <a:rPr lang="en-US" sz="2000" b="1" i="1" dirty="0">
                <a:solidFill>
                  <a:schemeClr val="accent1"/>
                </a:solidFill>
              </a:rPr>
            </a:br>
            <a:endParaRPr lang="en-US" sz="2000" dirty="0"/>
          </a:p>
        </p:txBody>
      </p:sp>
      <p:sp>
        <p:nvSpPr>
          <p:cNvPr id="7" name="TextBox 6">
            <a:extLst>
              <a:ext uri="{FF2B5EF4-FFF2-40B4-BE49-F238E27FC236}">
                <a16:creationId xmlns:a16="http://schemas.microsoft.com/office/drawing/2014/main" id="{1F4A2094-7DB2-4B55-B974-CBCEF49A229C}"/>
              </a:ext>
            </a:extLst>
          </p:cNvPr>
          <p:cNvSpPr txBox="1"/>
          <p:nvPr/>
        </p:nvSpPr>
        <p:spPr>
          <a:xfrm>
            <a:off x="715108" y="120757"/>
            <a:ext cx="5866228" cy="2062103"/>
          </a:xfrm>
          <a:prstGeom prst="rect">
            <a:avLst/>
          </a:prstGeom>
          <a:noFill/>
        </p:spPr>
        <p:txBody>
          <a:bodyPr wrap="square" rtlCol="0">
            <a:spAutoFit/>
          </a:bodyPr>
          <a:lstStyle/>
          <a:p>
            <a:pPr algn="ctr"/>
            <a:r>
              <a:rPr lang="en-US" sz="3200" b="1" i="1" dirty="0">
                <a:solidFill>
                  <a:srgbClr val="FFC000"/>
                </a:solidFill>
              </a:rPr>
              <a:t>Research shows that patients who  complete these visits are </a:t>
            </a:r>
          </a:p>
          <a:p>
            <a:pPr algn="ctr"/>
            <a:r>
              <a:rPr lang="en-US" sz="3200" b="1" i="1" u="sng" dirty="0">
                <a:solidFill>
                  <a:srgbClr val="FFC000"/>
                </a:solidFill>
              </a:rPr>
              <a:t>twice as likely to adhere to screening recommendations</a:t>
            </a:r>
            <a:endParaRPr lang="en-US" sz="3200" u="sng" dirty="0">
              <a:solidFill>
                <a:srgbClr val="FFC000"/>
              </a:solidFill>
            </a:endParaRPr>
          </a:p>
        </p:txBody>
      </p:sp>
      <p:graphicFrame>
        <p:nvGraphicFramePr>
          <p:cNvPr id="13" name="TextBox 5">
            <a:extLst>
              <a:ext uri="{FF2B5EF4-FFF2-40B4-BE49-F238E27FC236}">
                <a16:creationId xmlns:a16="http://schemas.microsoft.com/office/drawing/2014/main" id="{2006BA1F-7E30-DEC3-DBCB-E5180E07F35C}"/>
              </a:ext>
            </a:extLst>
          </p:cNvPr>
          <p:cNvGraphicFramePr/>
          <p:nvPr>
            <p:extLst>
              <p:ext uri="{D42A27DB-BD31-4B8C-83A1-F6EECF244321}">
                <p14:modId xmlns:p14="http://schemas.microsoft.com/office/powerpoint/2010/main" val="2517129962"/>
              </p:ext>
            </p:extLst>
          </p:nvPr>
        </p:nvGraphicFramePr>
        <p:xfrm>
          <a:off x="6990714" y="832919"/>
          <a:ext cx="4895557" cy="6125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xplosion: 8 Points 2">
            <a:extLst>
              <a:ext uri="{FF2B5EF4-FFF2-40B4-BE49-F238E27FC236}">
                <a16:creationId xmlns:a16="http://schemas.microsoft.com/office/drawing/2014/main" id="{1BD65392-0CEA-D3C7-D178-6572289AECD1}"/>
              </a:ext>
            </a:extLst>
          </p:cNvPr>
          <p:cNvSpPr/>
          <p:nvPr/>
        </p:nvSpPr>
        <p:spPr>
          <a:xfrm>
            <a:off x="188277" y="3429000"/>
            <a:ext cx="6802437" cy="3847381"/>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DE51C6-CBDA-1458-9185-4213D3A47779}"/>
              </a:ext>
            </a:extLst>
          </p:cNvPr>
          <p:cNvSpPr txBox="1"/>
          <p:nvPr/>
        </p:nvSpPr>
        <p:spPr>
          <a:xfrm>
            <a:off x="1328468" y="4352932"/>
            <a:ext cx="4767532" cy="2062103"/>
          </a:xfrm>
          <a:prstGeom prst="rect">
            <a:avLst/>
          </a:prstGeom>
          <a:noFill/>
        </p:spPr>
        <p:txBody>
          <a:bodyPr wrap="square" rtlCol="0">
            <a:spAutoFit/>
          </a:bodyPr>
          <a:lstStyle/>
          <a:p>
            <a:pPr algn="ctr"/>
            <a:r>
              <a:rPr lang="en-US" sz="3200" b="1" i="1" dirty="0">
                <a:solidFill>
                  <a:srgbClr val="FF0000"/>
                </a:solidFill>
              </a:rPr>
              <a:t>Patients who receive an AWV report that they are more satisfied with their overall healthcare!!</a:t>
            </a:r>
            <a:endParaRPr lang="en-US" sz="3200" dirty="0">
              <a:solidFill>
                <a:srgbClr val="FF0000"/>
              </a:solidFill>
            </a:endParaRPr>
          </a:p>
        </p:txBody>
      </p:sp>
    </p:spTree>
    <p:extLst>
      <p:ext uri="{BB962C8B-B14F-4D97-AF65-F5344CB8AC3E}">
        <p14:creationId xmlns:p14="http://schemas.microsoft.com/office/powerpoint/2010/main" val="190598556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27AC7-BF14-4F32-88DF-AD98AE042AD1}"/>
              </a:ext>
            </a:extLst>
          </p:cNvPr>
          <p:cNvSpPr>
            <a:spLocks noGrp="1"/>
          </p:cNvSpPr>
          <p:nvPr>
            <p:ph type="title"/>
          </p:nvPr>
        </p:nvSpPr>
        <p:spPr>
          <a:xfrm>
            <a:off x="1243949" y="341299"/>
            <a:ext cx="9408478" cy="1000664"/>
          </a:xfrm>
        </p:spPr>
        <p:txBody>
          <a:bodyPr vert="horz" lIns="91440" tIns="45720" rIns="91440" bIns="45720" rtlCol="0" anchor="ctr">
            <a:normAutofit fontScale="90000"/>
          </a:bodyPr>
          <a:lstStyle/>
          <a:p>
            <a:pPr algn="ctr"/>
            <a:br>
              <a:rPr lang="en-US" dirty="0"/>
            </a:br>
            <a:r>
              <a:rPr lang="en-US" sz="4400" dirty="0">
                <a:solidFill>
                  <a:schemeClr val="tx2">
                    <a:lumMod val="60000"/>
                    <a:lumOff val="40000"/>
                  </a:schemeClr>
                </a:solidFill>
              </a:rPr>
              <a:t>CMS Required Measures for an AWV</a:t>
            </a:r>
          </a:p>
        </p:txBody>
      </p:sp>
      <p:sp>
        <p:nvSpPr>
          <p:cNvPr id="3" name="TextBox 2">
            <a:extLst>
              <a:ext uri="{FF2B5EF4-FFF2-40B4-BE49-F238E27FC236}">
                <a16:creationId xmlns:a16="http://schemas.microsoft.com/office/drawing/2014/main" id="{DEE82987-12F5-4C11-9043-4321D392CB4E}"/>
              </a:ext>
            </a:extLst>
          </p:cNvPr>
          <p:cNvSpPr txBox="1"/>
          <p:nvPr/>
        </p:nvSpPr>
        <p:spPr>
          <a:xfrm>
            <a:off x="6807203" y="1792340"/>
            <a:ext cx="6501028" cy="5676391"/>
          </a:xfrm>
          <a:prstGeom prst="rect">
            <a:avLst/>
          </a:prstGeom>
          <a:effectLst/>
        </p:spPr>
        <p:txBody>
          <a:bodyPr rot="0" spcFirstLastPara="0" vertOverflow="overflow" horzOverflow="overflow" vert="horz" lIns="91440" tIns="45720" rIns="91440" bIns="45720" numCol="1" spcCol="0" rtlCol="0" fromWordArt="0" anchor="ctr" anchorCtr="0" forceAA="0" compatLnSpc="1">
            <a:prstTxWarp prst="textNoShape">
              <a:avLst/>
            </a:prstTxWarp>
            <a:noAutofit/>
          </a:bodyPr>
          <a:lstStyle/>
          <a:p>
            <a:pPr marL="285750" indent="-285750">
              <a:lnSpc>
                <a:spcPct val="90000"/>
              </a:lnSpc>
              <a:spcBef>
                <a:spcPct val="20000"/>
              </a:spcBef>
              <a:spcAft>
                <a:spcPts val="600"/>
              </a:spcAft>
              <a:buClr>
                <a:schemeClr val="accent1"/>
              </a:buClr>
              <a:buFont typeface="Wingdings 2" charset="2"/>
              <a:buChar char=""/>
            </a:pPr>
            <a:r>
              <a:rPr lang="en-US" sz="2000" b="1" dirty="0"/>
              <a:t>Exercise regimen</a:t>
            </a:r>
          </a:p>
          <a:p>
            <a:pPr marL="285750" indent="-285750">
              <a:lnSpc>
                <a:spcPct val="90000"/>
              </a:lnSpc>
              <a:spcBef>
                <a:spcPct val="20000"/>
              </a:spcBef>
              <a:spcAft>
                <a:spcPts val="600"/>
              </a:spcAft>
              <a:buClr>
                <a:schemeClr val="accent1"/>
              </a:buClr>
              <a:buFont typeface="Wingdings 2" charset="2"/>
              <a:buChar char=""/>
            </a:pPr>
            <a:r>
              <a:rPr lang="en-US" sz="2000" b="1" dirty="0"/>
              <a:t>Fall risk management</a:t>
            </a:r>
          </a:p>
          <a:p>
            <a:pPr marL="285750" indent="-285750">
              <a:lnSpc>
                <a:spcPct val="90000"/>
              </a:lnSpc>
              <a:spcBef>
                <a:spcPct val="20000"/>
              </a:spcBef>
              <a:spcAft>
                <a:spcPts val="600"/>
              </a:spcAft>
              <a:buClr>
                <a:schemeClr val="accent1"/>
              </a:buClr>
              <a:buFont typeface="Wingdings 2" charset="2"/>
              <a:buChar char=""/>
            </a:pPr>
            <a:r>
              <a:rPr lang="en-US" sz="2000" b="1" dirty="0"/>
              <a:t>Screening for opioid use</a:t>
            </a:r>
          </a:p>
          <a:p>
            <a:pPr marL="285750" indent="-285750">
              <a:lnSpc>
                <a:spcPct val="90000"/>
              </a:lnSpc>
              <a:spcBef>
                <a:spcPct val="20000"/>
              </a:spcBef>
              <a:spcAft>
                <a:spcPts val="600"/>
              </a:spcAft>
              <a:buClr>
                <a:schemeClr val="accent1"/>
              </a:buClr>
              <a:buFont typeface="Wingdings 2" charset="2"/>
              <a:buChar char=""/>
            </a:pPr>
            <a:r>
              <a:rPr lang="en-US" sz="2000" b="1" dirty="0"/>
              <a:t>Urinary incontinence management </a:t>
            </a:r>
          </a:p>
          <a:p>
            <a:pPr marL="285750" indent="-285750">
              <a:lnSpc>
                <a:spcPct val="90000"/>
              </a:lnSpc>
              <a:spcBef>
                <a:spcPct val="20000"/>
              </a:spcBef>
              <a:spcAft>
                <a:spcPts val="600"/>
              </a:spcAft>
              <a:buClr>
                <a:schemeClr val="accent1"/>
              </a:buClr>
              <a:buFont typeface="Wingdings 2" charset="2"/>
              <a:buChar char=""/>
            </a:pPr>
            <a:r>
              <a:rPr lang="en-US" sz="2000" b="1" dirty="0"/>
              <a:t>Detection of cognitive impairment</a:t>
            </a:r>
          </a:p>
          <a:p>
            <a:pPr marL="742950" lvl="1" indent="-285750">
              <a:lnSpc>
                <a:spcPct val="90000"/>
              </a:lnSpc>
              <a:spcBef>
                <a:spcPct val="20000"/>
              </a:spcBef>
              <a:spcAft>
                <a:spcPts val="600"/>
              </a:spcAft>
              <a:buClr>
                <a:schemeClr val="accent1"/>
              </a:buClr>
              <a:buFont typeface="Wingdings 2" charset="2"/>
              <a:buChar char=""/>
            </a:pPr>
            <a:r>
              <a:rPr lang="en-US" sz="1600" b="1" i="1" dirty="0"/>
              <a:t>Direct observation, patient self-report or </a:t>
            </a:r>
          </a:p>
          <a:p>
            <a:pPr lvl="1">
              <a:lnSpc>
                <a:spcPct val="90000"/>
              </a:lnSpc>
              <a:spcBef>
                <a:spcPct val="20000"/>
              </a:spcBef>
              <a:spcAft>
                <a:spcPts val="600"/>
              </a:spcAft>
              <a:buClr>
                <a:schemeClr val="accent1"/>
              </a:buClr>
            </a:pPr>
            <a:r>
              <a:rPr lang="en-US" sz="1600" b="1" i="1" dirty="0"/>
              <a:t>concerns expressed by family or caregivers</a:t>
            </a:r>
          </a:p>
          <a:p>
            <a:pPr marL="285750" indent="-285750">
              <a:lnSpc>
                <a:spcPct val="90000"/>
              </a:lnSpc>
              <a:spcBef>
                <a:spcPct val="20000"/>
              </a:spcBef>
              <a:spcAft>
                <a:spcPts val="600"/>
              </a:spcAft>
              <a:buClr>
                <a:schemeClr val="accent1"/>
              </a:buClr>
              <a:buFont typeface="Wingdings 2" charset="2"/>
              <a:buChar char=""/>
            </a:pPr>
            <a:r>
              <a:rPr lang="en-US" sz="2000" b="1" dirty="0"/>
              <a:t>Assessments: </a:t>
            </a:r>
            <a:r>
              <a:rPr lang="en-US" b="1" dirty="0"/>
              <a:t>Only physical touch </a:t>
            </a:r>
            <a:r>
              <a:rPr lang="en-US" sz="2000" b="1" dirty="0"/>
              <a:t>in an AVW</a:t>
            </a:r>
          </a:p>
          <a:p>
            <a:pPr algn="ctr">
              <a:lnSpc>
                <a:spcPct val="90000"/>
              </a:lnSpc>
              <a:spcBef>
                <a:spcPct val="20000"/>
              </a:spcBef>
              <a:spcAft>
                <a:spcPts val="600"/>
              </a:spcAft>
              <a:buClr>
                <a:schemeClr val="accent1"/>
              </a:buClr>
            </a:pPr>
            <a:r>
              <a:rPr lang="en-US" sz="2000" b="1" i="1" dirty="0"/>
              <a:t>BMI, BP, Heart Rate</a:t>
            </a:r>
          </a:p>
          <a:p>
            <a:pPr lvl="1">
              <a:lnSpc>
                <a:spcPct val="90000"/>
              </a:lnSpc>
              <a:spcBef>
                <a:spcPct val="20000"/>
              </a:spcBef>
              <a:spcAft>
                <a:spcPts val="600"/>
              </a:spcAft>
              <a:buClr>
                <a:schemeClr val="accent1"/>
              </a:buClr>
              <a:buFont typeface="Wingdings 2" charset="2"/>
              <a:buChar char=""/>
            </a:pPr>
            <a:endParaRPr lang="en-US" sz="1100" dirty="0"/>
          </a:p>
          <a:p>
            <a:pPr>
              <a:lnSpc>
                <a:spcPct val="90000"/>
              </a:lnSpc>
              <a:spcBef>
                <a:spcPct val="20000"/>
              </a:spcBef>
              <a:spcAft>
                <a:spcPts val="600"/>
              </a:spcAft>
              <a:buClr>
                <a:schemeClr val="accent1"/>
              </a:buClr>
              <a:buFont typeface="Wingdings 2" charset="2"/>
              <a:buChar char=""/>
            </a:pPr>
            <a:endParaRPr lang="en-US" sz="1100" dirty="0"/>
          </a:p>
        </p:txBody>
      </p:sp>
      <p:sp>
        <p:nvSpPr>
          <p:cNvPr id="4" name="TextBox 3">
            <a:extLst>
              <a:ext uri="{FF2B5EF4-FFF2-40B4-BE49-F238E27FC236}">
                <a16:creationId xmlns:a16="http://schemas.microsoft.com/office/drawing/2014/main" id="{DEE82987-12F5-4C11-9043-4321D392CB4E}"/>
              </a:ext>
            </a:extLst>
          </p:cNvPr>
          <p:cNvSpPr txBox="1"/>
          <p:nvPr/>
        </p:nvSpPr>
        <p:spPr>
          <a:xfrm>
            <a:off x="443135" y="1604514"/>
            <a:ext cx="6501028" cy="5676391"/>
          </a:xfrm>
          <a:prstGeom prst="rect">
            <a:avLst/>
          </a:prstGeom>
          <a:effectLst/>
        </p:spPr>
        <p:txBody>
          <a:bodyPr rot="0" spcFirstLastPara="0" vertOverflow="overflow" horzOverflow="overflow" vert="horz" lIns="91440" tIns="45720" rIns="91440" bIns="45720" numCol="1" spcCol="0" rtlCol="0" fromWordArt="0" anchor="ctr" anchorCtr="0" forceAA="0" compatLnSpc="1">
            <a:prstTxWarp prst="textNoShape">
              <a:avLst/>
            </a:prstTxWarp>
            <a:noAutofit/>
          </a:bodyPr>
          <a:lstStyle/>
          <a:p>
            <a:pPr marL="285750" indent="-285750">
              <a:lnSpc>
                <a:spcPct val="90000"/>
              </a:lnSpc>
              <a:spcBef>
                <a:spcPct val="20000"/>
              </a:spcBef>
              <a:spcAft>
                <a:spcPts val="600"/>
              </a:spcAft>
              <a:buClr>
                <a:schemeClr val="accent1"/>
              </a:buClr>
              <a:buFont typeface="Wingdings 2" charset="2"/>
              <a:buChar char=""/>
            </a:pPr>
            <a:r>
              <a:rPr lang="en-US" sz="2000" b="1" dirty="0"/>
              <a:t>HRA</a:t>
            </a:r>
          </a:p>
          <a:p>
            <a:pPr marL="285750" indent="-285750">
              <a:lnSpc>
                <a:spcPct val="90000"/>
              </a:lnSpc>
              <a:spcBef>
                <a:spcPct val="20000"/>
              </a:spcBef>
              <a:spcAft>
                <a:spcPts val="600"/>
              </a:spcAft>
              <a:buClr>
                <a:schemeClr val="accent1"/>
              </a:buClr>
              <a:buFont typeface="Wingdings 2" charset="2"/>
              <a:buChar char=""/>
            </a:pPr>
            <a:r>
              <a:rPr lang="en-US" sz="2000" b="1" dirty="0"/>
              <a:t>Medical/family history</a:t>
            </a:r>
          </a:p>
          <a:p>
            <a:pPr marL="285750" indent="-285750">
              <a:lnSpc>
                <a:spcPct val="90000"/>
              </a:lnSpc>
              <a:spcBef>
                <a:spcPct val="20000"/>
              </a:spcBef>
              <a:spcAft>
                <a:spcPts val="600"/>
              </a:spcAft>
              <a:buClr>
                <a:schemeClr val="accent1"/>
              </a:buClr>
              <a:buFont typeface="Wingdings 2" charset="2"/>
              <a:buChar char=""/>
            </a:pPr>
            <a:r>
              <a:rPr lang="en-US" sz="2000" b="1" dirty="0"/>
              <a:t>Current Medical Providers + Suppliers</a:t>
            </a:r>
          </a:p>
          <a:p>
            <a:pPr marL="285750" indent="-285750">
              <a:lnSpc>
                <a:spcPct val="90000"/>
              </a:lnSpc>
              <a:spcBef>
                <a:spcPct val="20000"/>
              </a:spcBef>
              <a:spcAft>
                <a:spcPts val="600"/>
              </a:spcAft>
              <a:buClr>
                <a:schemeClr val="accent1"/>
              </a:buClr>
              <a:buFont typeface="Wingdings 2" charset="2"/>
              <a:buChar char=""/>
            </a:pPr>
            <a:r>
              <a:rPr lang="en-US" sz="2000" b="1" dirty="0"/>
              <a:t>Screening Schedule Review from the Personalized Prevention Plan of Services (PPPS) developed at the IPPE.</a:t>
            </a:r>
          </a:p>
          <a:p>
            <a:pPr marL="742950" lvl="1" indent="-285750">
              <a:lnSpc>
                <a:spcPct val="90000"/>
              </a:lnSpc>
              <a:spcBef>
                <a:spcPct val="20000"/>
              </a:spcBef>
              <a:spcAft>
                <a:spcPts val="600"/>
              </a:spcAft>
              <a:buClr>
                <a:schemeClr val="accent1"/>
              </a:buClr>
              <a:buFont typeface="Wingdings 2" charset="2"/>
              <a:buChar char=""/>
            </a:pPr>
            <a:r>
              <a:rPr lang="en-US" sz="2000" b="1" dirty="0"/>
              <a:t>Breast Cancer, Colon Cancer, Immunizations</a:t>
            </a:r>
          </a:p>
          <a:p>
            <a:pPr marL="285750" indent="-285750">
              <a:lnSpc>
                <a:spcPct val="90000"/>
              </a:lnSpc>
              <a:spcBef>
                <a:spcPct val="20000"/>
              </a:spcBef>
              <a:spcAft>
                <a:spcPts val="600"/>
              </a:spcAft>
              <a:buClr>
                <a:schemeClr val="accent1"/>
              </a:buClr>
              <a:buFont typeface="Wingdings 2" charset="2"/>
              <a:buChar char=""/>
            </a:pPr>
            <a:r>
              <a:rPr lang="en-US" sz="2000" b="1" dirty="0"/>
              <a:t>List of risk factors and </a:t>
            </a:r>
            <a:r>
              <a:rPr lang="en-US" sz="2000" b="1" i="1" u="sng" dirty="0"/>
              <a:t>conditions*</a:t>
            </a:r>
            <a:r>
              <a:rPr lang="en-US" sz="2000" b="1" dirty="0"/>
              <a:t> </a:t>
            </a:r>
          </a:p>
          <a:p>
            <a:pPr marL="285750" indent="-285750">
              <a:lnSpc>
                <a:spcPct val="90000"/>
              </a:lnSpc>
              <a:spcBef>
                <a:spcPct val="20000"/>
              </a:spcBef>
              <a:spcAft>
                <a:spcPts val="600"/>
              </a:spcAft>
              <a:buClr>
                <a:schemeClr val="accent1"/>
              </a:buClr>
              <a:buFont typeface="Wingdings 2" charset="2"/>
              <a:buChar char=""/>
            </a:pPr>
            <a:r>
              <a:rPr lang="en-US" sz="2000" b="1" dirty="0"/>
              <a:t>Screening for risk of depression</a:t>
            </a:r>
          </a:p>
          <a:p>
            <a:pPr marL="285750" indent="-285750">
              <a:lnSpc>
                <a:spcPct val="90000"/>
              </a:lnSpc>
              <a:spcBef>
                <a:spcPct val="20000"/>
              </a:spcBef>
              <a:spcAft>
                <a:spcPts val="600"/>
              </a:spcAft>
              <a:buClr>
                <a:schemeClr val="accent1"/>
              </a:buClr>
              <a:buFont typeface="Wingdings 2" charset="2"/>
              <a:buChar char=""/>
            </a:pPr>
            <a:r>
              <a:rPr lang="en-US" sz="2000" b="1" dirty="0"/>
              <a:t>Assessing ADL’s</a:t>
            </a:r>
          </a:p>
          <a:p>
            <a:pPr marL="285750" indent="-285750">
              <a:lnSpc>
                <a:spcPct val="90000"/>
              </a:lnSpc>
              <a:spcBef>
                <a:spcPct val="20000"/>
              </a:spcBef>
              <a:spcAft>
                <a:spcPts val="600"/>
              </a:spcAft>
              <a:buClr>
                <a:schemeClr val="accent1"/>
              </a:buClr>
              <a:buFont typeface="Wingdings 2" charset="2"/>
              <a:buChar char=""/>
            </a:pPr>
            <a:r>
              <a:rPr lang="en-US" sz="2000" b="1" dirty="0"/>
              <a:t>Advanced care directives discussion</a:t>
            </a:r>
          </a:p>
          <a:p>
            <a:pPr>
              <a:lnSpc>
                <a:spcPct val="90000"/>
              </a:lnSpc>
              <a:spcBef>
                <a:spcPct val="20000"/>
              </a:spcBef>
              <a:spcAft>
                <a:spcPts val="600"/>
              </a:spcAft>
              <a:buClr>
                <a:schemeClr val="accent1"/>
              </a:buClr>
              <a:buFont typeface="Wingdings 2" charset="2"/>
              <a:buChar char=""/>
            </a:pPr>
            <a:endParaRPr lang="en-US" sz="1100" dirty="0"/>
          </a:p>
        </p:txBody>
      </p:sp>
    </p:spTree>
    <p:extLst>
      <p:ext uri="{BB962C8B-B14F-4D97-AF65-F5344CB8AC3E}">
        <p14:creationId xmlns:p14="http://schemas.microsoft.com/office/powerpoint/2010/main" val="168697526"/>
      </p:ext>
    </p:extLst>
  </p:cSld>
  <p:clrMapOvr>
    <a:overrideClrMapping bg1="lt1" tx1="dk1" bg2="lt2" tx2="dk2" accent1="accent1" accent2="accent2" accent3="accent3" accent4="accent4" accent5="accent5" accent6="accent6" hlink="hlink" folHlink="folHlink"/>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ED8C-BE73-4B55-B64F-A2FC5A3DE895}"/>
              </a:ext>
            </a:extLst>
          </p:cNvPr>
          <p:cNvSpPr>
            <a:spLocks noGrp="1"/>
          </p:cNvSpPr>
          <p:nvPr>
            <p:ph type="title"/>
          </p:nvPr>
        </p:nvSpPr>
        <p:spPr>
          <a:xfrm>
            <a:off x="266538" y="709697"/>
            <a:ext cx="10571998" cy="970450"/>
          </a:xfrm>
        </p:spPr>
        <p:txBody>
          <a:bodyPr>
            <a:normAutofit/>
          </a:bodyPr>
          <a:lstStyle/>
          <a:p>
            <a:pPr algn="ctr"/>
            <a:r>
              <a:rPr lang="en-US" sz="4800" dirty="0">
                <a:effectLst>
                  <a:outerShdw blurRad="38100" dist="38100" dir="2700000" algn="tl">
                    <a:srgbClr val="000000">
                      <a:alpha val="43137"/>
                    </a:srgbClr>
                  </a:outerShdw>
                </a:effectLst>
              </a:rPr>
              <a:t>Medicare AWV Types</a:t>
            </a:r>
          </a:p>
        </p:txBody>
      </p:sp>
      <p:sp>
        <p:nvSpPr>
          <p:cNvPr id="4" name="TextBox 3"/>
          <p:cNvSpPr txBox="1"/>
          <p:nvPr/>
        </p:nvSpPr>
        <p:spPr>
          <a:xfrm>
            <a:off x="978415" y="1928112"/>
            <a:ext cx="2442156" cy="4093428"/>
          </a:xfrm>
          <a:prstGeom prst="rect">
            <a:avLst/>
          </a:prstGeom>
          <a:solidFill>
            <a:srgbClr val="FFC000"/>
          </a:solidFill>
        </p:spPr>
        <p:txBody>
          <a:bodyPr wrap="square" rtlCol="0">
            <a:spAutoFit/>
          </a:bodyPr>
          <a:lstStyle/>
          <a:p>
            <a:r>
              <a:rPr lang="en-US" b="1" dirty="0">
                <a:solidFill>
                  <a:schemeClr val="bg1"/>
                </a:solidFill>
              </a:rPr>
              <a:t>Initial Preventive Physical Exam (IPPE)</a:t>
            </a:r>
          </a:p>
          <a:p>
            <a:pPr algn="ctr"/>
            <a:r>
              <a:rPr lang="en-US" b="1" i="1" dirty="0"/>
              <a:t>Welcome to Medicare Visit</a:t>
            </a:r>
          </a:p>
          <a:p>
            <a:pPr algn="ctr"/>
            <a:endParaRPr lang="en-US" b="1" i="1" dirty="0"/>
          </a:p>
          <a:p>
            <a:pPr algn="ctr"/>
            <a:r>
              <a:rPr lang="en-US" sz="1600" b="1" i="1" dirty="0"/>
              <a:t>Review of medical and SOCIAL health history and preventive services.</a:t>
            </a:r>
          </a:p>
          <a:p>
            <a:endParaRPr lang="en-US" b="1" i="1" dirty="0"/>
          </a:p>
          <a:p>
            <a:pPr marL="285750" indent="-285750">
              <a:buFont typeface="Wingdings" panose="05000000000000000000" pitchFamily="2" charset="2"/>
              <a:buChar char="Ø"/>
            </a:pPr>
            <a:r>
              <a:rPr lang="en-US" sz="1400" b="1" i="1" dirty="0"/>
              <a:t>Covered only ONCE during their first 12 months of enrollment in Part B.  </a:t>
            </a:r>
          </a:p>
          <a:p>
            <a:pPr marL="285750" indent="-285750">
              <a:buFont typeface="Wingdings" panose="05000000000000000000" pitchFamily="2" charset="2"/>
              <a:buChar char="Ø"/>
            </a:pPr>
            <a:r>
              <a:rPr lang="en-US" sz="1400" b="1" i="1" dirty="0"/>
              <a:t>No Copay </a:t>
            </a:r>
          </a:p>
          <a:p>
            <a:endParaRPr lang="en-US" b="1" dirty="0"/>
          </a:p>
        </p:txBody>
      </p:sp>
      <p:sp>
        <p:nvSpPr>
          <p:cNvPr id="6" name="TextBox 5"/>
          <p:cNvSpPr txBox="1"/>
          <p:nvPr/>
        </p:nvSpPr>
        <p:spPr>
          <a:xfrm>
            <a:off x="3681699" y="2420554"/>
            <a:ext cx="2303252" cy="3600986"/>
          </a:xfrm>
          <a:prstGeom prst="rect">
            <a:avLst/>
          </a:prstGeom>
          <a:solidFill>
            <a:srgbClr val="FFC000"/>
          </a:solidFill>
        </p:spPr>
        <p:txBody>
          <a:bodyPr wrap="square" rtlCol="0">
            <a:spAutoFit/>
          </a:bodyPr>
          <a:lstStyle/>
          <a:p>
            <a:pPr algn="ctr"/>
            <a:r>
              <a:rPr lang="en-US" b="1" dirty="0">
                <a:solidFill>
                  <a:schemeClr val="bg1"/>
                </a:solidFill>
              </a:rPr>
              <a:t>Initial Annual Wellness Visit (AWV)</a:t>
            </a:r>
          </a:p>
          <a:p>
            <a:r>
              <a:rPr lang="en-US" dirty="0">
                <a:solidFill>
                  <a:schemeClr val="bg1"/>
                </a:solidFill>
              </a:rPr>
              <a:t> </a:t>
            </a:r>
          </a:p>
          <a:p>
            <a:pPr algn="ctr"/>
            <a:r>
              <a:rPr lang="en-US" i="1" dirty="0"/>
              <a:t>Develop the Personalized Prevention Plan of Service (PPPS) </a:t>
            </a:r>
          </a:p>
          <a:p>
            <a:endParaRPr lang="en-US" sz="1400" dirty="0"/>
          </a:p>
          <a:p>
            <a:pPr marL="285750" indent="-285750">
              <a:buFont typeface="Wingdings" panose="05000000000000000000" pitchFamily="2" charset="2"/>
              <a:buChar char="Ø"/>
            </a:pPr>
            <a:r>
              <a:rPr lang="en-US" sz="1400" i="1" dirty="0"/>
              <a:t>Covered only once at the first time they have an AWV past 12 months enrollment. </a:t>
            </a:r>
          </a:p>
          <a:p>
            <a:pPr marL="285750" indent="-285750">
              <a:buFont typeface="Wingdings" panose="05000000000000000000" pitchFamily="2" charset="2"/>
              <a:buChar char="Ø"/>
            </a:pPr>
            <a:r>
              <a:rPr lang="en-US" sz="1400" i="1" dirty="0"/>
              <a:t>No Copay</a:t>
            </a:r>
          </a:p>
        </p:txBody>
      </p:sp>
      <p:sp>
        <p:nvSpPr>
          <p:cNvPr id="7" name="TextBox 6"/>
          <p:cNvSpPr txBox="1"/>
          <p:nvPr/>
        </p:nvSpPr>
        <p:spPr>
          <a:xfrm>
            <a:off x="6207050" y="3097663"/>
            <a:ext cx="2375138" cy="2923877"/>
          </a:xfrm>
          <a:prstGeom prst="rect">
            <a:avLst/>
          </a:prstGeom>
          <a:solidFill>
            <a:srgbClr val="FFC000"/>
          </a:solidFill>
        </p:spPr>
        <p:txBody>
          <a:bodyPr wrap="square" rtlCol="0">
            <a:spAutoFit/>
          </a:bodyPr>
          <a:lstStyle/>
          <a:p>
            <a:pPr algn="ctr"/>
            <a:r>
              <a:rPr lang="en-US" b="1" dirty="0">
                <a:solidFill>
                  <a:schemeClr val="bg1"/>
                </a:solidFill>
              </a:rPr>
              <a:t>Subsequent Annual Wellness Visit(s).</a:t>
            </a:r>
          </a:p>
          <a:p>
            <a:pPr algn="ctr"/>
            <a:r>
              <a:rPr lang="en-US" b="1" dirty="0">
                <a:solidFill>
                  <a:schemeClr val="bg1"/>
                </a:solidFill>
              </a:rPr>
              <a:t>(AWV) </a:t>
            </a:r>
          </a:p>
          <a:p>
            <a:pPr algn="ctr"/>
            <a:endParaRPr lang="en-US" b="1" i="1" dirty="0"/>
          </a:p>
          <a:p>
            <a:pPr algn="ctr"/>
            <a:r>
              <a:rPr lang="en-US" sz="2000" i="1" dirty="0"/>
              <a:t>Review and Update the PPPS. </a:t>
            </a:r>
          </a:p>
          <a:p>
            <a:pPr marL="285750" indent="-285750">
              <a:buFont typeface="Wingdings" panose="05000000000000000000" pitchFamily="2" charset="2"/>
              <a:buChar char="Ø"/>
            </a:pPr>
            <a:r>
              <a:rPr lang="en-US" i="1" dirty="0"/>
              <a:t>Every AWV’s after the Initial AWV. </a:t>
            </a:r>
          </a:p>
          <a:p>
            <a:pPr marL="285750" indent="-285750">
              <a:buFont typeface="Wingdings" panose="05000000000000000000" pitchFamily="2" charset="2"/>
              <a:buChar char="Ø"/>
            </a:pPr>
            <a:r>
              <a:rPr lang="en-US" i="1" dirty="0"/>
              <a:t>No Copay</a:t>
            </a:r>
          </a:p>
          <a:p>
            <a:endParaRPr lang="en-US" i="1" dirty="0"/>
          </a:p>
        </p:txBody>
      </p:sp>
      <p:sp>
        <p:nvSpPr>
          <p:cNvPr id="8" name="TextBox 7"/>
          <p:cNvSpPr txBox="1"/>
          <p:nvPr/>
        </p:nvSpPr>
        <p:spPr>
          <a:xfrm>
            <a:off x="8771431" y="3875786"/>
            <a:ext cx="3314522" cy="2616101"/>
          </a:xfrm>
          <a:prstGeom prst="rect">
            <a:avLst/>
          </a:prstGeom>
          <a:solidFill>
            <a:schemeClr val="accent3"/>
          </a:solidFill>
          <a:ln>
            <a:solidFill>
              <a:schemeClr val="bg2">
                <a:lumMod val="60000"/>
                <a:lumOff val="40000"/>
              </a:schemeClr>
            </a:solidFill>
          </a:ln>
        </p:spPr>
        <p:txBody>
          <a:bodyPr wrap="square" rtlCol="0">
            <a:spAutoFit/>
          </a:bodyPr>
          <a:lstStyle/>
          <a:p>
            <a:pPr algn="ctr"/>
            <a:r>
              <a:rPr lang="en-US" b="1" dirty="0">
                <a:solidFill>
                  <a:schemeClr val="bg1"/>
                </a:solidFill>
              </a:rPr>
              <a:t>Annual Routine Physical Exam </a:t>
            </a:r>
          </a:p>
          <a:p>
            <a:pPr algn="ctr"/>
            <a:r>
              <a:rPr lang="en-US" b="1" i="1" dirty="0">
                <a:solidFill>
                  <a:srgbClr val="FF0000"/>
                </a:solidFill>
              </a:rPr>
              <a:t>Yearly physical exam without relationship to treatment of specific illness, symptom complaint or injury. </a:t>
            </a:r>
          </a:p>
          <a:p>
            <a:endParaRPr lang="en-US" b="1" i="1" dirty="0">
              <a:solidFill>
                <a:srgbClr val="FF0000"/>
              </a:solidFill>
            </a:endParaRPr>
          </a:p>
          <a:p>
            <a:pPr marL="285750" indent="-285750">
              <a:buFont typeface="Wingdings" panose="05000000000000000000" pitchFamily="2" charset="2"/>
              <a:buChar char="Ø"/>
            </a:pPr>
            <a:r>
              <a:rPr lang="en-US" sz="1400" b="1" i="1" dirty="0">
                <a:solidFill>
                  <a:srgbClr val="FF0000"/>
                </a:solidFill>
              </a:rPr>
              <a:t>NOT covered by Traditional Medicare</a:t>
            </a:r>
          </a:p>
          <a:p>
            <a:pPr marL="285750" indent="-285750">
              <a:buFont typeface="Wingdings" panose="05000000000000000000" pitchFamily="2" charset="2"/>
              <a:buChar char="Ø"/>
            </a:pPr>
            <a:r>
              <a:rPr lang="en-US" sz="1400" b="1" i="1" dirty="0">
                <a:solidFill>
                  <a:srgbClr val="FF0000"/>
                </a:solidFill>
              </a:rPr>
              <a:t>Covered with No co-pay each calendar year by all Med Advantage Plans. </a:t>
            </a:r>
          </a:p>
        </p:txBody>
      </p:sp>
      <p:pic>
        <p:nvPicPr>
          <p:cNvPr id="3" name="Picture 2" descr="Logo, company name&#10;&#10;Description automatically generated">
            <a:extLst>
              <a:ext uri="{FF2B5EF4-FFF2-40B4-BE49-F238E27FC236}">
                <a16:creationId xmlns:a16="http://schemas.microsoft.com/office/drawing/2014/main" id="{7FDDF512-235C-8DBB-A9D1-9ABEC28585DD}"/>
              </a:ext>
            </a:extLst>
          </p:cNvPr>
          <p:cNvPicPr>
            <a:picLocks noChangeAspect="1"/>
          </p:cNvPicPr>
          <p:nvPr/>
        </p:nvPicPr>
        <p:blipFill>
          <a:blip r:embed="rId2"/>
          <a:stretch>
            <a:fillRect/>
          </a:stretch>
        </p:blipFill>
        <p:spPr>
          <a:xfrm>
            <a:off x="10291312" y="223135"/>
            <a:ext cx="1634149" cy="1552747"/>
          </a:xfrm>
          <a:prstGeom prst="rect">
            <a:avLst/>
          </a:prstGeom>
        </p:spPr>
      </p:pic>
    </p:spTree>
    <p:extLst>
      <p:ext uri="{BB962C8B-B14F-4D97-AF65-F5344CB8AC3E}">
        <p14:creationId xmlns:p14="http://schemas.microsoft.com/office/powerpoint/2010/main" val="512641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ED8C-BE73-4B55-B64F-A2FC5A3DE895}"/>
              </a:ext>
            </a:extLst>
          </p:cNvPr>
          <p:cNvSpPr>
            <a:spLocks noGrp="1"/>
          </p:cNvSpPr>
          <p:nvPr>
            <p:ph type="title"/>
          </p:nvPr>
        </p:nvSpPr>
        <p:spPr>
          <a:xfrm>
            <a:off x="266538" y="709697"/>
            <a:ext cx="10571998" cy="970450"/>
          </a:xfrm>
        </p:spPr>
        <p:txBody>
          <a:bodyPr>
            <a:normAutofit/>
          </a:bodyPr>
          <a:lstStyle/>
          <a:p>
            <a:pPr algn="ctr"/>
            <a:r>
              <a:rPr lang="en-US" sz="4800" dirty="0">
                <a:effectLst>
                  <a:outerShdw blurRad="38100" dist="38100" dir="2700000" algn="tl">
                    <a:srgbClr val="000000">
                      <a:alpha val="43137"/>
                    </a:srgbClr>
                  </a:outerShdw>
                </a:effectLst>
              </a:rPr>
              <a:t>Medicare AWV Types</a:t>
            </a:r>
          </a:p>
        </p:txBody>
      </p:sp>
      <p:sp>
        <p:nvSpPr>
          <p:cNvPr id="4" name="TextBox 3"/>
          <p:cNvSpPr txBox="1"/>
          <p:nvPr/>
        </p:nvSpPr>
        <p:spPr>
          <a:xfrm>
            <a:off x="0" y="2420554"/>
            <a:ext cx="2442156" cy="3385542"/>
          </a:xfrm>
          <a:prstGeom prst="rect">
            <a:avLst/>
          </a:prstGeom>
          <a:solidFill>
            <a:srgbClr val="FFC000"/>
          </a:solidFill>
        </p:spPr>
        <p:txBody>
          <a:bodyPr wrap="square" rtlCol="0">
            <a:spAutoFit/>
          </a:bodyPr>
          <a:lstStyle/>
          <a:p>
            <a:r>
              <a:rPr lang="en-US" b="1" dirty="0">
                <a:solidFill>
                  <a:schemeClr val="bg1"/>
                </a:solidFill>
              </a:rPr>
              <a:t>Initial Preventive Physical Exam (IPPE)</a:t>
            </a:r>
          </a:p>
          <a:p>
            <a:pPr algn="ctr"/>
            <a:r>
              <a:rPr lang="en-US" b="1" i="1" dirty="0"/>
              <a:t>Welcome to Medicare Visit</a:t>
            </a:r>
          </a:p>
          <a:p>
            <a:pPr algn="ctr"/>
            <a:endParaRPr lang="en-US" b="1" i="1" dirty="0"/>
          </a:p>
          <a:p>
            <a:pPr algn="ctr"/>
            <a:r>
              <a:rPr lang="en-US" b="1" i="1" dirty="0"/>
              <a:t>Code to be used only once only during the first 12 months of enrollment. </a:t>
            </a:r>
          </a:p>
          <a:p>
            <a:pPr algn="ctr"/>
            <a:endParaRPr lang="en-US" b="1" i="1" dirty="0"/>
          </a:p>
          <a:p>
            <a:pPr algn="ctr"/>
            <a:r>
              <a:rPr lang="en-US" b="1" i="1" dirty="0">
                <a:solidFill>
                  <a:srgbClr val="FF0000"/>
                </a:solidFill>
              </a:rPr>
              <a:t>G-0402</a:t>
            </a:r>
          </a:p>
          <a:p>
            <a:endParaRPr lang="en-US" b="1" dirty="0"/>
          </a:p>
        </p:txBody>
      </p:sp>
      <p:sp>
        <p:nvSpPr>
          <p:cNvPr id="6" name="TextBox 5"/>
          <p:cNvSpPr txBox="1"/>
          <p:nvPr/>
        </p:nvSpPr>
        <p:spPr>
          <a:xfrm>
            <a:off x="2864551" y="2420554"/>
            <a:ext cx="2303252" cy="2862322"/>
          </a:xfrm>
          <a:prstGeom prst="rect">
            <a:avLst/>
          </a:prstGeom>
          <a:solidFill>
            <a:srgbClr val="FFC000"/>
          </a:solidFill>
        </p:spPr>
        <p:txBody>
          <a:bodyPr wrap="square" rtlCol="0">
            <a:spAutoFit/>
          </a:bodyPr>
          <a:lstStyle/>
          <a:p>
            <a:pPr algn="ctr"/>
            <a:r>
              <a:rPr lang="en-US" b="1" dirty="0">
                <a:solidFill>
                  <a:schemeClr val="bg1"/>
                </a:solidFill>
              </a:rPr>
              <a:t>Initial Annual Wellness Visit (AWV)</a:t>
            </a:r>
          </a:p>
          <a:p>
            <a:pPr algn="ctr"/>
            <a:endParaRPr lang="en-US" b="1" dirty="0">
              <a:solidFill>
                <a:schemeClr val="bg1"/>
              </a:solidFill>
            </a:endParaRPr>
          </a:p>
          <a:p>
            <a:pPr algn="ctr"/>
            <a:r>
              <a:rPr lang="en-US" b="1" i="1" dirty="0"/>
              <a:t>Code to be used only once on their first visit after 12 months.</a:t>
            </a:r>
          </a:p>
          <a:p>
            <a:pPr algn="ctr"/>
            <a:endParaRPr lang="en-US" i="1" dirty="0"/>
          </a:p>
          <a:p>
            <a:pPr algn="ctr"/>
            <a:r>
              <a:rPr lang="en-US" b="1" i="1" dirty="0">
                <a:solidFill>
                  <a:srgbClr val="FF0000"/>
                </a:solidFill>
              </a:rPr>
              <a:t> G-0438</a:t>
            </a:r>
          </a:p>
        </p:txBody>
      </p:sp>
      <p:sp>
        <p:nvSpPr>
          <p:cNvPr id="7" name="TextBox 6"/>
          <p:cNvSpPr txBox="1"/>
          <p:nvPr/>
        </p:nvSpPr>
        <p:spPr>
          <a:xfrm>
            <a:off x="5428890" y="2420554"/>
            <a:ext cx="2375138" cy="2893100"/>
          </a:xfrm>
          <a:prstGeom prst="rect">
            <a:avLst/>
          </a:prstGeom>
          <a:solidFill>
            <a:srgbClr val="FFC000"/>
          </a:solidFill>
        </p:spPr>
        <p:txBody>
          <a:bodyPr wrap="square" rtlCol="0">
            <a:spAutoFit/>
          </a:bodyPr>
          <a:lstStyle/>
          <a:p>
            <a:pPr algn="ctr"/>
            <a:r>
              <a:rPr lang="en-US" b="1" dirty="0">
                <a:solidFill>
                  <a:schemeClr val="bg1"/>
                </a:solidFill>
              </a:rPr>
              <a:t>Subsequent Annual Wellness Visit(s).</a:t>
            </a:r>
          </a:p>
          <a:p>
            <a:pPr algn="ctr"/>
            <a:r>
              <a:rPr lang="en-US" b="1" dirty="0">
                <a:solidFill>
                  <a:schemeClr val="bg1"/>
                </a:solidFill>
              </a:rPr>
              <a:t>(AWV) </a:t>
            </a:r>
          </a:p>
          <a:p>
            <a:pPr algn="ctr"/>
            <a:endParaRPr lang="en-US" b="1" i="1" dirty="0"/>
          </a:p>
          <a:p>
            <a:pPr algn="ctr"/>
            <a:r>
              <a:rPr lang="en-US" b="1" i="1" dirty="0"/>
              <a:t>Code to be used on every AWV after the initial AWV. </a:t>
            </a:r>
          </a:p>
          <a:p>
            <a:pPr algn="ctr"/>
            <a:endParaRPr lang="en-US" b="1" dirty="0"/>
          </a:p>
          <a:p>
            <a:pPr algn="ctr"/>
            <a:r>
              <a:rPr lang="en-US" sz="2000" b="1" i="1" dirty="0">
                <a:solidFill>
                  <a:srgbClr val="FF0000"/>
                </a:solidFill>
              </a:rPr>
              <a:t>G-0439</a:t>
            </a:r>
            <a:endParaRPr lang="en-US" b="1" i="1" dirty="0">
              <a:solidFill>
                <a:srgbClr val="FF0000"/>
              </a:solidFill>
            </a:endParaRPr>
          </a:p>
          <a:p>
            <a:endParaRPr lang="en-US" i="1" dirty="0"/>
          </a:p>
        </p:txBody>
      </p:sp>
      <p:sp>
        <p:nvSpPr>
          <p:cNvPr id="8" name="TextBox 7"/>
          <p:cNvSpPr txBox="1"/>
          <p:nvPr/>
        </p:nvSpPr>
        <p:spPr>
          <a:xfrm>
            <a:off x="8421696" y="3901661"/>
            <a:ext cx="3503765" cy="646331"/>
          </a:xfrm>
          <a:prstGeom prst="rect">
            <a:avLst/>
          </a:prstGeom>
          <a:solidFill>
            <a:schemeClr val="tx1"/>
          </a:solidFill>
          <a:ln>
            <a:solidFill>
              <a:schemeClr val="bg2">
                <a:lumMod val="60000"/>
                <a:lumOff val="40000"/>
              </a:schemeClr>
            </a:solidFill>
          </a:ln>
        </p:spPr>
        <p:txBody>
          <a:bodyPr wrap="square" rtlCol="0">
            <a:spAutoFit/>
          </a:bodyPr>
          <a:lstStyle/>
          <a:p>
            <a:pPr algn="ctr"/>
            <a:r>
              <a:rPr lang="en-US" b="1" dirty="0">
                <a:solidFill>
                  <a:schemeClr val="bg1"/>
                </a:solidFill>
              </a:rPr>
              <a:t>Annual Routine Physical Exam </a:t>
            </a:r>
          </a:p>
          <a:p>
            <a:pPr algn="ctr"/>
            <a:endParaRPr lang="en-US" b="1" i="1" dirty="0">
              <a:solidFill>
                <a:srgbClr val="FF0000"/>
              </a:solidFill>
            </a:endParaRPr>
          </a:p>
        </p:txBody>
      </p:sp>
      <p:pic>
        <p:nvPicPr>
          <p:cNvPr id="4098" name="Picture 2" descr="The pelvic exam revisited | MDedge ObGy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697" y="4547992"/>
            <a:ext cx="3503765" cy="209466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Logo, company name&#10;&#10;Description automatically generated">
            <a:extLst>
              <a:ext uri="{FF2B5EF4-FFF2-40B4-BE49-F238E27FC236}">
                <a16:creationId xmlns:a16="http://schemas.microsoft.com/office/drawing/2014/main" id="{A63D1F27-5FEA-1891-13BF-3CC8986EBEEE}"/>
              </a:ext>
            </a:extLst>
          </p:cNvPr>
          <p:cNvPicPr>
            <a:picLocks noChangeAspect="1"/>
          </p:cNvPicPr>
          <p:nvPr/>
        </p:nvPicPr>
        <p:blipFill>
          <a:blip r:embed="rId3"/>
          <a:stretch>
            <a:fillRect/>
          </a:stretch>
        </p:blipFill>
        <p:spPr>
          <a:xfrm>
            <a:off x="10284862" y="215346"/>
            <a:ext cx="1640600" cy="1558877"/>
          </a:xfrm>
          <a:prstGeom prst="rect">
            <a:avLst/>
          </a:prstGeom>
        </p:spPr>
      </p:pic>
    </p:spTree>
    <p:extLst>
      <p:ext uri="{BB962C8B-B14F-4D97-AF65-F5344CB8AC3E}">
        <p14:creationId xmlns:p14="http://schemas.microsoft.com/office/powerpoint/2010/main" val="2875913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18122</TotalTime>
  <Words>2239</Words>
  <Application>Microsoft Office PowerPoint</Application>
  <PresentationFormat>Widescreen</PresentationFormat>
  <Paragraphs>288</Paragraphs>
  <Slides>38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Abadi Extra Light</vt:lpstr>
      <vt:lpstr>Arial</vt:lpstr>
      <vt:lpstr>Calibri</vt:lpstr>
      <vt:lpstr>Corbel</vt:lpstr>
      <vt:lpstr>Wingdings</vt:lpstr>
      <vt:lpstr>Wingdings 2</vt:lpstr>
      <vt:lpstr>Banded</vt:lpstr>
      <vt:lpstr>January 12th, 2023  MEDICARE ANNUAL WELLNESS Visit ECHO </vt:lpstr>
      <vt:lpstr>Please put the following in the chat box</vt:lpstr>
      <vt:lpstr>Why Preventive care? </vt:lpstr>
      <vt:lpstr>PowerPoint Presentation</vt:lpstr>
      <vt:lpstr>PowerPoint Presentation</vt:lpstr>
      <vt:lpstr>Annual Wellness Visit  </vt:lpstr>
      <vt:lpstr> CMS Required Measures for an AWV</vt:lpstr>
      <vt:lpstr>Medicare AWV Types</vt:lpstr>
      <vt:lpstr>Medicare AWV Types</vt:lpstr>
      <vt:lpstr>Don’t be fooled by “visit” and “exam” because they are not used consistently </vt:lpstr>
      <vt:lpstr>  </vt:lpstr>
      <vt:lpstr>Every role is vital to the success of these visits!</vt:lpstr>
      <vt:lpstr>What  about  Telehealth?   </vt:lpstr>
      <vt:lpstr> UPDATE PATIENTS' CONDITIONS  </vt:lpstr>
      <vt:lpstr>            AWV DOCUMENTATION CRITERIA</vt:lpstr>
      <vt:lpstr>           AWV DOCUMENTATION CRITERIA</vt:lpstr>
      <vt:lpstr>Hierarchical Condition Categories (HCC) </vt:lpstr>
      <vt:lpstr>Risk Adjustment and Hierarchical Condition Category (HCC) Coding </vt:lpstr>
      <vt:lpstr>Risk Adjustment &amp; HCC Documentation </vt:lpstr>
      <vt:lpstr>      Risk Adjustment &amp; HCC Documentation  </vt:lpstr>
      <vt:lpstr>       Risk Adjustment &amp; HCC Documentation</vt:lpstr>
      <vt:lpstr>          Risk Adjustment &amp; HCC Documentation</vt:lpstr>
      <vt:lpstr>Risk Adjustment &amp; HCC Documentation </vt:lpstr>
      <vt:lpstr>                                  MEAT</vt:lpstr>
      <vt:lpstr>                           TAMPER</vt:lpstr>
      <vt:lpstr>                            EXAMPLE </vt:lpstr>
      <vt:lpstr>PowerPoint Presentation</vt:lpstr>
      <vt:lpstr>PowerPoint Presentation</vt:lpstr>
      <vt:lpstr>PowerPoint Presentation</vt:lpstr>
      <vt:lpstr>Quiz Questions</vt:lpstr>
      <vt:lpstr>A Team Approach</vt:lpstr>
      <vt:lpstr>Integrated care: A  Team  approach </vt:lpstr>
      <vt:lpstr>Patient engagement</vt:lpstr>
      <vt:lpstr>PowerPoint Presentation</vt:lpstr>
      <vt:lpstr>A population health model</vt:lpstr>
      <vt:lpstr>Julie o’Meara integrated health solutions</vt:lpstr>
      <vt:lpstr>THANK YOU FOR YOUR  COMMITTMNET TO THESE IMPORTANT PREVENTIVE VISITS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Valley Family Health Care Medicare Annual Wellness</dc:title>
  <dc:creator>Julie O'Meara</dc:creator>
  <cp:lastModifiedBy>Jenny Post</cp:lastModifiedBy>
  <cp:revision>350</cp:revision>
  <cp:lastPrinted>2021-08-13T14:11:21Z</cp:lastPrinted>
  <dcterms:created xsi:type="dcterms:W3CDTF">2021-03-10T00:03:10Z</dcterms:created>
  <dcterms:modified xsi:type="dcterms:W3CDTF">2023-01-31T23:29:44Z</dcterms:modified>
</cp:coreProperties>
</file>