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19" r:id="rId2"/>
    <p:sldId id="490" r:id="rId3"/>
    <p:sldId id="420" r:id="rId4"/>
    <p:sldId id="498" r:id="rId5"/>
    <p:sldId id="491" r:id="rId6"/>
    <p:sldId id="328" r:id="rId7"/>
    <p:sldId id="494" r:id="rId8"/>
    <p:sldId id="421" r:id="rId9"/>
    <p:sldId id="480" r:id="rId10"/>
    <p:sldId id="492" r:id="rId11"/>
    <p:sldId id="493" r:id="rId12"/>
    <p:sldId id="423" r:id="rId13"/>
    <p:sldId id="499" r:id="rId14"/>
    <p:sldId id="424" r:id="rId15"/>
    <p:sldId id="425" r:id="rId16"/>
    <p:sldId id="259" r:id="rId17"/>
    <p:sldId id="495" r:id="rId18"/>
    <p:sldId id="426" r:id="rId19"/>
    <p:sldId id="428" r:id="rId20"/>
    <p:sldId id="500" r:id="rId21"/>
    <p:sldId id="439" r:id="rId22"/>
    <p:sldId id="440" r:id="rId23"/>
    <p:sldId id="442" r:id="rId24"/>
    <p:sldId id="443" r:id="rId25"/>
    <p:sldId id="445" r:id="rId26"/>
    <p:sldId id="455" r:id="rId27"/>
    <p:sldId id="456" r:id="rId28"/>
    <p:sldId id="481" r:id="rId29"/>
    <p:sldId id="457" r:id="rId30"/>
    <p:sldId id="458" r:id="rId31"/>
    <p:sldId id="447" r:id="rId32"/>
    <p:sldId id="448" r:id="rId33"/>
    <p:sldId id="483" r:id="rId34"/>
    <p:sldId id="449" r:id="rId35"/>
    <p:sldId id="450" r:id="rId36"/>
    <p:sldId id="479" r:id="rId37"/>
    <p:sldId id="452" r:id="rId38"/>
    <p:sldId id="482" r:id="rId39"/>
    <p:sldId id="453" r:id="rId40"/>
    <p:sldId id="454" r:id="rId41"/>
    <p:sldId id="459" r:id="rId42"/>
    <p:sldId id="261" r:id="rId43"/>
    <p:sldId id="501" r:id="rId44"/>
    <p:sldId id="460" r:id="rId45"/>
    <p:sldId id="461" r:id="rId46"/>
    <p:sldId id="462" r:id="rId47"/>
    <p:sldId id="484" r:id="rId48"/>
    <p:sldId id="463" r:id="rId49"/>
    <p:sldId id="465" r:id="rId50"/>
    <p:sldId id="489" r:id="rId51"/>
    <p:sldId id="464" r:id="rId52"/>
    <p:sldId id="466" r:id="rId53"/>
    <p:sldId id="467" r:id="rId54"/>
    <p:sldId id="486" r:id="rId55"/>
    <p:sldId id="485" r:id="rId56"/>
    <p:sldId id="468" r:id="rId57"/>
    <p:sldId id="469" r:id="rId58"/>
    <p:sldId id="470" r:id="rId59"/>
    <p:sldId id="473" r:id="rId60"/>
    <p:sldId id="471" r:id="rId61"/>
    <p:sldId id="472" r:id="rId62"/>
    <p:sldId id="474" r:id="rId63"/>
    <p:sldId id="475" r:id="rId64"/>
    <p:sldId id="441" r:id="rId65"/>
    <p:sldId id="257" r:id="rId66"/>
    <p:sldId id="258" r:id="rId67"/>
    <p:sldId id="26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CA8"/>
    <a:srgbClr val="4CC7D4"/>
    <a:srgbClr val="E658C8"/>
    <a:srgbClr val="FF6600"/>
    <a:srgbClr val="FDE8E7"/>
    <a:srgbClr val="ABE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89562" autoAdjust="0"/>
  </p:normalViewPr>
  <p:slideViewPr>
    <p:cSldViewPr snapToGrid="0">
      <p:cViewPr varScale="1">
        <p:scale>
          <a:sx n="99" d="100"/>
          <a:sy n="99" d="100"/>
        </p:scale>
        <p:origin x="4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10DF44-9C3B-40C4-AFBA-D5875A902154}" type="doc">
      <dgm:prSet loTypeId="urn:microsoft.com/office/officeart/2005/8/layout/orgChart1" loCatId="hierarchy" qsTypeId="urn:microsoft.com/office/officeart/2005/8/quickstyle/simple1#1" qsCatId="simple" csTypeId="urn:microsoft.com/office/officeart/2005/8/colors/accent6_2" csCatId="accent6" phldr="1"/>
      <dgm:spPr/>
      <dgm:t>
        <a:bodyPr/>
        <a:lstStyle/>
        <a:p>
          <a:endParaRPr lang="en-US"/>
        </a:p>
      </dgm:t>
    </dgm:pt>
    <dgm:pt modelId="{4C7D6125-66FD-4619-836E-882F4FBD2EB6}">
      <dgm:prSet phldrT="[Text]" custT="1"/>
      <dgm:spPr>
        <a:solidFill>
          <a:srgbClr val="92D050"/>
        </a:solidFill>
      </dgm:spPr>
      <dgm:t>
        <a:bodyPr/>
        <a:lstStyle/>
        <a:p>
          <a:r>
            <a:rPr lang="en-US" sz="2400" b="1" i="1" dirty="0">
              <a:solidFill>
                <a:schemeClr val="tx1"/>
              </a:solidFill>
            </a:rPr>
            <a:t>Do you sometimes drink beer, wine, or other alcoholic beverages?</a:t>
          </a:r>
          <a:endParaRPr lang="en-US" sz="2400" b="1" dirty="0">
            <a:solidFill>
              <a:schemeClr val="tx1"/>
            </a:solidFill>
          </a:endParaRPr>
        </a:p>
      </dgm:t>
    </dgm:pt>
    <dgm:pt modelId="{8B95F292-5104-4F4C-B276-937D87C906EA}" type="parTrans" cxnId="{4A1C2DF2-D2D4-42AB-A3E4-7DF3CC09FFEE}">
      <dgm:prSet/>
      <dgm:spPr/>
      <dgm:t>
        <a:bodyPr/>
        <a:lstStyle/>
        <a:p>
          <a:endParaRPr lang="en-US"/>
        </a:p>
      </dgm:t>
    </dgm:pt>
    <dgm:pt modelId="{95392F6B-B276-4EA9-B048-101CC7207911}" type="sibTrans" cxnId="{4A1C2DF2-D2D4-42AB-A3E4-7DF3CC09FFEE}">
      <dgm:prSet/>
      <dgm:spPr/>
      <dgm:t>
        <a:bodyPr/>
        <a:lstStyle/>
        <a:p>
          <a:endParaRPr lang="en-US"/>
        </a:p>
      </dgm:t>
    </dgm:pt>
    <dgm:pt modelId="{2BDEA699-35CE-49B9-8062-996B6FD5A478}">
      <dgm:prSet phldrT="[Text]"/>
      <dgm:spPr>
        <a:solidFill>
          <a:srgbClr val="92D050"/>
        </a:solidFill>
      </dgm:spPr>
      <dgm:t>
        <a:bodyPr/>
        <a:lstStyle/>
        <a:p>
          <a:r>
            <a:rPr lang="en-US" b="1" dirty="0">
              <a:solidFill>
                <a:schemeClr val="tx1"/>
              </a:solidFill>
            </a:rPr>
            <a:t>NO</a:t>
          </a:r>
        </a:p>
      </dgm:t>
    </dgm:pt>
    <dgm:pt modelId="{C66346FC-61A4-4766-B3E5-A9497321CC88}" type="parTrans" cxnId="{B47DBB75-138C-4E34-BDC0-F44752F6523C}">
      <dgm:prSet>
        <dgm:style>
          <a:lnRef idx="1">
            <a:schemeClr val="dk1"/>
          </a:lnRef>
          <a:fillRef idx="0">
            <a:schemeClr val="dk1"/>
          </a:fillRef>
          <a:effectRef idx="0">
            <a:schemeClr val="dk1"/>
          </a:effectRef>
          <a:fontRef idx="minor">
            <a:schemeClr val="tx1"/>
          </a:fontRef>
        </dgm:style>
      </dgm:prSet>
      <dgm:spPr/>
      <dgm:t>
        <a:bodyPr/>
        <a:lstStyle/>
        <a:p>
          <a:endParaRPr lang="en-US">
            <a:ln>
              <a:solidFill>
                <a:sysClr val="windowText" lastClr="000000"/>
              </a:solidFill>
            </a:ln>
            <a:solidFill>
              <a:schemeClr val="tx1"/>
            </a:solidFill>
          </a:endParaRPr>
        </a:p>
      </dgm:t>
    </dgm:pt>
    <dgm:pt modelId="{09B41966-5E4E-4434-9778-0905BD6227A7}" type="sibTrans" cxnId="{B47DBB75-138C-4E34-BDC0-F44752F6523C}">
      <dgm:prSet/>
      <dgm:spPr/>
      <dgm:t>
        <a:bodyPr/>
        <a:lstStyle/>
        <a:p>
          <a:endParaRPr lang="en-US"/>
        </a:p>
      </dgm:t>
    </dgm:pt>
    <dgm:pt modelId="{4CF4E0EB-EE67-487D-B0CC-14E17B5A9AB6}">
      <dgm:prSet phldrT="[Text]"/>
      <dgm:spPr>
        <a:solidFill>
          <a:srgbClr val="92D050"/>
        </a:solidFill>
      </dgm:spPr>
      <dgm:t>
        <a:bodyPr/>
        <a:lstStyle/>
        <a:p>
          <a:r>
            <a:rPr lang="en-US" b="1" dirty="0">
              <a:solidFill>
                <a:schemeClr val="tx1"/>
              </a:solidFill>
            </a:rPr>
            <a:t>YES</a:t>
          </a:r>
        </a:p>
      </dgm:t>
    </dgm:pt>
    <dgm:pt modelId="{4825F764-C440-405E-B8B5-2F882CF57090}" type="parTrans" cxnId="{CB88013B-8E20-4140-82D7-341C9B7AC90F}">
      <dgm:prSet>
        <dgm:style>
          <a:lnRef idx="1">
            <a:schemeClr val="dk1"/>
          </a:lnRef>
          <a:fillRef idx="0">
            <a:schemeClr val="dk1"/>
          </a:fillRef>
          <a:effectRef idx="0">
            <a:schemeClr val="dk1"/>
          </a:effectRef>
          <a:fontRef idx="minor">
            <a:schemeClr val="tx1"/>
          </a:fontRef>
        </dgm:style>
      </dgm:prSet>
      <dgm:spPr/>
      <dgm:t>
        <a:bodyPr/>
        <a:lstStyle/>
        <a:p>
          <a:endParaRPr lang="en-US">
            <a:ln>
              <a:solidFill>
                <a:sysClr val="windowText" lastClr="000000"/>
              </a:solidFill>
            </a:ln>
            <a:solidFill>
              <a:schemeClr val="tx1"/>
            </a:solidFill>
          </a:endParaRPr>
        </a:p>
      </dgm:t>
    </dgm:pt>
    <dgm:pt modelId="{F100C48B-8C8C-4B27-B72F-9218EDBA2FC9}" type="sibTrans" cxnId="{CB88013B-8E20-4140-82D7-341C9B7AC90F}">
      <dgm:prSet/>
      <dgm:spPr/>
      <dgm:t>
        <a:bodyPr/>
        <a:lstStyle/>
        <a:p>
          <a:endParaRPr lang="en-US"/>
        </a:p>
      </dgm:t>
    </dgm:pt>
    <dgm:pt modelId="{24488C12-947D-44D1-848F-AE60BF9AD97E}">
      <dgm:prSet custT="1"/>
      <dgm:spPr>
        <a:solidFill>
          <a:srgbClr val="92D050"/>
        </a:solidFill>
      </dgm:spPr>
      <dgm:t>
        <a:bodyPr/>
        <a:lstStyle/>
        <a:p>
          <a:r>
            <a:rPr lang="en-US" sz="2400" b="0" dirty="0">
              <a:solidFill>
                <a:schemeClr val="tx1"/>
              </a:solidFill>
            </a:rPr>
            <a:t>If one or more times, continue with assessment , i.e., AUDIT, CAGE-AID, ASSIST</a:t>
          </a:r>
        </a:p>
      </dgm:t>
    </dgm:pt>
    <dgm:pt modelId="{6600C8B7-9B59-4C54-9561-EC0882D05F32}" type="parTrans" cxnId="{C8446DD3-214E-4C5C-BE8D-977A667628B3}">
      <dgm:prSet>
        <dgm:style>
          <a:lnRef idx="1">
            <a:schemeClr val="dk1"/>
          </a:lnRef>
          <a:fillRef idx="0">
            <a:schemeClr val="dk1"/>
          </a:fillRef>
          <a:effectRef idx="0">
            <a:schemeClr val="dk1"/>
          </a:effectRef>
          <a:fontRef idx="minor">
            <a:schemeClr val="tx1"/>
          </a:fontRef>
        </dgm:style>
      </dgm:prSet>
      <dgm:spPr/>
      <dgm:t>
        <a:bodyPr/>
        <a:lstStyle/>
        <a:p>
          <a:endParaRPr lang="en-US">
            <a:ln>
              <a:solidFill>
                <a:sysClr val="windowText" lastClr="000000"/>
              </a:solidFill>
            </a:ln>
            <a:solidFill>
              <a:schemeClr val="tx1"/>
            </a:solidFill>
          </a:endParaRPr>
        </a:p>
      </dgm:t>
    </dgm:pt>
    <dgm:pt modelId="{2D3D8B09-E326-4559-A5F3-AA377FB3A40F}" type="sibTrans" cxnId="{C8446DD3-214E-4C5C-BE8D-977A667628B3}">
      <dgm:prSet/>
      <dgm:spPr/>
      <dgm:t>
        <a:bodyPr/>
        <a:lstStyle/>
        <a:p>
          <a:endParaRPr lang="en-US"/>
        </a:p>
      </dgm:t>
    </dgm:pt>
    <dgm:pt modelId="{7B629A17-7B84-4C34-90FA-CC0F6547CD6D}">
      <dgm:prSet phldrT="[Text]" custT="1"/>
      <dgm:spPr>
        <a:solidFill>
          <a:srgbClr val="92D050"/>
        </a:solidFill>
      </dgm:spPr>
      <dgm:t>
        <a:bodyPr/>
        <a:lstStyle/>
        <a:p>
          <a:r>
            <a:rPr lang="en-US" sz="2400" b="1" i="1" dirty="0">
              <a:solidFill>
                <a:schemeClr val="tx1"/>
              </a:solidFill>
            </a:rPr>
            <a:t>How many times in the past year have you had 5 (men)/4 (women or men over 65) or more drinks in a day?</a:t>
          </a:r>
          <a:endParaRPr lang="en-US" sz="2400" b="1" dirty="0">
            <a:solidFill>
              <a:schemeClr val="tx1"/>
            </a:solidFill>
          </a:endParaRPr>
        </a:p>
      </dgm:t>
    </dgm:pt>
    <dgm:pt modelId="{602AF793-7D34-4C83-A2B6-58791435E3C7}" type="sibTrans" cxnId="{BE410761-F3A5-473B-8ECB-CBD823F1FBE9}">
      <dgm:prSet/>
      <dgm:spPr/>
      <dgm:t>
        <a:bodyPr/>
        <a:lstStyle/>
        <a:p>
          <a:endParaRPr lang="en-US"/>
        </a:p>
      </dgm:t>
    </dgm:pt>
    <dgm:pt modelId="{28E8E5F3-8750-4D5B-9E57-6E241283E610}" type="parTrans" cxnId="{BE410761-F3A5-473B-8ECB-CBD823F1FBE9}">
      <dgm:prSet/>
      <dgm:spPr/>
      <dgm:t>
        <a:bodyPr/>
        <a:lstStyle/>
        <a:p>
          <a:endParaRPr lang="en-US"/>
        </a:p>
      </dgm:t>
    </dgm:pt>
    <dgm:pt modelId="{E8C6F96D-8D69-4D18-A731-0154F30C3F67}" type="pres">
      <dgm:prSet presAssocID="{9010DF44-9C3B-40C4-AFBA-D5875A902154}" presName="hierChild1" presStyleCnt="0">
        <dgm:presLayoutVars>
          <dgm:orgChart val="1"/>
          <dgm:chPref val="1"/>
          <dgm:dir/>
          <dgm:animOne val="branch"/>
          <dgm:animLvl val="lvl"/>
          <dgm:resizeHandles/>
        </dgm:presLayoutVars>
      </dgm:prSet>
      <dgm:spPr/>
    </dgm:pt>
    <dgm:pt modelId="{DF5FB331-6E8A-40CB-B2F8-1BB3BB887098}" type="pres">
      <dgm:prSet presAssocID="{4C7D6125-66FD-4619-836E-882F4FBD2EB6}" presName="hierRoot1" presStyleCnt="0">
        <dgm:presLayoutVars>
          <dgm:hierBranch val="init"/>
        </dgm:presLayoutVars>
      </dgm:prSet>
      <dgm:spPr/>
    </dgm:pt>
    <dgm:pt modelId="{030BD7F2-25C2-4E2A-B2DB-F295355E7BFC}" type="pres">
      <dgm:prSet presAssocID="{4C7D6125-66FD-4619-836E-882F4FBD2EB6}" presName="rootComposite1" presStyleCnt="0"/>
      <dgm:spPr/>
    </dgm:pt>
    <dgm:pt modelId="{25636761-1A0C-47F5-9971-1FFDDDFC8ADC}" type="pres">
      <dgm:prSet presAssocID="{4C7D6125-66FD-4619-836E-882F4FBD2EB6}" presName="rootText1" presStyleLbl="node0" presStyleIdx="0" presStyleCnt="1" custScaleX="447650" custLinFactNeighborX="-4033" custLinFactNeighborY="-3404">
        <dgm:presLayoutVars>
          <dgm:chPref val="3"/>
        </dgm:presLayoutVars>
      </dgm:prSet>
      <dgm:spPr/>
    </dgm:pt>
    <dgm:pt modelId="{C0D44F05-81BA-4E2F-854C-58F32DDD991A}" type="pres">
      <dgm:prSet presAssocID="{4C7D6125-66FD-4619-836E-882F4FBD2EB6}" presName="rootConnector1" presStyleLbl="node1" presStyleIdx="0" presStyleCnt="0"/>
      <dgm:spPr/>
    </dgm:pt>
    <dgm:pt modelId="{EF612062-926E-4818-9949-F343ED1A6129}" type="pres">
      <dgm:prSet presAssocID="{4C7D6125-66FD-4619-836E-882F4FBD2EB6}" presName="hierChild2" presStyleCnt="0"/>
      <dgm:spPr/>
    </dgm:pt>
    <dgm:pt modelId="{66972845-4A49-4D65-B7CE-4EEC6F146A56}" type="pres">
      <dgm:prSet presAssocID="{C66346FC-61A4-4766-B3E5-A9497321CC88}" presName="Name37" presStyleLbl="parChTrans1D2" presStyleIdx="0" presStyleCnt="2"/>
      <dgm:spPr/>
    </dgm:pt>
    <dgm:pt modelId="{E7365CC7-6976-4AB4-9712-51A02F28A627}" type="pres">
      <dgm:prSet presAssocID="{2BDEA699-35CE-49B9-8062-996B6FD5A478}" presName="hierRoot2" presStyleCnt="0">
        <dgm:presLayoutVars>
          <dgm:hierBranch val="init"/>
        </dgm:presLayoutVars>
      </dgm:prSet>
      <dgm:spPr/>
    </dgm:pt>
    <dgm:pt modelId="{5A7ED00D-60CB-49B4-8FD6-460106278C07}" type="pres">
      <dgm:prSet presAssocID="{2BDEA699-35CE-49B9-8062-996B6FD5A478}" presName="rootComposite" presStyleCnt="0"/>
      <dgm:spPr/>
    </dgm:pt>
    <dgm:pt modelId="{8B428871-992F-4FB1-AF3E-AC4B35745CAB}" type="pres">
      <dgm:prSet presAssocID="{2BDEA699-35CE-49B9-8062-996B6FD5A478}" presName="rootText" presStyleLbl="node2" presStyleIdx="0" presStyleCnt="2" custScaleX="51653" custScaleY="43403">
        <dgm:presLayoutVars>
          <dgm:chPref val="3"/>
        </dgm:presLayoutVars>
      </dgm:prSet>
      <dgm:spPr/>
    </dgm:pt>
    <dgm:pt modelId="{762C9F9A-DD5E-41F0-A938-AB9D36486D0D}" type="pres">
      <dgm:prSet presAssocID="{2BDEA699-35CE-49B9-8062-996B6FD5A478}" presName="rootConnector" presStyleLbl="node2" presStyleIdx="0" presStyleCnt="2"/>
      <dgm:spPr/>
    </dgm:pt>
    <dgm:pt modelId="{63CA6AFB-A2AD-4B14-92C7-64F3DBBEF5DB}" type="pres">
      <dgm:prSet presAssocID="{2BDEA699-35CE-49B9-8062-996B6FD5A478}" presName="hierChild4" presStyleCnt="0"/>
      <dgm:spPr/>
    </dgm:pt>
    <dgm:pt modelId="{F416C133-35E4-49D2-97DE-75007E35E99A}" type="pres">
      <dgm:prSet presAssocID="{2BDEA699-35CE-49B9-8062-996B6FD5A478}" presName="hierChild5" presStyleCnt="0"/>
      <dgm:spPr/>
    </dgm:pt>
    <dgm:pt modelId="{B1104879-4FD3-4F2D-BCA9-B65F0E6E94E4}" type="pres">
      <dgm:prSet presAssocID="{4825F764-C440-405E-B8B5-2F882CF57090}" presName="Name37" presStyleLbl="parChTrans1D2" presStyleIdx="1" presStyleCnt="2"/>
      <dgm:spPr/>
    </dgm:pt>
    <dgm:pt modelId="{04540FEE-5AB5-4EB0-B270-76C85F1FA4C8}" type="pres">
      <dgm:prSet presAssocID="{4CF4E0EB-EE67-487D-B0CC-14E17B5A9AB6}" presName="hierRoot2" presStyleCnt="0">
        <dgm:presLayoutVars>
          <dgm:hierBranch val="init"/>
        </dgm:presLayoutVars>
      </dgm:prSet>
      <dgm:spPr/>
    </dgm:pt>
    <dgm:pt modelId="{0791B283-7CE7-4759-943C-BDC3F21A9B74}" type="pres">
      <dgm:prSet presAssocID="{4CF4E0EB-EE67-487D-B0CC-14E17B5A9AB6}" presName="rootComposite" presStyleCnt="0"/>
      <dgm:spPr/>
    </dgm:pt>
    <dgm:pt modelId="{032D473D-F8C9-4F5E-894D-9B3FA6216241}" type="pres">
      <dgm:prSet presAssocID="{4CF4E0EB-EE67-487D-B0CC-14E17B5A9AB6}" presName="rootText" presStyleLbl="node2" presStyleIdx="1" presStyleCnt="2" custScaleX="55187" custScaleY="37210">
        <dgm:presLayoutVars>
          <dgm:chPref val="3"/>
        </dgm:presLayoutVars>
      </dgm:prSet>
      <dgm:spPr/>
    </dgm:pt>
    <dgm:pt modelId="{98401A99-42BB-4DFD-AB42-8DA333012B3A}" type="pres">
      <dgm:prSet presAssocID="{4CF4E0EB-EE67-487D-B0CC-14E17B5A9AB6}" presName="rootConnector" presStyleLbl="node2" presStyleIdx="1" presStyleCnt="2"/>
      <dgm:spPr/>
    </dgm:pt>
    <dgm:pt modelId="{C7558E7C-667D-48D3-B2A9-C55E26BE3FCE}" type="pres">
      <dgm:prSet presAssocID="{4CF4E0EB-EE67-487D-B0CC-14E17B5A9AB6}" presName="hierChild4" presStyleCnt="0"/>
      <dgm:spPr/>
    </dgm:pt>
    <dgm:pt modelId="{D3EA0954-B528-419E-8415-BED474C7F1D5}" type="pres">
      <dgm:prSet presAssocID="{28E8E5F3-8750-4D5B-9E57-6E241283E610}" presName="Name37" presStyleLbl="parChTrans1D3" presStyleIdx="0" presStyleCnt="1"/>
      <dgm:spPr/>
    </dgm:pt>
    <dgm:pt modelId="{B871C027-085B-4B82-9392-3177B28C6D97}" type="pres">
      <dgm:prSet presAssocID="{7B629A17-7B84-4C34-90FA-CC0F6547CD6D}" presName="hierRoot2" presStyleCnt="0">
        <dgm:presLayoutVars>
          <dgm:hierBranch val="init"/>
        </dgm:presLayoutVars>
      </dgm:prSet>
      <dgm:spPr/>
    </dgm:pt>
    <dgm:pt modelId="{60E79655-E24F-4DEF-8941-B40172B5415C}" type="pres">
      <dgm:prSet presAssocID="{7B629A17-7B84-4C34-90FA-CC0F6547CD6D}" presName="rootComposite" presStyleCnt="0"/>
      <dgm:spPr/>
    </dgm:pt>
    <dgm:pt modelId="{FA011332-5436-4924-B4EE-E9C2C27EAD09}" type="pres">
      <dgm:prSet presAssocID="{7B629A17-7B84-4C34-90FA-CC0F6547CD6D}" presName="rootText" presStyleLbl="node3" presStyleIdx="0" presStyleCnt="1" custScaleX="427299" custScaleY="95838" custLinFactNeighborX="1583" custLinFactNeighborY="-5657">
        <dgm:presLayoutVars>
          <dgm:chPref val="3"/>
        </dgm:presLayoutVars>
      </dgm:prSet>
      <dgm:spPr/>
    </dgm:pt>
    <dgm:pt modelId="{A2CB3BD4-207F-4704-B28C-A67E1FCF2C76}" type="pres">
      <dgm:prSet presAssocID="{7B629A17-7B84-4C34-90FA-CC0F6547CD6D}" presName="rootConnector" presStyleLbl="node3" presStyleIdx="0" presStyleCnt="1"/>
      <dgm:spPr/>
    </dgm:pt>
    <dgm:pt modelId="{A0319FC9-B2A1-4906-A902-A029CB4F025A}" type="pres">
      <dgm:prSet presAssocID="{7B629A17-7B84-4C34-90FA-CC0F6547CD6D}" presName="hierChild4" presStyleCnt="0"/>
      <dgm:spPr/>
    </dgm:pt>
    <dgm:pt modelId="{DADA3D14-01C2-4B7E-BA81-11B963D61894}" type="pres">
      <dgm:prSet presAssocID="{6600C8B7-9B59-4C54-9561-EC0882D05F32}" presName="Name37" presStyleLbl="parChTrans1D4" presStyleIdx="0" presStyleCnt="1"/>
      <dgm:spPr/>
    </dgm:pt>
    <dgm:pt modelId="{DDB15CC1-2A20-4F88-AC28-FF05E74B81DE}" type="pres">
      <dgm:prSet presAssocID="{24488C12-947D-44D1-848F-AE60BF9AD97E}" presName="hierRoot2" presStyleCnt="0">
        <dgm:presLayoutVars>
          <dgm:hierBranch val="init"/>
        </dgm:presLayoutVars>
      </dgm:prSet>
      <dgm:spPr/>
    </dgm:pt>
    <dgm:pt modelId="{1329B75E-ABFA-4B5D-A6DB-904ED113B58B}" type="pres">
      <dgm:prSet presAssocID="{24488C12-947D-44D1-848F-AE60BF9AD97E}" presName="rootComposite" presStyleCnt="0"/>
      <dgm:spPr/>
    </dgm:pt>
    <dgm:pt modelId="{E4029DA1-1BB8-42AA-8C44-3643C0507643}" type="pres">
      <dgm:prSet presAssocID="{24488C12-947D-44D1-848F-AE60BF9AD97E}" presName="rootText" presStyleLbl="node4" presStyleIdx="0" presStyleCnt="1" custScaleX="297238" custScaleY="72244" custLinFactNeighborX="-6937" custLinFactNeighborY="-8571">
        <dgm:presLayoutVars>
          <dgm:chPref val="3"/>
        </dgm:presLayoutVars>
      </dgm:prSet>
      <dgm:spPr/>
    </dgm:pt>
    <dgm:pt modelId="{1812CD06-1E53-42AB-8944-8ECA72DB3A67}" type="pres">
      <dgm:prSet presAssocID="{24488C12-947D-44D1-848F-AE60BF9AD97E}" presName="rootConnector" presStyleLbl="node4" presStyleIdx="0" presStyleCnt="1"/>
      <dgm:spPr/>
    </dgm:pt>
    <dgm:pt modelId="{71F2B375-F933-4E0E-9DAD-5B9ECF3A3670}" type="pres">
      <dgm:prSet presAssocID="{24488C12-947D-44D1-848F-AE60BF9AD97E}" presName="hierChild4" presStyleCnt="0"/>
      <dgm:spPr/>
    </dgm:pt>
    <dgm:pt modelId="{265CCDD1-7D38-4DF3-9202-DFAA26471691}" type="pres">
      <dgm:prSet presAssocID="{24488C12-947D-44D1-848F-AE60BF9AD97E}" presName="hierChild5" presStyleCnt="0"/>
      <dgm:spPr/>
    </dgm:pt>
    <dgm:pt modelId="{CCAB512B-5E2B-4401-9564-7BFACB62F87A}" type="pres">
      <dgm:prSet presAssocID="{7B629A17-7B84-4C34-90FA-CC0F6547CD6D}" presName="hierChild5" presStyleCnt="0"/>
      <dgm:spPr/>
    </dgm:pt>
    <dgm:pt modelId="{FA5EB61B-3273-4E4D-9C75-21E23720DB19}" type="pres">
      <dgm:prSet presAssocID="{4CF4E0EB-EE67-487D-B0CC-14E17B5A9AB6}" presName="hierChild5" presStyleCnt="0"/>
      <dgm:spPr/>
    </dgm:pt>
    <dgm:pt modelId="{2327275D-59D7-4346-9B72-13C980D6A845}" type="pres">
      <dgm:prSet presAssocID="{4C7D6125-66FD-4619-836E-882F4FBD2EB6}" presName="hierChild3" presStyleCnt="0"/>
      <dgm:spPr/>
    </dgm:pt>
  </dgm:ptLst>
  <dgm:cxnLst>
    <dgm:cxn modelId="{2F1AAE11-7CC1-4440-802A-54E79BB0D44D}" type="presOf" srcId="{4C7D6125-66FD-4619-836E-882F4FBD2EB6}" destId="{C0D44F05-81BA-4E2F-854C-58F32DDD991A}" srcOrd="1" destOrd="0" presId="urn:microsoft.com/office/officeart/2005/8/layout/orgChart1"/>
    <dgm:cxn modelId="{AF05B212-0FB6-479F-8398-7A6C0C12EE95}" type="presOf" srcId="{4CF4E0EB-EE67-487D-B0CC-14E17B5A9AB6}" destId="{98401A99-42BB-4DFD-AB42-8DA333012B3A}" srcOrd="1" destOrd="0" presId="urn:microsoft.com/office/officeart/2005/8/layout/orgChart1"/>
    <dgm:cxn modelId="{DC92D528-9092-43DA-9C98-CEA5D8021F98}" type="presOf" srcId="{6600C8B7-9B59-4C54-9561-EC0882D05F32}" destId="{DADA3D14-01C2-4B7E-BA81-11B963D61894}" srcOrd="0" destOrd="0" presId="urn:microsoft.com/office/officeart/2005/8/layout/orgChart1"/>
    <dgm:cxn modelId="{25308729-B736-4262-B8AB-72D563DB0CDF}" type="presOf" srcId="{9010DF44-9C3B-40C4-AFBA-D5875A902154}" destId="{E8C6F96D-8D69-4D18-A731-0154F30C3F67}" srcOrd="0" destOrd="0" presId="urn:microsoft.com/office/officeart/2005/8/layout/orgChart1"/>
    <dgm:cxn modelId="{CB88013B-8E20-4140-82D7-341C9B7AC90F}" srcId="{4C7D6125-66FD-4619-836E-882F4FBD2EB6}" destId="{4CF4E0EB-EE67-487D-B0CC-14E17B5A9AB6}" srcOrd="1" destOrd="0" parTransId="{4825F764-C440-405E-B8B5-2F882CF57090}" sibTransId="{F100C48B-8C8C-4B27-B72F-9218EDBA2FC9}"/>
    <dgm:cxn modelId="{BE410761-F3A5-473B-8ECB-CBD823F1FBE9}" srcId="{4CF4E0EB-EE67-487D-B0CC-14E17B5A9AB6}" destId="{7B629A17-7B84-4C34-90FA-CC0F6547CD6D}" srcOrd="0" destOrd="0" parTransId="{28E8E5F3-8750-4D5B-9E57-6E241283E610}" sibTransId="{602AF793-7D34-4C83-A2B6-58791435E3C7}"/>
    <dgm:cxn modelId="{05B4566B-CC19-4193-A6E4-3C9916098438}" type="presOf" srcId="{2BDEA699-35CE-49B9-8062-996B6FD5A478}" destId="{8B428871-992F-4FB1-AF3E-AC4B35745CAB}" srcOrd="0" destOrd="0" presId="urn:microsoft.com/office/officeart/2005/8/layout/orgChart1"/>
    <dgm:cxn modelId="{620D5952-8234-4451-9D00-5681C69AB844}" type="presOf" srcId="{24488C12-947D-44D1-848F-AE60BF9AD97E}" destId="{1812CD06-1E53-42AB-8944-8ECA72DB3A67}" srcOrd="1" destOrd="0" presId="urn:microsoft.com/office/officeart/2005/8/layout/orgChart1"/>
    <dgm:cxn modelId="{215C9575-A119-4FB2-AECE-6ACA3BDAE8C7}" type="presOf" srcId="{4CF4E0EB-EE67-487D-B0CC-14E17B5A9AB6}" destId="{032D473D-F8C9-4F5E-894D-9B3FA6216241}" srcOrd="0" destOrd="0" presId="urn:microsoft.com/office/officeart/2005/8/layout/orgChart1"/>
    <dgm:cxn modelId="{B47DBB75-138C-4E34-BDC0-F44752F6523C}" srcId="{4C7D6125-66FD-4619-836E-882F4FBD2EB6}" destId="{2BDEA699-35CE-49B9-8062-996B6FD5A478}" srcOrd="0" destOrd="0" parTransId="{C66346FC-61A4-4766-B3E5-A9497321CC88}" sibTransId="{09B41966-5E4E-4434-9778-0905BD6227A7}"/>
    <dgm:cxn modelId="{1D6A047B-99A1-4E89-9DC0-32F80AC9379C}" type="presOf" srcId="{C66346FC-61A4-4766-B3E5-A9497321CC88}" destId="{66972845-4A49-4D65-B7CE-4EEC6F146A56}" srcOrd="0" destOrd="0" presId="urn:microsoft.com/office/officeart/2005/8/layout/orgChart1"/>
    <dgm:cxn modelId="{BCC34093-07A6-4C45-831D-1BA163FAE77F}" type="presOf" srcId="{24488C12-947D-44D1-848F-AE60BF9AD97E}" destId="{E4029DA1-1BB8-42AA-8C44-3643C0507643}" srcOrd="0" destOrd="0" presId="urn:microsoft.com/office/officeart/2005/8/layout/orgChart1"/>
    <dgm:cxn modelId="{28481A97-B6FD-42F6-8C1C-9EF71831D3E2}" type="presOf" srcId="{7B629A17-7B84-4C34-90FA-CC0F6547CD6D}" destId="{A2CB3BD4-207F-4704-B28C-A67E1FCF2C76}" srcOrd="1" destOrd="0" presId="urn:microsoft.com/office/officeart/2005/8/layout/orgChart1"/>
    <dgm:cxn modelId="{E20D8F97-784C-439E-9948-BE1EA87395A6}" type="presOf" srcId="{4C7D6125-66FD-4619-836E-882F4FBD2EB6}" destId="{25636761-1A0C-47F5-9971-1FFDDDFC8ADC}" srcOrd="0" destOrd="0" presId="urn:microsoft.com/office/officeart/2005/8/layout/orgChart1"/>
    <dgm:cxn modelId="{903D669E-278D-477C-B8E3-A9DB5BEC0377}" type="presOf" srcId="{28E8E5F3-8750-4D5B-9E57-6E241283E610}" destId="{D3EA0954-B528-419E-8415-BED474C7F1D5}" srcOrd="0" destOrd="0" presId="urn:microsoft.com/office/officeart/2005/8/layout/orgChart1"/>
    <dgm:cxn modelId="{D84E98A7-5253-4D17-8318-73B2E220F124}" type="presOf" srcId="{2BDEA699-35CE-49B9-8062-996B6FD5A478}" destId="{762C9F9A-DD5E-41F0-A938-AB9D36486D0D}" srcOrd="1" destOrd="0" presId="urn:microsoft.com/office/officeart/2005/8/layout/orgChart1"/>
    <dgm:cxn modelId="{51378BB8-C712-4396-A6D9-650F62CDC7C2}" type="presOf" srcId="{4825F764-C440-405E-B8B5-2F882CF57090}" destId="{B1104879-4FD3-4F2D-BCA9-B65F0E6E94E4}" srcOrd="0" destOrd="0" presId="urn:microsoft.com/office/officeart/2005/8/layout/orgChart1"/>
    <dgm:cxn modelId="{C8446DD3-214E-4C5C-BE8D-977A667628B3}" srcId="{7B629A17-7B84-4C34-90FA-CC0F6547CD6D}" destId="{24488C12-947D-44D1-848F-AE60BF9AD97E}" srcOrd="0" destOrd="0" parTransId="{6600C8B7-9B59-4C54-9561-EC0882D05F32}" sibTransId="{2D3D8B09-E326-4559-A5F3-AA377FB3A40F}"/>
    <dgm:cxn modelId="{08CC5DDC-DE3A-4413-BAFC-00836A35E4BD}" type="presOf" srcId="{7B629A17-7B84-4C34-90FA-CC0F6547CD6D}" destId="{FA011332-5436-4924-B4EE-E9C2C27EAD09}" srcOrd="0" destOrd="0" presId="urn:microsoft.com/office/officeart/2005/8/layout/orgChart1"/>
    <dgm:cxn modelId="{4A1C2DF2-D2D4-42AB-A3E4-7DF3CC09FFEE}" srcId="{9010DF44-9C3B-40C4-AFBA-D5875A902154}" destId="{4C7D6125-66FD-4619-836E-882F4FBD2EB6}" srcOrd="0" destOrd="0" parTransId="{8B95F292-5104-4F4C-B276-937D87C906EA}" sibTransId="{95392F6B-B276-4EA9-B048-101CC7207911}"/>
    <dgm:cxn modelId="{8CCFB27C-60FD-4533-B71E-E57DED0FAE83}" type="presParOf" srcId="{E8C6F96D-8D69-4D18-A731-0154F30C3F67}" destId="{DF5FB331-6E8A-40CB-B2F8-1BB3BB887098}" srcOrd="0" destOrd="0" presId="urn:microsoft.com/office/officeart/2005/8/layout/orgChart1"/>
    <dgm:cxn modelId="{ECCC676F-3175-43AC-920A-B2F8D6FF2170}" type="presParOf" srcId="{DF5FB331-6E8A-40CB-B2F8-1BB3BB887098}" destId="{030BD7F2-25C2-4E2A-B2DB-F295355E7BFC}" srcOrd="0" destOrd="0" presId="urn:microsoft.com/office/officeart/2005/8/layout/orgChart1"/>
    <dgm:cxn modelId="{1C8B6890-786D-49C2-9AD5-020A20897F7B}" type="presParOf" srcId="{030BD7F2-25C2-4E2A-B2DB-F295355E7BFC}" destId="{25636761-1A0C-47F5-9971-1FFDDDFC8ADC}" srcOrd="0" destOrd="0" presId="urn:microsoft.com/office/officeart/2005/8/layout/orgChart1"/>
    <dgm:cxn modelId="{D9A9E9D7-499E-4846-9F6F-561CC12A4ADF}" type="presParOf" srcId="{030BD7F2-25C2-4E2A-B2DB-F295355E7BFC}" destId="{C0D44F05-81BA-4E2F-854C-58F32DDD991A}" srcOrd="1" destOrd="0" presId="urn:microsoft.com/office/officeart/2005/8/layout/orgChart1"/>
    <dgm:cxn modelId="{658113C6-7D7E-4DD3-9F7E-916182F78664}" type="presParOf" srcId="{DF5FB331-6E8A-40CB-B2F8-1BB3BB887098}" destId="{EF612062-926E-4818-9949-F343ED1A6129}" srcOrd="1" destOrd="0" presId="urn:microsoft.com/office/officeart/2005/8/layout/orgChart1"/>
    <dgm:cxn modelId="{6671D6C1-7C9D-4217-8790-22B249A00346}" type="presParOf" srcId="{EF612062-926E-4818-9949-F343ED1A6129}" destId="{66972845-4A49-4D65-B7CE-4EEC6F146A56}" srcOrd="0" destOrd="0" presId="urn:microsoft.com/office/officeart/2005/8/layout/orgChart1"/>
    <dgm:cxn modelId="{3F9770DE-23EC-4D95-8706-940A450FE5B1}" type="presParOf" srcId="{EF612062-926E-4818-9949-F343ED1A6129}" destId="{E7365CC7-6976-4AB4-9712-51A02F28A627}" srcOrd="1" destOrd="0" presId="urn:microsoft.com/office/officeart/2005/8/layout/orgChart1"/>
    <dgm:cxn modelId="{12D5C5D1-6843-4549-AB75-EA431CC5086D}" type="presParOf" srcId="{E7365CC7-6976-4AB4-9712-51A02F28A627}" destId="{5A7ED00D-60CB-49B4-8FD6-460106278C07}" srcOrd="0" destOrd="0" presId="urn:microsoft.com/office/officeart/2005/8/layout/orgChart1"/>
    <dgm:cxn modelId="{423FBA1B-6D76-4F4B-A200-63FBE3837704}" type="presParOf" srcId="{5A7ED00D-60CB-49B4-8FD6-460106278C07}" destId="{8B428871-992F-4FB1-AF3E-AC4B35745CAB}" srcOrd="0" destOrd="0" presId="urn:microsoft.com/office/officeart/2005/8/layout/orgChart1"/>
    <dgm:cxn modelId="{130A9B70-B64F-4A7E-86A9-14F627FE1351}" type="presParOf" srcId="{5A7ED00D-60CB-49B4-8FD6-460106278C07}" destId="{762C9F9A-DD5E-41F0-A938-AB9D36486D0D}" srcOrd="1" destOrd="0" presId="urn:microsoft.com/office/officeart/2005/8/layout/orgChart1"/>
    <dgm:cxn modelId="{407FCD9A-3FDA-45B6-87E7-4E22E13D78B7}" type="presParOf" srcId="{E7365CC7-6976-4AB4-9712-51A02F28A627}" destId="{63CA6AFB-A2AD-4B14-92C7-64F3DBBEF5DB}" srcOrd="1" destOrd="0" presId="urn:microsoft.com/office/officeart/2005/8/layout/orgChart1"/>
    <dgm:cxn modelId="{D85A1618-0F43-441F-9DDE-458ED51715C4}" type="presParOf" srcId="{E7365CC7-6976-4AB4-9712-51A02F28A627}" destId="{F416C133-35E4-49D2-97DE-75007E35E99A}" srcOrd="2" destOrd="0" presId="urn:microsoft.com/office/officeart/2005/8/layout/orgChart1"/>
    <dgm:cxn modelId="{B4A1042C-CACA-45C9-9A17-2F4E3CC723CD}" type="presParOf" srcId="{EF612062-926E-4818-9949-F343ED1A6129}" destId="{B1104879-4FD3-4F2D-BCA9-B65F0E6E94E4}" srcOrd="2" destOrd="0" presId="urn:microsoft.com/office/officeart/2005/8/layout/orgChart1"/>
    <dgm:cxn modelId="{8696F323-2D12-4832-8755-2F581B4C8589}" type="presParOf" srcId="{EF612062-926E-4818-9949-F343ED1A6129}" destId="{04540FEE-5AB5-4EB0-B270-76C85F1FA4C8}" srcOrd="3" destOrd="0" presId="urn:microsoft.com/office/officeart/2005/8/layout/orgChart1"/>
    <dgm:cxn modelId="{D1962AF3-1C87-4DBB-91AC-B5D1F8270141}" type="presParOf" srcId="{04540FEE-5AB5-4EB0-B270-76C85F1FA4C8}" destId="{0791B283-7CE7-4759-943C-BDC3F21A9B74}" srcOrd="0" destOrd="0" presId="urn:microsoft.com/office/officeart/2005/8/layout/orgChart1"/>
    <dgm:cxn modelId="{2182886E-9559-4375-94A2-8E831FF84373}" type="presParOf" srcId="{0791B283-7CE7-4759-943C-BDC3F21A9B74}" destId="{032D473D-F8C9-4F5E-894D-9B3FA6216241}" srcOrd="0" destOrd="0" presId="urn:microsoft.com/office/officeart/2005/8/layout/orgChart1"/>
    <dgm:cxn modelId="{4A4AE0D3-F084-4A72-BCA7-CAA955649DDD}" type="presParOf" srcId="{0791B283-7CE7-4759-943C-BDC3F21A9B74}" destId="{98401A99-42BB-4DFD-AB42-8DA333012B3A}" srcOrd="1" destOrd="0" presId="urn:microsoft.com/office/officeart/2005/8/layout/orgChart1"/>
    <dgm:cxn modelId="{E1FB30D4-96B1-438D-82CF-DCEF3ADF99F6}" type="presParOf" srcId="{04540FEE-5AB5-4EB0-B270-76C85F1FA4C8}" destId="{C7558E7C-667D-48D3-B2A9-C55E26BE3FCE}" srcOrd="1" destOrd="0" presId="urn:microsoft.com/office/officeart/2005/8/layout/orgChart1"/>
    <dgm:cxn modelId="{DF8A26D7-D6F7-4835-9EF3-4B6C185B02AD}" type="presParOf" srcId="{C7558E7C-667D-48D3-B2A9-C55E26BE3FCE}" destId="{D3EA0954-B528-419E-8415-BED474C7F1D5}" srcOrd="0" destOrd="0" presId="urn:microsoft.com/office/officeart/2005/8/layout/orgChart1"/>
    <dgm:cxn modelId="{94CA3DA7-4279-4CD6-92C4-B671026D12C7}" type="presParOf" srcId="{C7558E7C-667D-48D3-B2A9-C55E26BE3FCE}" destId="{B871C027-085B-4B82-9392-3177B28C6D97}" srcOrd="1" destOrd="0" presId="urn:microsoft.com/office/officeart/2005/8/layout/orgChart1"/>
    <dgm:cxn modelId="{C27C9069-D627-4AC0-A941-6FE7625266EA}" type="presParOf" srcId="{B871C027-085B-4B82-9392-3177B28C6D97}" destId="{60E79655-E24F-4DEF-8941-B40172B5415C}" srcOrd="0" destOrd="0" presId="urn:microsoft.com/office/officeart/2005/8/layout/orgChart1"/>
    <dgm:cxn modelId="{CBF870BF-BBC4-4BFE-A82A-157824E25564}" type="presParOf" srcId="{60E79655-E24F-4DEF-8941-B40172B5415C}" destId="{FA011332-5436-4924-B4EE-E9C2C27EAD09}" srcOrd="0" destOrd="0" presId="urn:microsoft.com/office/officeart/2005/8/layout/orgChart1"/>
    <dgm:cxn modelId="{F1CCF285-8F4D-49C2-9659-1B63B0812643}" type="presParOf" srcId="{60E79655-E24F-4DEF-8941-B40172B5415C}" destId="{A2CB3BD4-207F-4704-B28C-A67E1FCF2C76}" srcOrd="1" destOrd="0" presId="urn:microsoft.com/office/officeart/2005/8/layout/orgChart1"/>
    <dgm:cxn modelId="{15D12BAC-945F-4E1B-A18C-6C5D204237BE}" type="presParOf" srcId="{B871C027-085B-4B82-9392-3177B28C6D97}" destId="{A0319FC9-B2A1-4906-A902-A029CB4F025A}" srcOrd="1" destOrd="0" presId="urn:microsoft.com/office/officeart/2005/8/layout/orgChart1"/>
    <dgm:cxn modelId="{2DF3F8A6-0D64-4AA0-9495-E1F0E6BCF949}" type="presParOf" srcId="{A0319FC9-B2A1-4906-A902-A029CB4F025A}" destId="{DADA3D14-01C2-4B7E-BA81-11B963D61894}" srcOrd="0" destOrd="0" presId="urn:microsoft.com/office/officeart/2005/8/layout/orgChart1"/>
    <dgm:cxn modelId="{17E8D353-3EDE-4B77-AFD9-54FED73249D4}" type="presParOf" srcId="{A0319FC9-B2A1-4906-A902-A029CB4F025A}" destId="{DDB15CC1-2A20-4F88-AC28-FF05E74B81DE}" srcOrd="1" destOrd="0" presId="urn:microsoft.com/office/officeart/2005/8/layout/orgChart1"/>
    <dgm:cxn modelId="{8DF82A14-0D1C-4E18-9ECA-28C48B12390E}" type="presParOf" srcId="{DDB15CC1-2A20-4F88-AC28-FF05E74B81DE}" destId="{1329B75E-ABFA-4B5D-A6DB-904ED113B58B}" srcOrd="0" destOrd="0" presId="urn:microsoft.com/office/officeart/2005/8/layout/orgChart1"/>
    <dgm:cxn modelId="{B7E944A7-2AB4-44EA-A650-A13CE54F126E}" type="presParOf" srcId="{1329B75E-ABFA-4B5D-A6DB-904ED113B58B}" destId="{E4029DA1-1BB8-42AA-8C44-3643C0507643}" srcOrd="0" destOrd="0" presId="urn:microsoft.com/office/officeart/2005/8/layout/orgChart1"/>
    <dgm:cxn modelId="{F32503BD-49C2-4FFE-ACE5-FF33582FB5CF}" type="presParOf" srcId="{1329B75E-ABFA-4B5D-A6DB-904ED113B58B}" destId="{1812CD06-1E53-42AB-8944-8ECA72DB3A67}" srcOrd="1" destOrd="0" presId="urn:microsoft.com/office/officeart/2005/8/layout/orgChart1"/>
    <dgm:cxn modelId="{C3873224-CC37-4FE8-9CFA-52EC5C995A6B}" type="presParOf" srcId="{DDB15CC1-2A20-4F88-AC28-FF05E74B81DE}" destId="{71F2B375-F933-4E0E-9DAD-5B9ECF3A3670}" srcOrd="1" destOrd="0" presId="urn:microsoft.com/office/officeart/2005/8/layout/orgChart1"/>
    <dgm:cxn modelId="{1C6D21CC-6C68-4BFA-8E0C-BEDC77661535}" type="presParOf" srcId="{DDB15CC1-2A20-4F88-AC28-FF05E74B81DE}" destId="{265CCDD1-7D38-4DF3-9202-DFAA26471691}" srcOrd="2" destOrd="0" presId="urn:microsoft.com/office/officeart/2005/8/layout/orgChart1"/>
    <dgm:cxn modelId="{68135AB1-91B8-4CBE-B680-46CBAD87E646}" type="presParOf" srcId="{B871C027-085B-4B82-9392-3177B28C6D97}" destId="{CCAB512B-5E2B-4401-9564-7BFACB62F87A}" srcOrd="2" destOrd="0" presId="urn:microsoft.com/office/officeart/2005/8/layout/orgChart1"/>
    <dgm:cxn modelId="{FAA2C16B-7ECB-4AEC-A4CF-EFD2F6C8E910}" type="presParOf" srcId="{04540FEE-5AB5-4EB0-B270-76C85F1FA4C8}" destId="{FA5EB61B-3273-4E4D-9C75-21E23720DB19}" srcOrd="2" destOrd="0" presId="urn:microsoft.com/office/officeart/2005/8/layout/orgChart1"/>
    <dgm:cxn modelId="{B8FA967F-AC7B-4651-8C85-722E8AF8525A}" type="presParOf" srcId="{DF5FB331-6E8A-40CB-B2F8-1BB3BB887098}" destId="{2327275D-59D7-4346-9B72-13C980D6A845}"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10DF44-9C3B-40C4-AFBA-D5875A902154}" type="doc">
      <dgm:prSet loTypeId="urn:microsoft.com/office/officeart/2005/8/layout/orgChart1" loCatId="hierarchy" qsTypeId="urn:microsoft.com/office/officeart/2005/8/quickstyle/simple1#2" qsCatId="simple" csTypeId="urn:microsoft.com/office/officeart/2005/8/colors/accent6_2" csCatId="accent6" phldr="1"/>
      <dgm:spPr/>
      <dgm:t>
        <a:bodyPr/>
        <a:lstStyle/>
        <a:p>
          <a:endParaRPr lang="en-US"/>
        </a:p>
      </dgm:t>
    </dgm:pt>
    <dgm:pt modelId="{4C7D6125-66FD-4619-836E-882F4FBD2EB6}">
      <dgm:prSet phldrT="[Text]" custT="1"/>
      <dgm:spPr>
        <a:solidFill>
          <a:srgbClr val="92D050"/>
        </a:solidFill>
      </dgm:spPr>
      <dgm:t>
        <a:bodyPr/>
        <a:lstStyle/>
        <a:p>
          <a:r>
            <a:rPr lang="en-US" sz="3200" b="0" i="1" dirty="0">
              <a:solidFill>
                <a:schemeClr val="tx1"/>
              </a:solidFill>
            </a:rPr>
            <a:t>How many times in the past year have you used an illegal drug or used a prescription medication for non-medical reasons?* </a:t>
          </a:r>
        </a:p>
        <a:p>
          <a:r>
            <a:rPr lang="en-US" sz="2400" i="0" dirty="0">
              <a:solidFill>
                <a:schemeClr val="tx1"/>
              </a:solidFill>
            </a:rPr>
            <a:t>(*because of the experience or feeling that the drug(s) caused)</a:t>
          </a:r>
          <a:endParaRPr lang="en-US" sz="2400" b="1" i="0" dirty="0">
            <a:solidFill>
              <a:schemeClr val="tx1"/>
            </a:solidFill>
          </a:endParaRPr>
        </a:p>
      </dgm:t>
    </dgm:pt>
    <dgm:pt modelId="{8B95F292-5104-4F4C-B276-937D87C906EA}" type="parTrans" cxnId="{4A1C2DF2-D2D4-42AB-A3E4-7DF3CC09FFEE}">
      <dgm:prSet/>
      <dgm:spPr/>
      <dgm:t>
        <a:bodyPr/>
        <a:lstStyle/>
        <a:p>
          <a:endParaRPr lang="en-US"/>
        </a:p>
      </dgm:t>
    </dgm:pt>
    <dgm:pt modelId="{95392F6B-B276-4EA9-B048-101CC7207911}" type="sibTrans" cxnId="{4A1C2DF2-D2D4-42AB-A3E4-7DF3CC09FFEE}">
      <dgm:prSet/>
      <dgm:spPr/>
      <dgm:t>
        <a:bodyPr/>
        <a:lstStyle/>
        <a:p>
          <a:endParaRPr lang="en-US"/>
        </a:p>
      </dgm:t>
    </dgm:pt>
    <dgm:pt modelId="{2BDEA699-35CE-49B9-8062-996B6FD5A478}">
      <dgm:prSet phldrT="[Text]" custT="1"/>
      <dgm:spPr>
        <a:solidFill>
          <a:srgbClr val="92D050"/>
        </a:solidFill>
      </dgm:spPr>
      <dgm:t>
        <a:bodyPr/>
        <a:lstStyle/>
        <a:p>
          <a:r>
            <a:rPr lang="en-US" sz="2000" b="1" dirty="0">
              <a:solidFill>
                <a:schemeClr val="tx1"/>
              </a:solidFill>
            </a:rPr>
            <a:t>None</a:t>
          </a:r>
          <a:endParaRPr lang="en-US" sz="2700" b="1" dirty="0">
            <a:solidFill>
              <a:schemeClr val="tx1"/>
            </a:solidFill>
          </a:endParaRPr>
        </a:p>
      </dgm:t>
    </dgm:pt>
    <dgm:pt modelId="{C66346FC-61A4-4766-B3E5-A9497321CC88}" type="parTrans" cxnId="{B47DBB75-138C-4E34-BDC0-F44752F6523C}">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09B41966-5E4E-4434-9778-0905BD6227A7}" type="sibTrans" cxnId="{B47DBB75-138C-4E34-BDC0-F44752F6523C}">
      <dgm:prSet/>
      <dgm:spPr/>
      <dgm:t>
        <a:bodyPr/>
        <a:lstStyle/>
        <a:p>
          <a:endParaRPr lang="en-US"/>
        </a:p>
      </dgm:t>
    </dgm:pt>
    <dgm:pt modelId="{4CF4E0EB-EE67-487D-B0CC-14E17B5A9AB6}">
      <dgm:prSet phldrT="[Text]" custT="1"/>
      <dgm:spPr>
        <a:solidFill>
          <a:srgbClr val="92D050"/>
        </a:solidFill>
      </dgm:spPr>
      <dgm:t>
        <a:bodyPr/>
        <a:lstStyle/>
        <a:p>
          <a:r>
            <a:rPr lang="en-US" sz="2400" b="1" dirty="0">
              <a:solidFill>
                <a:schemeClr val="tx1"/>
              </a:solidFill>
            </a:rPr>
            <a:t>Score of  ≥ 1 : continue with assessment,</a:t>
          </a:r>
        </a:p>
        <a:p>
          <a:r>
            <a:rPr lang="en-US" sz="2400" b="1" dirty="0">
              <a:solidFill>
                <a:schemeClr val="tx1"/>
              </a:solidFill>
            </a:rPr>
            <a:t> i.e. CAGE-AID, DAST 10 </a:t>
          </a:r>
        </a:p>
      </dgm:t>
    </dgm:pt>
    <dgm:pt modelId="{4825F764-C440-405E-B8B5-2F882CF57090}" type="parTrans" cxnId="{CB88013B-8E20-4140-82D7-341C9B7AC90F}">
      <dgm:prSet>
        <dgm:style>
          <a:lnRef idx="1">
            <a:schemeClr val="dk1"/>
          </a:lnRef>
          <a:fillRef idx="0">
            <a:schemeClr val="dk1"/>
          </a:fillRef>
          <a:effectRef idx="0">
            <a:schemeClr val="dk1"/>
          </a:effectRef>
          <a:fontRef idx="minor">
            <a:schemeClr val="tx1"/>
          </a:fontRef>
        </dgm:style>
      </dgm:prSet>
      <dgm:spPr/>
      <dgm:t>
        <a:bodyPr/>
        <a:lstStyle/>
        <a:p>
          <a:endParaRPr lang="en-US"/>
        </a:p>
      </dgm:t>
    </dgm:pt>
    <dgm:pt modelId="{F100C48B-8C8C-4B27-B72F-9218EDBA2FC9}" type="sibTrans" cxnId="{CB88013B-8E20-4140-82D7-341C9B7AC90F}">
      <dgm:prSet/>
      <dgm:spPr/>
      <dgm:t>
        <a:bodyPr/>
        <a:lstStyle/>
        <a:p>
          <a:endParaRPr lang="en-US"/>
        </a:p>
      </dgm:t>
    </dgm:pt>
    <dgm:pt modelId="{E8C6F96D-8D69-4D18-A731-0154F30C3F67}" type="pres">
      <dgm:prSet presAssocID="{9010DF44-9C3B-40C4-AFBA-D5875A902154}" presName="hierChild1" presStyleCnt="0">
        <dgm:presLayoutVars>
          <dgm:orgChart val="1"/>
          <dgm:chPref val="1"/>
          <dgm:dir/>
          <dgm:animOne val="branch"/>
          <dgm:animLvl val="lvl"/>
          <dgm:resizeHandles/>
        </dgm:presLayoutVars>
      </dgm:prSet>
      <dgm:spPr/>
    </dgm:pt>
    <dgm:pt modelId="{DF5FB331-6E8A-40CB-B2F8-1BB3BB887098}" type="pres">
      <dgm:prSet presAssocID="{4C7D6125-66FD-4619-836E-882F4FBD2EB6}" presName="hierRoot1" presStyleCnt="0">
        <dgm:presLayoutVars>
          <dgm:hierBranch val="init"/>
        </dgm:presLayoutVars>
      </dgm:prSet>
      <dgm:spPr/>
    </dgm:pt>
    <dgm:pt modelId="{030BD7F2-25C2-4E2A-B2DB-F295355E7BFC}" type="pres">
      <dgm:prSet presAssocID="{4C7D6125-66FD-4619-836E-882F4FBD2EB6}" presName="rootComposite1" presStyleCnt="0"/>
      <dgm:spPr/>
    </dgm:pt>
    <dgm:pt modelId="{25636761-1A0C-47F5-9971-1FFDDDFC8ADC}" type="pres">
      <dgm:prSet presAssocID="{4C7D6125-66FD-4619-836E-882F4FBD2EB6}" presName="rootText1" presStyleLbl="node0" presStyleIdx="0" presStyleCnt="1" custScaleX="368594" custScaleY="159963" custLinFactNeighborX="197" custLinFactNeighborY="-39842">
        <dgm:presLayoutVars>
          <dgm:chPref val="3"/>
        </dgm:presLayoutVars>
      </dgm:prSet>
      <dgm:spPr/>
    </dgm:pt>
    <dgm:pt modelId="{C0D44F05-81BA-4E2F-854C-58F32DDD991A}" type="pres">
      <dgm:prSet presAssocID="{4C7D6125-66FD-4619-836E-882F4FBD2EB6}" presName="rootConnector1" presStyleLbl="node1" presStyleIdx="0" presStyleCnt="0"/>
      <dgm:spPr/>
    </dgm:pt>
    <dgm:pt modelId="{EF612062-926E-4818-9949-F343ED1A6129}" type="pres">
      <dgm:prSet presAssocID="{4C7D6125-66FD-4619-836E-882F4FBD2EB6}" presName="hierChild2" presStyleCnt="0"/>
      <dgm:spPr/>
    </dgm:pt>
    <dgm:pt modelId="{66972845-4A49-4D65-B7CE-4EEC6F146A56}" type="pres">
      <dgm:prSet presAssocID="{C66346FC-61A4-4766-B3E5-A9497321CC88}" presName="Name37" presStyleLbl="parChTrans1D2" presStyleIdx="0" presStyleCnt="2"/>
      <dgm:spPr/>
    </dgm:pt>
    <dgm:pt modelId="{E7365CC7-6976-4AB4-9712-51A02F28A627}" type="pres">
      <dgm:prSet presAssocID="{2BDEA699-35CE-49B9-8062-996B6FD5A478}" presName="hierRoot2" presStyleCnt="0">
        <dgm:presLayoutVars>
          <dgm:hierBranch val="init"/>
        </dgm:presLayoutVars>
      </dgm:prSet>
      <dgm:spPr/>
    </dgm:pt>
    <dgm:pt modelId="{5A7ED00D-60CB-49B4-8FD6-460106278C07}" type="pres">
      <dgm:prSet presAssocID="{2BDEA699-35CE-49B9-8062-996B6FD5A478}" presName="rootComposite" presStyleCnt="0"/>
      <dgm:spPr/>
    </dgm:pt>
    <dgm:pt modelId="{8B428871-992F-4FB1-AF3E-AC4B35745CAB}" type="pres">
      <dgm:prSet presAssocID="{2BDEA699-35CE-49B9-8062-996B6FD5A478}" presName="rootText" presStyleLbl="node2" presStyleIdx="0" presStyleCnt="2" custScaleX="51653" custScaleY="43403">
        <dgm:presLayoutVars>
          <dgm:chPref val="3"/>
        </dgm:presLayoutVars>
      </dgm:prSet>
      <dgm:spPr/>
    </dgm:pt>
    <dgm:pt modelId="{762C9F9A-DD5E-41F0-A938-AB9D36486D0D}" type="pres">
      <dgm:prSet presAssocID="{2BDEA699-35CE-49B9-8062-996B6FD5A478}" presName="rootConnector" presStyleLbl="node2" presStyleIdx="0" presStyleCnt="2"/>
      <dgm:spPr/>
    </dgm:pt>
    <dgm:pt modelId="{63CA6AFB-A2AD-4B14-92C7-64F3DBBEF5DB}" type="pres">
      <dgm:prSet presAssocID="{2BDEA699-35CE-49B9-8062-996B6FD5A478}" presName="hierChild4" presStyleCnt="0"/>
      <dgm:spPr/>
    </dgm:pt>
    <dgm:pt modelId="{F416C133-35E4-49D2-97DE-75007E35E99A}" type="pres">
      <dgm:prSet presAssocID="{2BDEA699-35CE-49B9-8062-996B6FD5A478}" presName="hierChild5" presStyleCnt="0"/>
      <dgm:spPr/>
    </dgm:pt>
    <dgm:pt modelId="{B1104879-4FD3-4F2D-BCA9-B65F0E6E94E4}" type="pres">
      <dgm:prSet presAssocID="{4825F764-C440-405E-B8B5-2F882CF57090}" presName="Name37" presStyleLbl="parChTrans1D2" presStyleIdx="1" presStyleCnt="2"/>
      <dgm:spPr/>
    </dgm:pt>
    <dgm:pt modelId="{04540FEE-5AB5-4EB0-B270-76C85F1FA4C8}" type="pres">
      <dgm:prSet presAssocID="{4CF4E0EB-EE67-487D-B0CC-14E17B5A9AB6}" presName="hierRoot2" presStyleCnt="0">
        <dgm:presLayoutVars>
          <dgm:hierBranch val="init"/>
        </dgm:presLayoutVars>
      </dgm:prSet>
      <dgm:spPr/>
    </dgm:pt>
    <dgm:pt modelId="{0791B283-7CE7-4759-943C-BDC3F21A9B74}" type="pres">
      <dgm:prSet presAssocID="{4CF4E0EB-EE67-487D-B0CC-14E17B5A9AB6}" presName="rootComposite" presStyleCnt="0"/>
      <dgm:spPr/>
    </dgm:pt>
    <dgm:pt modelId="{032D473D-F8C9-4F5E-894D-9B3FA6216241}" type="pres">
      <dgm:prSet presAssocID="{4CF4E0EB-EE67-487D-B0CC-14E17B5A9AB6}" presName="rootText" presStyleLbl="node2" presStyleIdx="1" presStyleCnt="2" custScaleX="130661" custScaleY="121020" custLinFactNeighborX="19900" custLinFactNeighborY="3833">
        <dgm:presLayoutVars>
          <dgm:chPref val="3"/>
        </dgm:presLayoutVars>
      </dgm:prSet>
      <dgm:spPr/>
    </dgm:pt>
    <dgm:pt modelId="{98401A99-42BB-4DFD-AB42-8DA333012B3A}" type="pres">
      <dgm:prSet presAssocID="{4CF4E0EB-EE67-487D-B0CC-14E17B5A9AB6}" presName="rootConnector" presStyleLbl="node2" presStyleIdx="1" presStyleCnt="2"/>
      <dgm:spPr/>
    </dgm:pt>
    <dgm:pt modelId="{C7558E7C-667D-48D3-B2A9-C55E26BE3FCE}" type="pres">
      <dgm:prSet presAssocID="{4CF4E0EB-EE67-487D-B0CC-14E17B5A9AB6}" presName="hierChild4" presStyleCnt="0"/>
      <dgm:spPr/>
    </dgm:pt>
    <dgm:pt modelId="{FA5EB61B-3273-4E4D-9C75-21E23720DB19}" type="pres">
      <dgm:prSet presAssocID="{4CF4E0EB-EE67-487D-B0CC-14E17B5A9AB6}" presName="hierChild5" presStyleCnt="0"/>
      <dgm:spPr/>
    </dgm:pt>
    <dgm:pt modelId="{2327275D-59D7-4346-9B72-13C980D6A845}" type="pres">
      <dgm:prSet presAssocID="{4C7D6125-66FD-4619-836E-882F4FBD2EB6}" presName="hierChild3" presStyleCnt="0"/>
      <dgm:spPr/>
    </dgm:pt>
  </dgm:ptLst>
  <dgm:cxnLst>
    <dgm:cxn modelId="{EF598718-3A03-4D57-9E86-157CB7783223}" type="presOf" srcId="{4C7D6125-66FD-4619-836E-882F4FBD2EB6}" destId="{25636761-1A0C-47F5-9971-1FFDDDFC8ADC}" srcOrd="0" destOrd="0" presId="urn:microsoft.com/office/officeart/2005/8/layout/orgChart1"/>
    <dgm:cxn modelId="{E9044339-E24E-4676-8DE8-6FB7650AA433}" type="presOf" srcId="{4C7D6125-66FD-4619-836E-882F4FBD2EB6}" destId="{C0D44F05-81BA-4E2F-854C-58F32DDD991A}" srcOrd="1" destOrd="0" presId="urn:microsoft.com/office/officeart/2005/8/layout/orgChart1"/>
    <dgm:cxn modelId="{CB88013B-8E20-4140-82D7-341C9B7AC90F}" srcId="{4C7D6125-66FD-4619-836E-882F4FBD2EB6}" destId="{4CF4E0EB-EE67-487D-B0CC-14E17B5A9AB6}" srcOrd="1" destOrd="0" parTransId="{4825F764-C440-405E-B8B5-2F882CF57090}" sibTransId="{F100C48B-8C8C-4B27-B72F-9218EDBA2FC9}"/>
    <dgm:cxn modelId="{E3103444-B5EF-4394-BE3D-31A173F70EF6}" type="presOf" srcId="{4825F764-C440-405E-B8B5-2F882CF57090}" destId="{B1104879-4FD3-4F2D-BCA9-B65F0E6E94E4}" srcOrd="0" destOrd="0" presId="urn:microsoft.com/office/officeart/2005/8/layout/orgChart1"/>
    <dgm:cxn modelId="{698A316E-869C-4F6D-947F-DA35BCBDE076}" type="presOf" srcId="{4CF4E0EB-EE67-487D-B0CC-14E17B5A9AB6}" destId="{98401A99-42BB-4DFD-AB42-8DA333012B3A}" srcOrd="1" destOrd="0" presId="urn:microsoft.com/office/officeart/2005/8/layout/orgChart1"/>
    <dgm:cxn modelId="{B47DBB75-138C-4E34-BDC0-F44752F6523C}" srcId="{4C7D6125-66FD-4619-836E-882F4FBD2EB6}" destId="{2BDEA699-35CE-49B9-8062-996B6FD5A478}" srcOrd="0" destOrd="0" parTransId="{C66346FC-61A4-4766-B3E5-A9497321CC88}" sibTransId="{09B41966-5E4E-4434-9778-0905BD6227A7}"/>
    <dgm:cxn modelId="{1E8D9E7C-CB48-48FE-A5ED-5ACEE8ECC597}" type="presOf" srcId="{2BDEA699-35CE-49B9-8062-996B6FD5A478}" destId="{8B428871-992F-4FB1-AF3E-AC4B35745CAB}" srcOrd="0" destOrd="0" presId="urn:microsoft.com/office/officeart/2005/8/layout/orgChart1"/>
    <dgm:cxn modelId="{2C33DF93-6FC5-448B-AC4D-C36C73D8E913}" type="presOf" srcId="{2BDEA699-35CE-49B9-8062-996B6FD5A478}" destId="{762C9F9A-DD5E-41F0-A938-AB9D36486D0D}" srcOrd="1" destOrd="0" presId="urn:microsoft.com/office/officeart/2005/8/layout/orgChart1"/>
    <dgm:cxn modelId="{683871A8-F2FB-414E-9B5E-2D32E70CCB58}" type="presOf" srcId="{4CF4E0EB-EE67-487D-B0CC-14E17B5A9AB6}" destId="{032D473D-F8C9-4F5E-894D-9B3FA6216241}" srcOrd="0" destOrd="0" presId="urn:microsoft.com/office/officeart/2005/8/layout/orgChart1"/>
    <dgm:cxn modelId="{DEF66FD3-119E-46F5-A13D-055D87170812}" type="presOf" srcId="{C66346FC-61A4-4766-B3E5-A9497321CC88}" destId="{66972845-4A49-4D65-B7CE-4EEC6F146A56}" srcOrd="0" destOrd="0" presId="urn:microsoft.com/office/officeart/2005/8/layout/orgChart1"/>
    <dgm:cxn modelId="{5D952CDC-89E2-4638-984C-E15E9606FAE9}" type="presOf" srcId="{9010DF44-9C3B-40C4-AFBA-D5875A902154}" destId="{E8C6F96D-8D69-4D18-A731-0154F30C3F67}" srcOrd="0" destOrd="0" presId="urn:microsoft.com/office/officeart/2005/8/layout/orgChart1"/>
    <dgm:cxn modelId="{4A1C2DF2-D2D4-42AB-A3E4-7DF3CC09FFEE}" srcId="{9010DF44-9C3B-40C4-AFBA-D5875A902154}" destId="{4C7D6125-66FD-4619-836E-882F4FBD2EB6}" srcOrd="0" destOrd="0" parTransId="{8B95F292-5104-4F4C-B276-937D87C906EA}" sibTransId="{95392F6B-B276-4EA9-B048-101CC7207911}"/>
    <dgm:cxn modelId="{EB5FAE4A-7016-42D4-9872-406764AF54C4}" type="presParOf" srcId="{E8C6F96D-8D69-4D18-A731-0154F30C3F67}" destId="{DF5FB331-6E8A-40CB-B2F8-1BB3BB887098}" srcOrd="0" destOrd="0" presId="urn:microsoft.com/office/officeart/2005/8/layout/orgChart1"/>
    <dgm:cxn modelId="{F0DAC9A1-CF2E-4C8A-86E2-8408A47591CE}" type="presParOf" srcId="{DF5FB331-6E8A-40CB-B2F8-1BB3BB887098}" destId="{030BD7F2-25C2-4E2A-B2DB-F295355E7BFC}" srcOrd="0" destOrd="0" presId="urn:microsoft.com/office/officeart/2005/8/layout/orgChart1"/>
    <dgm:cxn modelId="{1B1F1B5C-4B5B-48CE-9174-65B8383FADEC}" type="presParOf" srcId="{030BD7F2-25C2-4E2A-B2DB-F295355E7BFC}" destId="{25636761-1A0C-47F5-9971-1FFDDDFC8ADC}" srcOrd="0" destOrd="0" presId="urn:microsoft.com/office/officeart/2005/8/layout/orgChart1"/>
    <dgm:cxn modelId="{37459641-BC08-4753-AA99-6F34B6688578}" type="presParOf" srcId="{030BD7F2-25C2-4E2A-B2DB-F295355E7BFC}" destId="{C0D44F05-81BA-4E2F-854C-58F32DDD991A}" srcOrd="1" destOrd="0" presId="urn:microsoft.com/office/officeart/2005/8/layout/orgChart1"/>
    <dgm:cxn modelId="{24227F15-DFFC-4F42-9332-5C9C775243A2}" type="presParOf" srcId="{DF5FB331-6E8A-40CB-B2F8-1BB3BB887098}" destId="{EF612062-926E-4818-9949-F343ED1A6129}" srcOrd="1" destOrd="0" presId="urn:microsoft.com/office/officeart/2005/8/layout/orgChart1"/>
    <dgm:cxn modelId="{FDAFAB47-6617-4DF5-A336-8E4CD953F1A2}" type="presParOf" srcId="{EF612062-926E-4818-9949-F343ED1A6129}" destId="{66972845-4A49-4D65-B7CE-4EEC6F146A56}" srcOrd="0" destOrd="0" presId="urn:microsoft.com/office/officeart/2005/8/layout/orgChart1"/>
    <dgm:cxn modelId="{6C9EA2B1-869D-40AD-B9A4-807F6799AD0C}" type="presParOf" srcId="{EF612062-926E-4818-9949-F343ED1A6129}" destId="{E7365CC7-6976-4AB4-9712-51A02F28A627}" srcOrd="1" destOrd="0" presId="urn:microsoft.com/office/officeart/2005/8/layout/orgChart1"/>
    <dgm:cxn modelId="{974B26DD-1D8D-43F4-8836-EBC794043099}" type="presParOf" srcId="{E7365CC7-6976-4AB4-9712-51A02F28A627}" destId="{5A7ED00D-60CB-49B4-8FD6-460106278C07}" srcOrd="0" destOrd="0" presId="urn:microsoft.com/office/officeart/2005/8/layout/orgChart1"/>
    <dgm:cxn modelId="{9F0213F2-95B9-4539-954A-4CBF697F075F}" type="presParOf" srcId="{5A7ED00D-60CB-49B4-8FD6-460106278C07}" destId="{8B428871-992F-4FB1-AF3E-AC4B35745CAB}" srcOrd="0" destOrd="0" presId="urn:microsoft.com/office/officeart/2005/8/layout/orgChart1"/>
    <dgm:cxn modelId="{58878E01-0C7D-4C93-849D-E1EE2BA35BC3}" type="presParOf" srcId="{5A7ED00D-60CB-49B4-8FD6-460106278C07}" destId="{762C9F9A-DD5E-41F0-A938-AB9D36486D0D}" srcOrd="1" destOrd="0" presId="urn:microsoft.com/office/officeart/2005/8/layout/orgChart1"/>
    <dgm:cxn modelId="{A7EB40E2-7ED8-486A-AE2A-EF3B0736024C}" type="presParOf" srcId="{E7365CC7-6976-4AB4-9712-51A02F28A627}" destId="{63CA6AFB-A2AD-4B14-92C7-64F3DBBEF5DB}" srcOrd="1" destOrd="0" presId="urn:microsoft.com/office/officeart/2005/8/layout/orgChart1"/>
    <dgm:cxn modelId="{DB9CE139-280B-4452-A772-F5035ABACBE6}" type="presParOf" srcId="{E7365CC7-6976-4AB4-9712-51A02F28A627}" destId="{F416C133-35E4-49D2-97DE-75007E35E99A}" srcOrd="2" destOrd="0" presId="urn:microsoft.com/office/officeart/2005/8/layout/orgChart1"/>
    <dgm:cxn modelId="{20757A04-CCC0-4B75-845D-E3BEF388E8C2}" type="presParOf" srcId="{EF612062-926E-4818-9949-F343ED1A6129}" destId="{B1104879-4FD3-4F2D-BCA9-B65F0E6E94E4}" srcOrd="2" destOrd="0" presId="urn:microsoft.com/office/officeart/2005/8/layout/orgChart1"/>
    <dgm:cxn modelId="{63442C80-6894-4B94-BA43-4A7DD6E22C32}" type="presParOf" srcId="{EF612062-926E-4818-9949-F343ED1A6129}" destId="{04540FEE-5AB5-4EB0-B270-76C85F1FA4C8}" srcOrd="3" destOrd="0" presId="urn:microsoft.com/office/officeart/2005/8/layout/orgChart1"/>
    <dgm:cxn modelId="{3F4EF0A6-F57E-46EA-88DB-6586E96B8E43}" type="presParOf" srcId="{04540FEE-5AB5-4EB0-B270-76C85F1FA4C8}" destId="{0791B283-7CE7-4759-943C-BDC3F21A9B74}" srcOrd="0" destOrd="0" presId="urn:microsoft.com/office/officeart/2005/8/layout/orgChart1"/>
    <dgm:cxn modelId="{CBBD1DF8-C638-43DD-B408-5BF835DCFAE7}" type="presParOf" srcId="{0791B283-7CE7-4759-943C-BDC3F21A9B74}" destId="{032D473D-F8C9-4F5E-894D-9B3FA6216241}" srcOrd="0" destOrd="0" presId="urn:microsoft.com/office/officeart/2005/8/layout/orgChart1"/>
    <dgm:cxn modelId="{598438B3-80CA-42B2-8255-011E7D33C612}" type="presParOf" srcId="{0791B283-7CE7-4759-943C-BDC3F21A9B74}" destId="{98401A99-42BB-4DFD-AB42-8DA333012B3A}" srcOrd="1" destOrd="0" presId="urn:microsoft.com/office/officeart/2005/8/layout/orgChart1"/>
    <dgm:cxn modelId="{26F1ACA0-9A33-4306-8C21-5B16DEE31207}" type="presParOf" srcId="{04540FEE-5AB5-4EB0-B270-76C85F1FA4C8}" destId="{C7558E7C-667D-48D3-B2A9-C55E26BE3FCE}" srcOrd="1" destOrd="0" presId="urn:microsoft.com/office/officeart/2005/8/layout/orgChart1"/>
    <dgm:cxn modelId="{B0EE5842-7907-4835-84EB-384CDBADD65C}" type="presParOf" srcId="{04540FEE-5AB5-4EB0-B270-76C85F1FA4C8}" destId="{FA5EB61B-3273-4E4D-9C75-21E23720DB19}" srcOrd="2" destOrd="0" presId="urn:microsoft.com/office/officeart/2005/8/layout/orgChart1"/>
    <dgm:cxn modelId="{5BEF8F5D-D0BF-4B39-A3A3-84A076A00CAF}" type="presParOf" srcId="{DF5FB331-6E8A-40CB-B2F8-1BB3BB887098}" destId="{2327275D-59D7-4346-9B72-13C980D6A845}"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A3D14-01C2-4B7E-BA81-11B963D61894}">
      <dsp:nvSpPr>
        <dsp:cNvPr id="0" name=""/>
        <dsp:cNvSpPr/>
      </dsp:nvSpPr>
      <dsp:spPr>
        <a:xfrm>
          <a:off x="1776100" y="3169641"/>
          <a:ext cx="1128416" cy="745056"/>
        </a:xfrm>
        <a:custGeom>
          <a:avLst/>
          <a:gdLst/>
          <a:ahLst/>
          <a:cxnLst/>
          <a:rect l="0" t="0" r="0" b="0"/>
          <a:pathLst>
            <a:path>
              <a:moveTo>
                <a:pt x="0" y="0"/>
              </a:moveTo>
              <a:lnTo>
                <a:pt x="0" y="745056"/>
              </a:lnTo>
              <a:lnTo>
                <a:pt x="1128416" y="745056"/>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D3EA0954-B528-419E-8415-BED474C7F1D5}">
      <dsp:nvSpPr>
        <dsp:cNvPr id="0" name=""/>
        <dsp:cNvSpPr/>
      </dsp:nvSpPr>
      <dsp:spPr>
        <a:xfrm>
          <a:off x="5112784" y="1860175"/>
          <a:ext cx="91440" cy="360036"/>
        </a:xfrm>
        <a:custGeom>
          <a:avLst/>
          <a:gdLst/>
          <a:ahLst/>
          <a:cxnLst/>
          <a:rect l="0" t="0" r="0" b="0"/>
          <a:pathLst>
            <a:path>
              <a:moveTo>
                <a:pt x="45720" y="0"/>
              </a:moveTo>
              <a:lnTo>
                <a:pt x="45720" y="151997"/>
              </a:lnTo>
              <a:lnTo>
                <a:pt x="49784" y="151997"/>
              </a:lnTo>
              <a:lnTo>
                <a:pt x="49784" y="360036"/>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04879-4FD3-4F2D-BCA9-B65F0E6E94E4}">
      <dsp:nvSpPr>
        <dsp:cNvPr id="0" name=""/>
        <dsp:cNvSpPr/>
      </dsp:nvSpPr>
      <dsp:spPr>
        <a:xfrm>
          <a:off x="4434695" y="1041750"/>
          <a:ext cx="723809" cy="449799"/>
        </a:xfrm>
        <a:custGeom>
          <a:avLst/>
          <a:gdLst/>
          <a:ahLst/>
          <a:cxnLst/>
          <a:rect l="0" t="0" r="0" b="0"/>
          <a:pathLst>
            <a:path>
              <a:moveTo>
                <a:pt x="0" y="0"/>
              </a:moveTo>
              <a:lnTo>
                <a:pt x="0" y="241760"/>
              </a:lnTo>
              <a:lnTo>
                <a:pt x="723809" y="241760"/>
              </a:lnTo>
              <a:lnTo>
                <a:pt x="723809" y="449799"/>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66972845-4A49-4D65-B7CE-4EEC6F146A56}">
      <dsp:nvSpPr>
        <dsp:cNvPr id="0" name=""/>
        <dsp:cNvSpPr/>
      </dsp:nvSpPr>
      <dsp:spPr>
        <a:xfrm>
          <a:off x="3684004" y="1041750"/>
          <a:ext cx="750690" cy="449799"/>
        </a:xfrm>
        <a:custGeom>
          <a:avLst/>
          <a:gdLst/>
          <a:ahLst/>
          <a:cxnLst/>
          <a:rect l="0" t="0" r="0" b="0"/>
          <a:pathLst>
            <a:path>
              <a:moveTo>
                <a:pt x="750690" y="0"/>
              </a:moveTo>
              <a:lnTo>
                <a:pt x="750690" y="241760"/>
              </a:lnTo>
              <a:lnTo>
                <a:pt x="0" y="241760"/>
              </a:lnTo>
              <a:lnTo>
                <a:pt x="0" y="449799"/>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25636761-1A0C-47F5-9971-1FFDDDFC8ADC}">
      <dsp:nvSpPr>
        <dsp:cNvPr id="0" name=""/>
        <dsp:cNvSpPr/>
      </dsp:nvSpPr>
      <dsp:spPr>
        <a:xfrm>
          <a:off x="0" y="51089"/>
          <a:ext cx="8869390" cy="99066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rPr>
            <a:t>Do you sometimes drink beer, wine, or other alcoholic beverages?</a:t>
          </a:r>
          <a:endParaRPr lang="en-US" sz="2400" b="1" kern="1200" dirty="0">
            <a:solidFill>
              <a:schemeClr val="tx1"/>
            </a:solidFill>
          </a:endParaRPr>
        </a:p>
      </dsp:txBody>
      <dsp:txXfrm>
        <a:off x="0" y="51089"/>
        <a:ext cx="8869390" cy="990661"/>
      </dsp:txXfrm>
    </dsp:sp>
    <dsp:sp modelId="{8B428871-992F-4FB1-AF3E-AC4B35745CAB}">
      <dsp:nvSpPr>
        <dsp:cNvPr id="0" name=""/>
        <dsp:cNvSpPr/>
      </dsp:nvSpPr>
      <dsp:spPr>
        <a:xfrm>
          <a:off x="3172298" y="1491550"/>
          <a:ext cx="1023412" cy="429976"/>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NO</a:t>
          </a:r>
        </a:p>
      </dsp:txBody>
      <dsp:txXfrm>
        <a:off x="3172298" y="1491550"/>
        <a:ext cx="1023412" cy="429976"/>
      </dsp:txXfrm>
    </dsp:sp>
    <dsp:sp modelId="{032D473D-F8C9-4F5E-894D-9B3FA6216241}">
      <dsp:nvSpPr>
        <dsp:cNvPr id="0" name=""/>
        <dsp:cNvSpPr/>
      </dsp:nvSpPr>
      <dsp:spPr>
        <a:xfrm>
          <a:off x="4611788" y="1491550"/>
          <a:ext cx="1093432" cy="368625"/>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YES</a:t>
          </a:r>
        </a:p>
      </dsp:txBody>
      <dsp:txXfrm>
        <a:off x="4611788" y="1491550"/>
        <a:ext cx="1093432" cy="368625"/>
      </dsp:txXfrm>
    </dsp:sp>
    <dsp:sp modelId="{FA011332-5436-4924-B4EE-E9C2C27EAD09}">
      <dsp:nvSpPr>
        <dsp:cNvPr id="0" name=""/>
        <dsp:cNvSpPr/>
      </dsp:nvSpPr>
      <dsp:spPr>
        <a:xfrm>
          <a:off x="929483" y="2220211"/>
          <a:ext cx="8466171" cy="94942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rPr>
            <a:t>How many times in the past year have you had 5 (men)/4 (women or men over 65) or more drinks in a day?</a:t>
          </a:r>
          <a:endParaRPr lang="en-US" sz="2400" b="1" kern="1200" dirty="0">
            <a:solidFill>
              <a:schemeClr val="tx1"/>
            </a:solidFill>
          </a:endParaRPr>
        </a:p>
      </dsp:txBody>
      <dsp:txXfrm>
        <a:off x="929483" y="2220211"/>
        <a:ext cx="8466171" cy="949429"/>
      </dsp:txXfrm>
    </dsp:sp>
    <dsp:sp modelId="{E4029DA1-1BB8-42AA-8C44-3643C0507643}">
      <dsp:nvSpPr>
        <dsp:cNvPr id="0" name=""/>
        <dsp:cNvSpPr/>
      </dsp:nvSpPr>
      <dsp:spPr>
        <a:xfrm>
          <a:off x="2904517" y="3556850"/>
          <a:ext cx="5889243" cy="71569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rPr>
            <a:t>If one or more times, continue with assessment , i.e., AUDIT, CAGE-AID, ASSIST</a:t>
          </a:r>
        </a:p>
      </dsp:txBody>
      <dsp:txXfrm>
        <a:off x="2904517" y="3556850"/>
        <a:ext cx="5889243" cy="715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04879-4FD3-4F2D-BCA9-B65F0E6E94E4}">
      <dsp:nvSpPr>
        <dsp:cNvPr id="0" name=""/>
        <dsp:cNvSpPr/>
      </dsp:nvSpPr>
      <dsp:spPr>
        <a:xfrm>
          <a:off x="5013445" y="2170978"/>
          <a:ext cx="1520836" cy="827436"/>
        </a:xfrm>
        <a:custGeom>
          <a:avLst/>
          <a:gdLst/>
          <a:ahLst/>
          <a:cxnLst/>
          <a:rect l="0" t="0" r="0" b="0"/>
          <a:pathLst>
            <a:path>
              <a:moveTo>
                <a:pt x="0" y="0"/>
              </a:moveTo>
              <a:lnTo>
                <a:pt x="0" y="542429"/>
              </a:lnTo>
              <a:lnTo>
                <a:pt x="1520836" y="542429"/>
              </a:lnTo>
              <a:lnTo>
                <a:pt x="1520836" y="827436"/>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66972845-4A49-4D65-B7CE-4EEC6F146A56}">
      <dsp:nvSpPr>
        <dsp:cNvPr id="0" name=""/>
        <dsp:cNvSpPr/>
      </dsp:nvSpPr>
      <dsp:spPr>
        <a:xfrm>
          <a:off x="2949793" y="2170978"/>
          <a:ext cx="2063652" cy="775416"/>
        </a:xfrm>
        <a:custGeom>
          <a:avLst/>
          <a:gdLst/>
          <a:ahLst/>
          <a:cxnLst/>
          <a:rect l="0" t="0" r="0" b="0"/>
          <a:pathLst>
            <a:path>
              <a:moveTo>
                <a:pt x="2063652" y="0"/>
              </a:moveTo>
              <a:lnTo>
                <a:pt x="2063652" y="490409"/>
              </a:lnTo>
              <a:lnTo>
                <a:pt x="0" y="490409"/>
              </a:lnTo>
              <a:lnTo>
                <a:pt x="0" y="775416"/>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25636761-1A0C-47F5-9971-1FFDDDFC8ADC}">
      <dsp:nvSpPr>
        <dsp:cNvPr id="0" name=""/>
        <dsp:cNvSpPr/>
      </dsp:nvSpPr>
      <dsp:spPr>
        <a:xfrm>
          <a:off x="10979" y="0"/>
          <a:ext cx="10004932" cy="2170978"/>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i="1" kern="1200" dirty="0">
              <a:solidFill>
                <a:schemeClr val="tx1"/>
              </a:solidFill>
            </a:rPr>
            <a:t>How many times in the past year have you used an illegal drug or used a prescription medication for non-medical reasons?* </a:t>
          </a:r>
        </a:p>
        <a:p>
          <a:pPr marL="0" lvl="0" indent="0" algn="ctr" defTabSz="1422400">
            <a:lnSpc>
              <a:spcPct val="90000"/>
            </a:lnSpc>
            <a:spcBef>
              <a:spcPct val="0"/>
            </a:spcBef>
            <a:spcAft>
              <a:spcPct val="35000"/>
            </a:spcAft>
            <a:buNone/>
          </a:pPr>
          <a:r>
            <a:rPr lang="en-US" sz="2400" i="0" kern="1200" dirty="0">
              <a:solidFill>
                <a:schemeClr val="tx1"/>
              </a:solidFill>
            </a:rPr>
            <a:t>(*because of the experience or feeling that the drug(s) caused)</a:t>
          </a:r>
          <a:endParaRPr lang="en-US" sz="2400" b="1" i="0" kern="1200" dirty="0">
            <a:solidFill>
              <a:schemeClr val="tx1"/>
            </a:solidFill>
          </a:endParaRPr>
        </a:p>
      </dsp:txBody>
      <dsp:txXfrm>
        <a:off x="10979" y="0"/>
        <a:ext cx="10004932" cy="2170978"/>
      </dsp:txXfrm>
    </dsp:sp>
    <dsp:sp modelId="{8B428871-992F-4FB1-AF3E-AC4B35745CAB}">
      <dsp:nvSpPr>
        <dsp:cNvPr id="0" name=""/>
        <dsp:cNvSpPr/>
      </dsp:nvSpPr>
      <dsp:spPr>
        <a:xfrm>
          <a:off x="2248771" y="2946394"/>
          <a:ext cx="1402043" cy="589054"/>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None</a:t>
          </a:r>
          <a:endParaRPr lang="en-US" sz="2700" b="1" kern="1200" dirty="0">
            <a:solidFill>
              <a:schemeClr val="tx1"/>
            </a:solidFill>
          </a:endParaRPr>
        </a:p>
      </dsp:txBody>
      <dsp:txXfrm>
        <a:off x="2248771" y="2946394"/>
        <a:ext cx="1402043" cy="589054"/>
      </dsp:txXfrm>
    </dsp:sp>
    <dsp:sp modelId="{032D473D-F8C9-4F5E-894D-9B3FA6216241}">
      <dsp:nvSpPr>
        <dsp:cNvPr id="0" name=""/>
        <dsp:cNvSpPr/>
      </dsp:nvSpPr>
      <dsp:spPr>
        <a:xfrm>
          <a:off x="4760984" y="2998414"/>
          <a:ext cx="3546597" cy="164245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Score of  ≥ 1 : continue with assessment,</a:t>
          </a:r>
        </a:p>
        <a:p>
          <a:pPr marL="0" lvl="0" indent="0" algn="ctr" defTabSz="1066800">
            <a:lnSpc>
              <a:spcPct val="90000"/>
            </a:lnSpc>
            <a:spcBef>
              <a:spcPct val="0"/>
            </a:spcBef>
            <a:spcAft>
              <a:spcPct val="35000"/>
            </a:spcAft>
            <a:buNone/>
          </a:pPr>
          <a:r>
            <a:rPr lang="en-US" sz="2400" b="1" kern="1200" dirty="0">
              <a:solidFill>
                <a:schemeClr val="tx1"/>
              </a:solidFill>
            </a:rPr>
            <a:t> i.e. CAGE-AID, DAST 10 </a:t>
          </a:r>
        </a:p>
      </dsp:txBody>
      <dsp:txXfrm>
        <a:off x="4760984" y="2998414"/>
        <a:ext cx="3546597" cy="1642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16949" y="310305"/>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004512" y="697868"/>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35606"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695306"/>
        <a:ext cx="2981250" cy="720000"/>
      </dsp:txXfrm>
    </dsp:sp>
    <dsp:sp modelId="{BCD8CDD9-0C56-4401-ADB1-8B48DAB2C96F}">
      <dsp:nvSpPr>
        <dsp:cNvPr id="0" name=""/>
        <dsp:cNvSpPr/>
      </dsp:nvSpPr>
      <dsp:spPr>
        <a:xfrm>
          <a:off x="4119918" y="310305"/>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07481" y="697868"/>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3538574"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695306"/>
        <a:ext cx="2981250" cy="720000"/>
      </dsp:txXfrm>
    </dsp:sp>
    <dsp:sp modelId="{FF93E135-77D6-48A0-8871-9BC93D705D06}">
      <dsp:nvSpPr>
        <dsp:cNvPr id="0" name=""/>
        <dsp:cNvSpPr/>
      </dsp:nvSpPr>
      <dsp:spPr>
        <a:xfrm>
          <a:off x="7622887" y="310305"/>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8010450" y="697868"/>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7041543" y="269530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695306"/>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4D22-DBE0-42B3-8A24-7BE3AC1AC54F}"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757CF-3E49-45EE-B600-412040EADF17}" type="slidenum">
              <a:rPr lang="en-US" smtClean="0"/>
              <a:t>‹#›</a:t>
            </a:fld>
            <a:endParaRPr lang="en-US"/>
          </a:p>
        </p:txBody>
      </p:sp>
    </p:spTree>
    <p:extLst>
      <p:ext uri="{BB962C8B-B14F-4D97-AF65-F5344CB8AC3E}">
        <p14:creationId xmlns:p14="http://schemas.microsoft.com/office/powerpoint/2010/main" val="299872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https://nida.nih.gov/about-nida/legislative-activities/budget-information/fiscal-year-2022-budget-information-congressional-justification-national-institute-drug-abuse/ic-fact-sheet-2022</a:t>
            </a:r>
          </a:p>
          <a:p>
            <a:r>
              <a:rPr lang="en-US" dirty="0"/>
              <a:t>https://drugabusestatistics.org/</a:t>
            </a:r>
          </a:p>
        </p:txBody>
      </p:sp>
      <p:sp>
        <p:nvSpPr>
          <p:cNvPr id="4" name="Slide Number Placeholder 3"/>
          <p:cNvSpPr>
            <a:spLocks noGrp="1"/>
          </p:cNvSpPr>
          <p:nvPr>
            <p:ph type="sldNum" sz="quarter" idx="5"/>
          </p:nvPr>
        </p:nvSpPr>
        <p:spPr/>
        <p:txBody>
          <a:bodyPr/>
          <a:lstStyle/>
          <a:p>
            <a:fld id="{7B9757CF-3E49-45EE-B600-412040EADF17}" type="slidenum">
              <a:rPr lang="en-US" smtClean="0"/>
              <a:t>12</a:t>
            </a:fld>
            <a:endParaRPr lang="en-US"/>
          </a:p>
        </p:txBody>
      </p:sp>
    </p:spTree>
    <p:extLst>
      <p:ext uri="{BB962C8B-B14F-4D97-AF65-F5344CB8AC3E}">
        <p14:creationId xmlns:p14="http://schemas.microsoft.com/office/powerpoint/2010/main" val="1397633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https://sbirt.uiowa.edu/sites/sbirt.uiowa.edu/files/2020-02/bni_-_general_use.pdf</a:t>
            </a:r>
          </a:p>
        </p:txBody>
      </p:sp>
      <p:sp>
        <p:nvSpPr>
          <p:cNvPr id="4" name="Slide Number Placeholder 3"/>
          <p:cNvSpPr>
            <a:spLocks noGrp="1"/>
          </p:cNvSpPr>
          <p:nvPr>
            <p:ph type="sldNum" sz="quarter" idx="5"/>
          </p:nvPr>
        </p:nvSpPr>
        <p:spPr/>
        <p:txBody>
          <a:bodyPr/>
          <a:lstStyle/>
          <a:p>
            <a:fld id="{7B9757CF-3E49-45EE-B600-412040EADF17}" type="slidenum">
              <a:rPr lang="en-US" smtClean="0"/>
              <a:t>49</a:t>
            </a:fld>
            <a:endParaRPr lang="en-US"/>
          </a:p>
        </p:txBody>
      </p:sp>
    </p:spTree>
    <p:extLst>
      <p:ext uri="{BB962C8B-B14F-4D97-AF65-F5344CB8AC3E}">
        <p14:creationId xmlns:p14="http://schemas.microsoft.com/office/powerpoint/2010/main" val="81810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https://sbirt.uiowa.edu/sites/sbirt.uiowa.edu/files/2020-02/bni_-_general_use.pdf</a:t>
            </a:r>
          </a:p>
        </p:txBody>
      </p:sp>
      <p:sp>
        <p:nvSpPr>
          <p:cNvPr id="4" name="Slide Number Placeholder 3"/>
          <p:cNvSpPr>
            <a:spLocks noGrp="1"/>
          </p:cNvSpPr>
          <p:nvPr>
            <p:ph type="sldNum" sz="quarter" idx="5"/>
          </p:nvPr>
        </p:nvSpPr>
        <p:spPr/>
        <p:txBody>
          <a:bodyPr/>
          <a:lstStyle/>
          <a:p>
            <a:fld id="{7B9757CF-3E49-45EE-B600-412040EADF17}" type="slidenum">
              <a:rPr lang="en-US" smtClean="0"/>
              <a:t>50</a:t>
            </a:fld>
            <a:endParaRPr lang="en-US"/>
          </a:p>
        </p:txBody>
      </p:sp>
    </p:spTree>
    <p:extLst>
      <p:ext uri="{BB962C8B-B14F-4D97-AF65-F5344CB8AC3E}">
        <p14:creationId xmlns:p14="http://schemas.microsoft.com/office/powerpoint/2010/main" val="75535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https://sbirt.uiowa.edu/sites/sbirt.uiowa.edu/files/2020-02/bni_-_general_use.pdf</a:t>
            </a:r>
          </a:p>
        </p:txBody>
      </p:sp>
      <p:sp>
        <p:nvSpPr>
          <p:cNvPr id="4" name="Slide Number Placeholder 3"/>
          <p:cNvSpPr>
            <a:spLocks noGrp="1"/>
          </p:cNvSpPr>
          <p:nvPr>
            <p:ph type="sldNum" sz="quarter" idx="5"/>
          </p:nvPr>
        </p:nvSpPr>
        <p:spPr/>
        <p:txBody>
          <a:bodyPr/>
          <a:lstStyle/>
          <a:p>
            <a:fld id="{7B9757CF-3E49-45EE-B600-412040EADF17}" type="slidenum">
              <a:rPr lang="en-US" smtClean="0"/>
              <a:t>51</a:t>
            </a:fld>
            <a:endParaRPr lang="en-US"/>
          </a:p>
        </p:txBody>
      </p:sp>
    </p:spTree>
    <p:extLst>
      <p:ext uri="{BB962C8B-B14F-4D97-AF65-F5344CB8AC3E}">
        <p14:creationId xmlns:p14="http://schemas.microsoft.com/office/powerpoint/2010/main" val="195348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https://sbirt.uiowa.edu/sites/sbirt.uiowa.edu/files/2020-02/bni_-_general_use.pdf</a:t>
            </a:r>
          </a:p>
        </p:txBody>
      </p:sp>
      <p:sp>
        <p:nvSpPr>
          <p:cNvPr id="4" name="Slide Number Placeholder 3"/>
          <p:cNvSpPr>
            <a:spLocks noGrp="1"/>
          </p:cNvSpPr>
          <p:nvPr>
            <p:ph type="sldNum" sz="quarter" idx="5"/>
          </p:nvPr>
        </p:nvSpPr>
        <p:spPr/>
        <p:txBody>
          <a:bodyPr/>
          <a:lstStyle/>
          <a:p>
            <a:fld id="{7B9757CF-3E49-45EE-B600-412040EADF17}" type="slidenum">
              <a:rPr lang="en-US" smtClean="0"/>
              <a:t>52</a:t>
            </a:fld>
            <a:endParaRPr lang="en-US"/>
          </a:p>
        </p:txBody>
      </p:sp>
    </p:spTree>
    <p:extLst>
      <p:ext uri="{BB962C8B-B14F-4D97-AF65-F5344CB8AC3E}">
        <p14:creationId xmlns:p14="http://schemas.microsoft.com/office/powerpoint/2010/main" val="214992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https://sbirt.uiowa.edu/sites/sbirt.uiowa.edu/files/2020-02/bni_-_general_use.pdf</a:t>
            </a:r>
          </a:p>
        </p:txBody>
      </p:sp>
      <p:sp>
        <p:nvSpPr>
          <p:cNvPr id="4" name="Slide Number Placeholder 3"/>
          <p:cNvSpPr>
            <a:spLocks noGrp="1"/>
          </p:cNvSpPr>
          <p:nvPr>
            <p:ph type="sldNum" sz="quarter" idx="5"/>
          </p:nvPr>
        </p:nvSpPr>
        <p:spPr/>
        <p:txBody>
          <a:bodyPr/>
          <a:lstStyle/>
          <a:p>
            <a:fld id="{7B9757CF-3E49-45EE-B600-412040EADF17}" type="slidenum">
              <a:rPr lang="en-US" smtClean="0"/>
              <a:t>53</a:t>
            </a:fld>
            <a:endParaRPr lang="en-US"/>
          </a:p>
        </p:txBody>
      </p:sp>
    </p:spTree>
    <p:extLst>
      <p:ext uri="{BB962C8B-B14F-4D97-AF65-F5344CB8AC3E}">
        <p14:creationId xmlns:p14="http://schemas.microsoft.com/office/powerpoint/2010/main" val="390396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https://nida.nih.gov/publications/drugfacts/treatment-approaches-drug-addiction</a:t>
            </a:r>
          </a:p>
        </p:txBody>
      </p:sp>
      <p:sp>
        <p:nvSpPr>
          <p:cNvPr id="4" name="Slide Number Placeholder 3"/>
          <p:cNvSpPr>
            <a:spLocks noGrp="1"/>
          </p:cNvSpPr>
          <p:nvPr>
            <p:ph type="sldNum" sz="quarter" idx="5"/>
          </p:nvPr>
        </p:nvSpPr>
        <p:spPr/>
        <p:txBody>
          <a:bodyPr/>
          <a:lstStyle/>
          <a:p>
            <a:fld id="{7B9757CF-3E49-45EE-B600-412040EADF17}" type="slidenum">
              <a:rPr lang="en-US" smtClean="0"/>
              <a:t>59</a:t>
            </a:fld>
            <a:endParaRPr lang="en-US"/>
          </a:p>
        </p:txBody>
      </p:sp>
    </p:spTree>
    <p:extLst>
      <p:ext uri="{BB962C8B-B14F-4D97-AF65-F5344CB8AC3E}">
        <p14:creationId xmlns:p14="http://schemas.microsoft.com/office/powerpoint/2010/main" val="126356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https://effectivehealthcare.ahrq.gov/products/alcohol-misuse-drug-therapy/consumer</a:t>
            </a:r>
          </a:p>
        </p:txBody>
      </p:sp>
      <p:sp>
        <p:nvSpPr>
          <p:cNvPr id="4" name="Slide Number Placeholder 3"/>
          <p:cNvSpPr>
            <a:spLocks noGrp="1"/>
          </p:cNvSpPr>
          <p:nvPr>
            <p:ph type="sldNum" sz="quarter" idx="5"/>
          </p:nvPr>
        </p:nvSpPr>
        <p:spPr/>
        <p:txBody>
          <a:bodyPr/>
          <a:lstStyle/>
          <a:p>
            <a:fld id="{7B9757CF-3E49-45EE-B600-412040EADF17}" type="slidenum">
              <a:rPr lang="en-US" smtClean="0"/>
              <a:t>61</a:t>
            </a:fld>
            <a:endParaRPr lang="en-US"/>
          </a:p>
        </p:txBody>
      </p:sp>
    </p:spTree>
    <p:extLst>
      <p:ext uri="{BB962C8B-B14F-4D97-AF65-F5344CB8AC3E}">
        <p14:creationId xmlns:p14="http://schemas.microsoft.com/office/powerpoint/2010/main" val="418019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65</a:t>
            </a:fld>
            <a:endParaRPr lang="en-US"/>
          </a:p>
        </p:txBody>
      </p:sp>
    </p:spTree>
    <p:extLst>
      <p:ext uri="{BB962C8B-B14F-4D97-AF65-F5344CB8AC3E}">
        <p14:creationId xmlns:p14="http://schemas.microsoft.com/office/powerpoint/2010/main" val="193580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Source: Slide deck from January 30, 2017 presentation to SAMHSA Grantee by V. Murthy &amp; K. </a:t>
            </a:r>
            <a:r>
              <a:rPr lang="en-US" b="0" i="0" baseline="0" dirty="0" err="1"/>
              <a:t>Enomoto</a:t>
            </a:r>
            <a:r>
              <a:rPr lang="en-US" b="0" i="0" baseline="0" dirty="0"/>
              <a:t>. Surgeon General’s Report, </a:t>
            </a:r>
            <a:r>
              <a:rPr lang="en-US" b="1" i="1" baseline="0" dirty="0"/>
              <a:t>Facing Addiction in America: The Surgeon General’s Report on Alcohol, Drugs, and Health.</a:t>
            </a:r>
            <a:endParaRPr lang="en-US" b="0" i="0" dirty="0"/>
          </a:p>
          <a:p>
            <a:endParaRPr lang="en-US" dirty="0"/>
          </a:p>
        </p:txBody>
      </p:sp>
      <p:sp>
        <p:nvSpPr>
          <p:cNvPr id="4" name="Slide Number Placeholder 3"/>
          <p:cNvSpPr>
            <a:spLocks noGrp="1"/>
          </p:cNvSpPr>
          <p:nvPr>
            <p:ph type="sldNum" sz="quarter" idx="5"/>
          </p:nvPr>
        </p:nvSpPr>
        <p:spPr/>
        <p:txBody>
          <a:bodyPr/>
          <a:lstStyle/>
          <a:p>
            <a:fld id="{7B9757CF-3E49-45EE-B600-412040EADF17}" type="slidenum">
              <a:rPr lang="en-US" smtClean="0"/>
              <a:t>18</a:t>
            </a:fld>
            <a:endParaRPr lang="en-US"/>
          </a:p>
        </p:txBody>
      </p:sp>
    </p:spTree>
    <p:extLst>
      <p:ext uri="{BB962C8B-B14F-4D97-AF65-F5344CB8AC3E}">
        <p14:creationId xmlns:p14="http://schemas.microsoft.com/office/powerpoint/2010/main" val="334510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Let’s go back to definitions</a:t>
            </a:r>
            <a:r>
              <a:rPr lang="en-US" altLang="en-US" baseline="0" dirty="0"/>
              <a:t> of “substance use” and “substance use disorders” and think some more about SBIRT in practice. </a:t>
            </a:r>
          </a:p>
          <a:p>
            <a:pPr eaLnBrk="1" hangingPunct="1">
              <a:spcBef>
                <a:spcPct val="0"/>
              </a:spcBef>
            </a:pPr>
            <a:endParaRPr lang="en-US" alt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These graphics represents the </a:t>
            </a:r>
            <a:r>
              <a:rPr lang="en-US" altLang="en-US" baseline="0" dirty="0"/>
              <a:t>traditional continuum and the SBIRT model. The traditional model </a:t>
            </a:r>
            <a:r>
              <a:rPr lang="en-US" altLang="en-US" dirty="0"/>
              <a:t>really only recognizes abstinence and “responsible use” </a:t>
            </a:r>
            <a:r>
              <a:rPr lang="en-US" altLang="en-US" u="sng" dirty="0"/>
              <a:t>and</a:t>
            </a:r>
            <a:r>
              <a:rPr lang="en-US" altLang="en-US" dirty="0"/>
              <a:t> addiction. You</a:t>
            </a:r>
            <a:r>
              <a:rPr lang="en-US" altLang="en-US" baseline="0" dirty="0"/>
              <a:t> either </a:t>
            </a:r>
            <a:r>
              <a:rPr lang="en-US" altLang="en-US" dirty="0"/>
              <a:t>have</a:t>
            </a:r>
            <a:r>
              <a:rPr lang="en-US" altLang="en-US" baseline="0" dirty="0"/>
              <a:t> a problem or you don’t.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What we</a:t>
            </a:r>
            <a:r>
              <a:rPr lang="en-US" altLang="en-US" baseline="0" dirty="0"/>
              <a:t> understand today is that the continuum includes misuse or high risk use – substance use that is potentially harmful to the person.  Most people fall into the low to no-risk zones… about 71%. But using SBIRT helps identify the smaller populations of those who engage in risky use and those who may have a substance use disorder.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a:t>Source: University of Iowa, SBIRT slides; Sbirtoregon.org (reference sheet adults English)</a:t>
            </a: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7B9757CF-3E49-45EE-B600-412040EADF17}" type="slidenum">
              <a:rPr lang="en-US" smtClean="0"/>
              <a:t>19</a:t>
            </a:fld>
            <a:endParaRPr lang="en-US"/>
          </a:p>
        </p:txBody>
      </p:sp>
    </p:spTree>
    <p:extLst>
      <p:ext uri="{BB962C8B-B14F-4D97-AF65-F5344CB8AC3E}">
        <p14:creationId xmlns:p14="http://schemas.microsoft.com/office/powerpoint/2010/main" val="361920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https://www.councilsepa.org/programs/screening-brief-intervention-and-referral-to-treatment-sbirt/what-is-low-risk-drinking/</a:t>
            </a:r>
          </a:p>
          <a:p>
            <a:r>
              <a:rPr lang="en-US" dirty="0"/>
              <a:t>https://www.niaaa.nih.gov/alcohol-health/overview-alcohol-consumption/moderate-binge-drinking</a:t>
            </a:r>
          </a:p>
        </p:txBody>
      </p:sp>
      <p:sp>
        <p:nvSpPr>
          <p:cNvPr id="4" name="Slide Number Placeholder 3"/>
          <p:cNvSpPr>
            <a:spLocks noGrp="1"/>
          </p:cNvSpPr>
          <p:nvPr>
            <p:ph type="sldNum" sz="quarter" idx="5"/>
          </p:nvPr>
        </p:nvSpPr>
        <p:spPr/>
        <p:txBody>
          <a:bodyPr/>
          <a:lstStyle/>
          <a:p>
            <a:fld id="{7B9757CF-3E49-45EE-B600-412040EADF17}" type="slidenum">
              <a:rPr lang="en-US" smtClean="0"/>
              <a:t>21</a:t>
            </a:fld>
            <a:endParaRPr lang="en-US"/>
          </a:p>
        </p:txBody>
      </p:sp>
    </p:spTree>
    <p:extLst>
      <p:ext uri="{BB962C8B-B14F-4D97-AF65-F5344CB8AC3E}">
        <p14:creationId xmlns:p14="http://schemas.microsoft.com/office/powerpoint/2010/main" val="21450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https://psychiatry.org/patients-families/addiction-substance-use-disorders/what-is-a-substance-use-disorder</a:t>
            </a:r>
          </a:p>
          <a:p>
            <a:r>
              <a:rPr lang="en-US" dirty="0"/>
              <a:t>https://www.samhsa.gov/find-help/disorders#:~:text=Substance%20use%20disorders%20occur%20when,work%2C%20school%2C%20or%20home.</a:t>
            </a:r>
          </a:p>
        </p:txBody>
      </p:sp>
      <p:sp>
        <p:nvSpPr>
          <p:cNvPr id="4" name="Slide Number Placeholder 3"/>
          <p:cNvSpPr>
            <a:spLocks noGrp="1"/>
          </p:cNvSpPr>
          <p:nvPr>
            <p:ph type="sldNum" sz="quarter" idx="5"/>
          </p:nvPr>
        </p:nvSpPr>
        <p:spPr/>
        <p:txBody>
          <a:bodyPr/>
          <a:lstStyle/>
          <a:p>
            <a:fld id="{7B9757CF-3E49-45EE-B600-412040EADF17}" type="slidenum">
              <a:rPr lang="en-US" smtClean="0"/>
              <a:t>23</a:t>
            </a:fld>
            <a:endParaRPr lang="en-US"/>
          </a:p>
        </p:txBody>
      </p:sp>
    </p:spTree>
    <p:extLst>
      <p:ext uri="{BB962C8B-B14F-4D97-AF65-F5344CB8AC3E}">
        <p14:creationId xmlns:p14="http://schemas.microsoft.com/office/powerpoint/2010/main" val="359314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We’ve talked a</a:t>
            </a:r>
            <a:r>
              <a:rPr lang="en-US" baseline="0" dirty="0"/>
              <a:t> little bit about the prevalence of unhealthy substance use, now l</a:t>
            </a:r>
            <a:r>
              <a:rPr lang="en-US" dirty="0"/>
              <a:t>et’s get a picture of the prevalence of unhealthy substance use and MH disorders</a:t>
            </a:r>
            <a:r>
              <a:rPr lang="en-US" baseline="0" dirty="0"/>
              <a:t> in the US. This data if from The</a:t>
            </a:r>
            <a:r>
              <a:rPr lang="en-US" sz="1200" b="0" i="0" u="none" strike="noStrike" kern="1200" baseline="0" dirty="0">
                <a:solidFill>
                  <a:schemeClr val="tx1"/>
                </a:solidFill>
                <a:latin typeface="+mn-lt"/>
                <a:ea typeface="+mn-ea"/>
                <a:cs typeface="+mn-cs"/>
              </a:rPr>
              <a:t> Center for Behavioral Health Statistics and Quality (CBHSQ) in the Substance Abuse and Mental Health Services Administration(SAMHSA) which works to collects, analyzes, and disseminates critical public health data. </a:t>
            </a:r>
            <a:r>
              <a:rPr lang="en-US" baseline="0" dirty="0"/>
              <a:t>This information is a little dated - from a 2013 report – but even ten years ago, there were 7.7 million Americans living with co-occurring SUD and MH disorders. </a:t>
            </a:r>
            <a:r>
              <a:rPr lang="en-US" u="sng" baseline="0" dirty="0"/>
              <a:t>This is a little more than 3% of all adults</a:t>
            </a:r>
            <a:r>
              <a:rPr lang="en-US" baseline="0" dirty="0"/>
              <a:t>. </a:t>
            </a:r>
            <a:r>
              <a:rPr lang="en-US" dirty="0"/>
              <a:t>Source: Rhode Island College School of Social work SBIRT Slides. </a:t>
            </a:r>
          </a:p>
        </p:txBody>
      </p:sp>
      <p:sp>
        <p:nvSpPr>
          <p:cNvPr id="4" name="Slide Number Placeholder 3"/>
          <p:cNvSpPr>
            <a:spLocks noGrp="1"/>
          </p:cNvSpPr>
          <p:nvPr>
            <p:ph type="sldNum" sz="quarter" idx="5"/>
          </p:nvPr>
        </p:nvSpPr>
        <p:spPr/>
        <p:txBody>
          <a:bodyPr/>
          <a:lstStyle/>
          <a:p>
            <a:fld id="{7B9757CF-3E49-45EE-B600-412040EADF17}" type="slidenum">
              <a:rPr lang="en-US" smtClean="0"/>
              <a:t>24</a:t>
            </a:fld>
            <a:endParaRPr lang="en-US"/>
          </a:p>
        </p:txBody>
      </p:sp>
    </p:spTree>
    <p:extLst>
      <p:ext uri="{BB962C8B-B14F-4D97-AF65-F5344CB8AC3E}">
        <p14:creationId xmlns:p14="http://schemas.microsoft.com/office/powerpoint/2010/main" val="397177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SBIRT, Screening is universal, but before we get into that lets talk about what screening does and does not do. Screening does NOT provide a diagnosis.</a:t>
            </a:r>
          </a:p>
        </p:txBody>
      </p:sp>
      <p:sp>
        <p:nvSpPr>
          <p:cNvPr id="4" name="Slide Number Placeholder 3"/>
          <p:cNvSpPr>
            <a:spLocks noGrp="1"/>
          </p:cNvSpPr>
          <p:nvPr>
            <p:ph type="sldNum" sz="quarter" idx="5"/>
          </p:nvPr>
        </p:nvSpPr>
        <p:spPr/>
        <p:txBody>
          <a:bodyPr/>
          <a:lstStyle/>
          <a:p>
            <a:fld id="{7B9757CF-3E49-45EE-B600-412040EADF17}" type="slidenum">
              <a:rPr lang="en-US" smtClean="0"/>
              <a:t>26</a:t>
            </a:fld>
            <a:endParaRPr lang="en-US"/>
          </a:p>
        </p:txBody>
      </p:sp>
    </p:spTree>
    <p:extLst>
      <p:ext uri="{BB962C8B-B14F-4D97-AF65-F5344CB8AC3E}">
        <p14:creationId xmlns:p14="http://schemas.microsoft.com/office/powerpoint/2010/main" val="97251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Adolescent SBIRT toolkit for providers, https://www.mcpap.com/pdf/S2Bi%20Toolkit.pdf</a:t>
            </a:r>
          </a:p>
        </p:txBody>
      </p:sp>
      <p:sp>
        <p:nvSpPr>
          <p:cNvPr id="4" name="Slide Number Placeholder 3"/>
          <p:cNvSpPr>
            <a:spLocks noGrp="1"/>
          </p:cNvSpPr>
          <p:nvPr>
            <p:ph type="sldNum" sz="quarter" idx="5"/>
          </p:nvPr>
        </p:nvSpPr>
        <p:spPr/>
        <p:txBody>
          <a:bodyPr/>
          <a:lstStyle/>
          <a:p>
            <a:fld id="{7B9757CF-3E49-45EE-B600-412040EADF17}" type="slidenum">
              <a:rPr lang="en-US" smtClean="0"/>
              <a:t>41</a:t>
            </a:fld>
            <a:endParaRPr lang="en-US"/>
          </a:p>
        </p:txBody>
      </p:sp>
    </p:spTree>
    <p:extLst>
      <p:ext uri="{BB962C8B-B14F-4D97-AF65-F5344CB8AC3E}">
        <p14:creationId xmlns:p14="http://schemas.microsoft.com/office/powerpoint/2010/main" val="247686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https://www.aafp.org/pubs/afp/issues/2006/1001/p1159.html</a:t>
            </a:r>
          </a:p>
        </p:txBody>
      </p:sp>
      <p:sp>
        <p:nvSpPr>
          <p:cNvPr id="4" name="Slide Number Placeholder 3"/>
          <p:cNvSpPr>
            <a:spLocks noGrp="1"/>
          </p:cNvSpPr>
          <p:nvPr>
            <p:ph type="sldNum" sz="quarter" idx="5"/>
          </p:nvPr>
        </p:nvSpPr>
        <p:spPr/>
        <p:txBody>
          <a:bodyPr/>
          <a:lstStyle/>
          <a:p>
            <a:fld id="{5B905C5A-1E50-4BF7-86A7-E7C233977CB5}" type="slidenum">
              <a:rPr lang="en-US" smtClean="0"/>
              <a:t>42</a:t>
            </a:fld>
            <a:endParaRPr lang="en-US"/>
          </a:p>
        </p:txBody>
      </p:sp>
    </p:spTree>
    <p:extLst>
      <p:ext uri="{BB962C8B-B14F-4D97-AF65-F5344CB8AC3E}">
        <p14:creationId xmlns:p14="http://schemas.microsoft.com/office/powerpoint/2010/main" val="164445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2D46-DCFB-F753-1B9C-0642AE5F4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575D8-0D64-D9AA-CCFD-2033D78D4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EA49C-098A-C885-406B-E26C5613A3DA}"/>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28DD539A-977B-7857-8B55-50B924823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F54F0-548F-3875-EE0C-82CEFB9CC03C}"/>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21126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F848-7684-B70D-D936-407BFFE22E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B125F2-D42F-D664-A2C4-C7B08B78E4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D3AFE-0DFF-6706-6E76-E0F6BF746E4F}"/>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B51595A4-8F7A-4B1A-2245-56A72069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BECB8-615D-B40E-52E9-14ED411E7FC2}"/>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177098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3B7BB-B737-A92B-628D-96FB613A6E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ADE26-329F-436B-B2EF-4F1EEBE54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C54B7-34AF-4F89-C75F-C47BAF20E321}"/>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71E0F721-B1E2-DC6A-D7AC-3AA87BA2C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A303E-9160-0B38-1CA3-06EC8B38E827}"/>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8033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6683-3032-925E-FF70-7DC19E643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E6F8A-C332-0EC8-3B2C-97A434B18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7D327-ADF8-A6CF-64BA-DEF915F7DD8F}"/>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513F2074-3B31-1319-344A-3928DB518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3AE5D-C67A-32AB-B7A0-BE3909224ABF}"/>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332174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DF3E-D898-B971-D63A-3504B1129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E4A527-3C87-3E92-50AF-E06DC5618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40596-52D5-4DFB-C406-121FEC5B4F58}"/>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55506E18-BBC9-86F3-FA63-E2868F262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F5083-700A-7069-B113-DA9F64EB0FB0}"/>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15358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CA92-395E-3C93-082E-3C3BE087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91A7D-76CE-C49C-375D-4C33A134D5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B6FE67-B7E6-B23C-9BFE-6331ECC9D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C0EA2A-9621-19C6-9635-BA3F6C5E0B44}"/>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6" name="Footer Placeholder 5">
            <a:extLst>
              <a:ext uri="{FF2B5EF4-FFF2-40B4-BE49-F238E27FC236}">
                <a16:creationId xmlns:a16="http://schemas.microsoft.com/office/drawing/2014/main" id="{A8810230-1E96-9225-5F66-03B1B9896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70A28-8DF8-E7FC-1A8C-92DE96C618F2}"/>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23632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9A57-216D-642C-4E1E-2CE621D0C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7CAC1-5B79-EE31-2216-68C510AB9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A1A89-1A06-ED02-285C-190AA006E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BC1F31-1205-3C74-96CC-C807359FC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E36305-9F97-7E51-85EF-F3377F364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4C5625-0CDB-CB9A-82B1-525F559CD091}"/>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8" name="Footer Placeholder 7">
            <a:extLst>
              <a:ext uri="{FF2B5EF4-FFF2-40B4-BE49-F238E27FC236}">
                <a16:creationId xmlns:a16="http://schemas.microsoft.com/office/drawing/2014/main" id="{4D3C1116-10EF-6B86-165D-85C0C777D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B13A0-B8EB-CD0B-7915-EE3C50D5B3F6}"/>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706357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F5EF-F70F-FE89-9FCE-A71C2F93B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F55DC-21E3-77A3-E455-60680F36DB4C}"/>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4" name="Footer Placeholder 3">
            <a:extLst>
              <a:ext uri="{FF2B5EF4-FFF2-40B4-BE49-F238E27FC236}">
                <a16:creationId xmlns:a16="http://schemas.microsoft.com/office/drawing/2014/main" id="{37279877-5788-7738-4D70-5EAE11BA6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2626F2-AC33-77C0-9F75-F9720868713F}"/>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5020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C4BE06-4019-7E79-A80D-ECB9F002D493}"/>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3" name="Footer Placeholder 2">
            <a:extLst>
              <a:ext uri="{FF2B5EF4-FFF2-40B4-BE49-F238E27FC236}">
                <a16:creationId xmlns:a16="http://schemas.microsoft.com/office/drawing/2014/main" id="{FE0734D7-9939-EB09-03B5-0B415B16D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16D2EE-423D-B265-FAE0-38D694DA794C}"/>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294988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D7B82-3142-BD88-B426-C547B2B2F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2BA3E-3C1E-EC88-B1A7-7FA075752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86C0AA-1D55-BFDF-BC69-CBCD995E8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D09AD-6616-20C2-9C19-24E8A855E074}"/>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6" name="Footer Placeholder 5">
            <a:extLst>
              <a:ext uri="{FF2B5EF4-FFF2-40B4-BE49-F238E27FC236}">
                <a16:creationId xmlns:a16="http://schemas.microsoft.com/office/drawing/2014/main" id="{946AE414-7C40-D423-C138-B18D56DAC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AC776-85F8-E383-536E-EB1D82007093}"/>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426233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4FFB-A072-2511-1CFA-E10FBC999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C3BB3-CA47-E1EF-CE73-9FFA0F53E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E0536E-160F-42AA-4976-BDD206853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AE6187-6362-618F-E2B1-0A2D9CA8541F}"/>
              </a:ext>
            </a:extLst>
          </p:cNvPr>
          <p:cNvSpPr>
            <a:spLocks noGrp="1"/>
          </p:cNvSpPr>
          <p:nvPr>
            <p:ph type="dt" sz="half" idx="10"/>
          </p:nvPr>
        </p:nvSpPr>
        <p:spPr/>
        <p:txBody>
          <a:bodyPr/>
          <a:lstStyle/>
          <a:p>
            <a:fld id="{5F786264-D29F-4CB4-9F69-2A1F498F20C0}" type="datetimeFigureOut">
              <a:rPr lang="en-US" smtClean="0"/>
              <a:t>10/19/2022</a:t>
            </a:fld>
            <a:endParaRPr lang="en-US"/>
          </a:p>
        </p:txBody>
      </p:sp>
      <p:sp>
        <p:nvSpPr>
          <p:cNvPr id="6" name="Footer Placeholder 5">
            <a:extLst>
              <a:ext uri="{FF2B5EF4-FFF2-40B4-BE49-F238E27FC236}">
                <a16:creationId xmlns:a16="http://schemas.microsoft.com/office/drawing/2014/main" id="{EB99A957-6743-B298-73BD-CE2A52215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03932-099D-5023-BB81-69902CC78017}"/>
              </a:ext>
            </a:extLst>
          </p:cNvPr>
          <p:cNvSpPr>
            <a:spLocks noGrp="1"/>
          </p:cNvSpPr>
          <p:nvPr>
            <p:ph type="sldNum" sz="quarter" idx="12"/>
          </p:nvPr>
        </p:nvSpPr>
        <p:spPr/>
        <p:txBody>
          <a:bodyPr/>
          <a:lstStyle/>
          <a:p>
            <a:fld id="{B885AC91-5F37-417B-BAD6-FBE3159CCC18}" type="slidenum">
              <a:rPr lang="en-US" smtClean="0"/>
              <a:t>‹#›</a:t>
            </a:fld>
            <a:endParaRPr lang="en-US"/>
          </a:p>
        </p:txBody>
      </p:sp>
    </p:spTree>
    <p:extLst>
      <p:ext uri="{BB962C8B-B14F-4D97-AF65-F5344CB8AC3E}">
        <p14:creationId xmlns:p14="http://schemas.microsoft.com/office/powerpoint/2010/main" val="37255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040BC-9980-DB93-D0B9-AC4B8DAC5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485584-86C6-5214-AD64-FB81A20E3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085BF-E61A-3F19-3062-F7539F965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86264-D29F-4CB4-9F69-2A1F498F20C0}" type="datetimeFigureOut">
              <a:rPr lang="en-US" smtClean="0"/>
              <a:t>10/19/2022</a:t>
            </a:fld>
            <a:endParaRPr lang="en-US"/>
          </a:p>
        </p:txBody>
      </p:sp>
      <p:sp>
        <p:nvSpPr>
          <p:cNvPr id="5" name="Footer Placeholder 4">
            <a:extLst>
              <a:ext uri="{FF2B5EF4-FFF2-40B4-BE49-F238E27FC236}">
                <a16:creationId xmlns:a16="http://schemas.microsoft.com/office/drawing/2014/main" id="{938636F5-B9C9-EB46-0C01-818C3902E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2E782A-781D-95A6-02AB-A7AEFC88D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5AC91-5F37-417B-BAD6-FBE3159CCC18}" type="slidenum">
              <a:rPr lang="en-US" smtClean="0"/>
              <a:t>‹#›</a:t>
            </a:fld>
            <a:endParaRPr lang="en-US"/>
          </a:p>
        </p:txBody>
      </p:sp>
    </p:spTree>
    <p:extLst>
      <p:ext uri="{BB962C8B-B14F-4D97-AF65-F5344CB8AC3E}">
        <p14:creationId xmlns:p14="http://schemas.microsoft.com/office/powerpoint/2010/main" val="2500268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KlaCo3zw1PM?feature=oembed" TargetMode="Externa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samhsa.gov/"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3.xml"/><Relationship Id="rId3" Type="http://schemas.openxmlformats.org/officeDocument/2006/relationships/diagramLayout" Target="../diagrams/layout2.xml"/><Relationship Id="rId7" Type="http://schemas.openxmlformats.org/officeDocument/2006/relationships/image" Target="../media/image12.png"/><Relationship Id="rId12" Type="http://schemas.openxmlformats.org/officeDocument/2006/relationships/diagramColors" Target="../diagrams/colors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QuickStyle" Target="../diagrams/quickStyle3.xml"/><Relationship Id="rId5" Type="http://schemas.openxmlformats.org/officeDocument/2006/relationships/diagramColors" Target="../diagrams/colors2.xml"/><Relationship Id="rId10" Type="http://schemas.openxmlformats.org/officeDocument/2006/relationships/diagramLayout" Target="../diagrams/layout3.xml"/><Relationship Id="rId4" Type="http://schemas.openxmlformats.org/officeDocument/2006/relationships/diagramQuickStyle" Target="../diagrams/quickStyle2.xml"/><Relationship Id="rId9"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12.png"/><Relationship Id="rId12" Type="http://schemas.openxmlformats.org/officeDocument/2006/relationships/diagramColors" Target="../diagrams/colors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RWbesR8-yis?list=UUnPNYSZM9zVTYHoZxvlxpUw"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zPomDCFiwjs?feature=oembed" TargetMode="External"/><Relationship Id="rId6" Type="http://schemas.openxmlformats.org/officeDocument/2006/relationships/image" Target="../media/image41.jpeg"/><Relationship Id="rId5" Type="http://schemas.openxmlformats.org/officeDocument/2006/relationships/image" Target="../media/image13.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7.xml"/><Relationship Id="rId7" Type="http://schemas.openxmlformats.org/officeDocument/2006/relationships/image" Target="../media/image1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54.svg"/><Relationship Id="rId5" Type="http://schemas.openxmlformats.org/officeDocument/2006/relationships/diagramQuickStyle" Target="../diagrams/quickStyle8.xml"/><Relationship Id="rId10" Type="http://schemas.openxmlformats.org/officeDocument/2006/relationships/image" Target="../media/image53.png"/><Relationship Id="rId4" Type="http://schemas.openxmlformats.org/officeDocument/2006/relationships/diagramLayout" Target="../diagrams/layout8.xml"/><Relationship Id="rId9"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jt_I2Yg2Ik4?list=UUnPNYSZM9zVTYHoZxvlxpUw" TargetMode="External"/><Relationship Id="rId6" Type="http://schemas.openxmlformats.org/officeDocument/2006/relationships/image" Target="../media/image58.jpeg"/><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g2v2sfwfQ84?feature=oembed" TargetMode="External"/><Relationship Id="rId5" Type="http://schemas.openxmlformats.org/officeDocument/2006/relationships/image" Target="../media/image59.jpe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7nevSz5-dhc?feature=oembed" TargetMode="External"/><Relationship Id="rId5" Type="http://schemas.openxmlformats.org/officeDocument/2006/relationships/image" Target="../media/image60.jpe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F1AA4DC-BAF2-B2FD-E948-4A303C23F09F}"/>
              </a:ext>
            </a:extLst>
          </p:cNvPr>
          <p:cNvPicPr>
            <a:picLocks noChangeAspect="1"/>
          </p:cNvPicPr>
          <p:nvPr/>
        </p:nvPicPr>
        <p:blipFill rotWithShape="1">
          <a:blip r:embed="rId2"/>
          <a:srcRect l="426" r="-1" b="-1"/>
          <a:stretch/>
        </p:blipFill>
        <p:spPr>
          <a:xfrm>
            <a:off x="-1531" y="-1658"/>
            <a:ext cx="12191980" cy="6856718"/>
          </a:xfrm>
          <a:prstGeom prst="rect">
            <a:avLst/>
          </a:prstGeom>
        </p:spPr>
      </p:pic>
    </p:spTree>
    <p:extLst>
      <p:ext uri="{BB962C8B-B14F-4D97-AF65-F5344CB8AC3E}">
        <p14:creationId xmlns:p14="http://schemas.microsoft.com/office/powerpoint/2010/main" val="269705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6050A57-18D6-BEDF-54D8-27897441EE7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90421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A3EB0C4-1482-2BB3-BC7E-616AD223FDA2}"/>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22272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B0183-EC6C-3E44-C69E-F8CDE332CF0D}"/>
              </a:ext>
            </a:extLst>
          </p:cNvPr>
          <p:cNvPicPr>
            <a:picLocks noChangeAspect="1"/>
          </p:cNvPicPr>
          <p:nvPr/>
        </p:nvPicPr>
        <p:blipFill>
          <a:blip r:embed="rId3"/>
          <a:stretch>
            <a:fillRect/>
          </a:stretch>
        </p:blipFill>
        <p:spPr>
          <a:xfrm>
            <a:off x="3242864" y="2376340"/>
            <a:ext cx="5706271" cy="2105319"/>
          </a:xfrm>
          <a:prstGeom prst="rect">
            <a:avLst/>
          </a:prstGeom>
        </p:spPr>
      </p:pic>
      <p:pic>
        <p:nvPicPr>
          <p:cNvPr id="6" name="Picture 5">
            <a:extLst>
              <a:ext uri="{FF2B5EF4-FFF2-40B4-BE49-F238E27FC236}">
                <a16:creationId xmlns:a16="http://schemas.microsoft.com/office/drawing/2014/main" id="{C76CA22A-A1B2-FF70-D31A-3786539A19BD}"/>
              </a:ext>
            </a:extLst>
          </p:cNvPr>
          <p:cNvPicPr>
            <a:picLocks noChangeAspect="1"/>
          </p:cNvPicPr>
          <p:nvPr/>
        </p:nvPicPr>
        <p:blipFill rotWithShape="1">
          <a:blip r:embed="rId4"/>
          <a:srcRect t="15217"/>
          <a:stretch/>
        </p:blipFill>
        <p:spPr>
          <a:xfrm>
            <a:off x="-1" y="0"/>
            <a:ext cx="12192000" cy="6611815"/>
          </a:xfrm>
          <a:prstGeom prst="rect">
            <a:avLst/>
          </a:prstGeom>
        </p:spPr>
      </p:pic>
      <p:sp>
        <p:nvSpPr>
          <p:cNvPr id="7" name="TextBox 6">
            <a:extLst>
              <a:ext uri="{FF2B5EF4-FFF2-40B4-BE49-F238E27FC236}">
                <a16:creationId xmlns:a16="http://schemas.microsoft.com/office/drawing/2014/main" id="{7E8C9637-18ED-2CB4-3E39-A689BC02F0DA}"/>
              </a:ext>
            </a:extLst>
          </p:cNvPr>
          <p:cNvSpPr txBox="1"/>
          <p:nvPr/>
        </p:nvSpPr>
        <p:spPr>
          <a:xfrm>
            <a:off x="522516" y="326686"/>
            <a:ext cx="3097643" cy="769441"/>
          </a:xfrm>
          <a:prstGeom prst="rect">
            <a:avLst/>
          </a:prstGeom>
          <a:noFill/>
        </p:spPr>
        <p:txBody>
          <a:bodyPr wrap="none" rtlCol="0">
            <a:spAutoFit/>
          </a:bodyPr>
          <a:lstStyle/>
          <a:p>
            <a:r>
              <a:rPr lang="en-US" sz="4400" b="1" dirty="0"/>
              <a:t>Why SBIRT? </a:t>
            </a:r>
          </a:p>
        </p:txBody>
      </p:sp>
      <p:sp>
        <p:nvSpPr>
          <p:cNvPr id="8" name="TextBox 7">
            <a:extLst>
              <a:ext uri="{FF2B5EF4-FFF2-40B4-BE49-F238E27FC236}">
                <a16:creationId xmlns:a16="http://schemas.microsoft.com/office/drawing/2014/main" id="{88862DB7-B928-F5F3-47A8-7C91D5886FF8}"/>
              </a:ext>
            </a:extLst>
          </p:cNvPr>
          <p:cNvSpPr txBox="1"/>
          <p:nvPr/>
        </p:nvSpPr>
        <p:spPr>
          <a:xfrm>
            <a:off x="1742948" y="1031111"/>
            <a:ext cx="6398739" cy="461665"/>
          </a:xfrm>
          <a:prstGeom prst="rect">
            <a:avLst/>
          </a:prstGeom>
          <a:noFill/>
        </p:spPr>
        <p:txBody>
          <a:bodyPr wrap="none" rtlCol="0">
            <a:spAutoFit/>
          </a:bodyPr>
          <a:lstStyle/>
          <a:p>
            <a:r>
              <a:rPr lang="en-US" sz="2400" dirty="0">
                <a:latin typeface="+mj-lt"/>
              </a:rPr>
              <a:t>Prevalence and Consequence of Substance Misuse</a:t>
            </a:r>
          </a:p>
        </p:txBody>
      </p:sp>
      <p:sp>
        <p:nvSpPr>
          <p:cNvPr id="10" name="TextBox 9">
            <a:extLst>
              <a:ext uri="{FF2B5EF4-FFF2-40B4-BE49-F238E27FC236}">
                <a16:creationId xmlns:a16="http://schemas.microsoft.com/office/drawing/2014/main" id="{BC860342-D678-C6B1-66CA-9B5330A2B1EF}"/>
              </a:ext>
            </a:extLst>
          </p:cNvPr>
          <p:cNvSpPr txBox="1"/>
          <p:nvPr/>
        </p:nvSpPr>
        <p:spPr>
          <a:xfrm>
            <a:off x="522516" y="1615325"/>
            <a:ext cx="7265555" cy="5047536"/>
          </a:xfrm>
          <a:prstGeom prst="rect">
            <a:avLst/>
          </a:prstGeom>
          <a:noFill/>
        </p:spPr>
        <p:txBody>
          <a:bodyPr wrap="square">
            <a:spAutoFit/>
          </a:bodyPr>
          <a:lstStyle/>
          <a:p>
            <a:pPr marL="285750" indent="-285750" algn="l">
              <a:buFont typeface="Arial" panose="020B0604020202020204" pitchFamily="34" charset="0"/>
              <a:buChar char="•"/>
            </a:pPr>
            <a:r>
              <a:rPr lang="en-US" sz="1600" b="0" i="0" dirty="0">
                <a:effectLst/>
              </a:rPr>
              <a:t>20.4 million people in the United States were diagnosed with SUD in the past year</a:t>
            </a:r>
          </a:p>
          <a:p>
            <a:pPr marL="285750" indent="-285750" algn="l">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Only 10.3 percent of people with past-year SUD received SUD treatment</a:t>
            </a:r>
          </a:p>
          <a:p>
            <a:pPr marL="285750" indent="-285750" algn="l">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Nearly 71,000 people died of drug overdoses in 2019</a:t>
            </a:r>
          </a:p>
          <a:p>
            <a:pPr marL="285750" indent="-285750" algn="l">
              <a:buFont typeface="Arial" panose="020B0604020202020204" pitchFamily="34" charset="0"/>
              <a:buChar char="•"/>
            </a:pPr>
            <a:endParaRPr lang="en-US" sz="1600" b="0" i="0" dirty="0">
              <a:effectLst/>
            </a:endParaRPr>
          </a:p>
          <a:p>
            <a:pPr marL="285750" indent="-285750">
              <a:buFont typeface="Arial" panose="020B0604020202020204" pitchFamily="34" charset="0"/>
              <a:buChar char="•"/>
            </a:pPr>
            <a:r>
              <a:rPr lang="en-US" sz="1600" b="0" i="0" dirty="0">
                <a:effectLst/>
              </a:rPr>
              <a:t>59.277 million or 21.4% of people 12 and over have used illegal drugs or misused prescription drugs within the last year.</a:t>
            </a:r>
          </a:p>
          <a:p>
            <a:pPr marL="285750" indent="-285750">
              <a:buFont typeface="Arial" panose="020B0604020202020204" pitchFamily="34" charset="0"/>
              <a:buChar char="•"/>
            </a:pPr>
            <a:endParaRPr lang="en-US" sz="1600" b="0" i="0" dirty="0">
              <a:effectLst/>
            </a:endParaRPr>
          </a:p>
          <a:p>
            <a:pPr marL="285750" indent="-285750">
              <a:buFont typeface="Arial" panose="020B0604020202020204" pitchFamily="34" charset="0"/>
              <a:buChar char="•"/>
            </a:pPr>
            <a:r>
              <a:rPr lang="en-US" sz="1600" b="0" i="0" dirty="0">
                <a:effectLst/>
              </a:rPr>
              <a:t>138.522 million Americans 12 and over drink alcohol.</a:t>
            </a:r>
          </a:p>
          <a:p>
            <a:pPr marL="285750" indent="-285750">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20.4% of them have an alcohol use disorder.</a:t>
            </a:r>
          </a:p>
          <a:p>
            <a:pPr marL="285750" indent="-285750" algn="l">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57.277 million people use tobacco or nicotine products (vape).</a:t>
            </a:r>
          </a:p>
          <a:p>
            <a:pPr marL="285750" indent="-285750" algn="l">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25.4% of illegal drug users have a drug disorder.</a:t>
            </a:r>
          </a:p>
          <a:p>
            <a:pPr marL="285750" indent="-285750" algn="l">
              <a:buFont typeface="Arial" panose="020B0604020202020204" pitchFamily="34" charset="0"/>
              <a:buChar char="•"/>
            </a:pPr>
            <a:endParaRPr lang="en-US" sz="1600" b="0" i="0" dirty="0">
              <a:effectLst/>
            </a:endParaRPr>
          </a:p>
          <a:p>
            <a:pPr marL="285750" indent="-285750" algn="l">
              <a:buFont typeface="Arial" panose="020B0604020202020204" pitchFamily="34" charset="0"/>
              <a:buChar char="•"/>
            </a:pPr>
            <a:r>
              <a:rPr lang="en-US" sz="1600" b="0" i="0" dirty="0">
                <a:effectLst/>
              </a:rPr>
              <a:t>24.7% of those with drug disorders have an opioid disorder; this includes prescription pain relievers or “pain killers” and heroin).</a:t>
            </a:r>
          </a:p>
          <a:p>
            <a:pPr marL="285750" indent="-285750" algn="l">
              <a:buFont typeface="Arial" panose="020B0604020202020204" pitchFamily="34" charset="0"/>
              <a:buChar char="•"/>
            </a:pPr>
            <a:endParaRPr lang="en-US" b="0" i="0" dirty="0">
              <a:effectLst/>
              <a:latin typeface="Open Sans" panose="020B0606030504020204" pitchFamily="34" charset="0"/>
            </a:endParaRPr>
          </a:p>
        </p:txBody>
      </p:sp>
      <p:pic>
        <p:nvPicPr>
          <p:cNvPr id="12" name="Picture 11">
            <a:extLst>
              <a:ext uri="{FF2B5EF4-FFF2-40B4-BE49-F238E27FC236}">
                <a16:creationId xmlns:a16="http://schemas.microsoft.com/office/drawing/2014/main" id="{32CD0E8C-64F3-4DF8-9CCE-B1F64BB149BA}"/>
              </a:ext>
            </a:extLst>
          </p:cNvPr>
          <p:cNvPicPr>
            <a:picLocks noChangeAspect="1"/>
          </p:cNvPicPr>
          <p:nvPr/>
        </p:nvPicPr>
        <p:blipFill>
          <a:blip r:embed="rId5"/>
          <a:stretch>
            <a:fillRect/>
          </a:stretch>
        </p:blipFill>
        <p:spPr>
          <a:xfrm>
            <a:off x="7750706" y="1978831"/>
            <a:ext cx="4220057" cy="3848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477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41ACF333-16D2-AD06-2075-8462916DCBF8}"/>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965292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Picture 26">
            <a:extLst>
              <a:ext uri="{FF2B5EF4-FFF2-40B4-BE49-F238E27FC236}">
                <a16:creationId xmlns:a16="http://schemas.microsoft.com/office/drawing/2014/main" id="{9E27DC34-7E56-B802-5F20-ECCC1DDBB6CF}"/>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17848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E354A9B-CEEB-AC2D-0896-BBEFF86579ED}"/>
              </a:ext>
            </a:extLst>
          </p:cNvPr>
          <p:cNvPicPr>
            <a:picLocks noChangeAspect="1"/>
          </p:cNvPicPr>
          <p:nvPr/>
        </p:nvPicPr>
        <p:blipFill rotWithShape="1">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589700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3B2B0-9838-2815-2752-2FEC267A3863}"/>
              </a:ext>
            </a:extLst>
          </p:cNvPr>
          <p:cNvPicPr>
            <a:picLocks noChangeAspect="1"/>
          </p:cNvPicPr>
          <p:nvPr/>
        </p:nvPicPr>
        <p:blipFill rotWithShape="1">
          <a:blip r:embed="rId3"/>
          <a:srcRect t="18479" r="15385" b="-1"/>
          <a:stretch/>
        </p:blipFill>
        <p:spPr>
          <a:xfrm>
            <a:off x="-1" y="0"/>
            <a:ext cx="12192001" cy="6659418"/>
          </a:xfrm>
          <a:prstGeom prst="rect">
            <a:avLst/>
          </a:prstGeom>
        </p:spPr>
      </p:pic>
      <p:pic>
        <p:nvPicPr>
          <p:cNvPr id="5" name="Picture 4">
            <a:extLst>
              <a:ext uri="{FF2B5EF4-FFF2-40B4-BE49-F238E27FC236}">
                <a16:creationId xmlns:a16="http://schemas.microsoft.com/office/drawing/2014/main" id="{83ACEF4D-5EC1-FDD4-5B9C-BEAE2D37E0AF}"/>
              </a:ext>
            </a:extLst>
          </p:cNvPr>
          <p:cNvPicPr>
            <a:picLocks noChangeAspect="1"/>
          </p:cNvPicPr>
          <p:nvPr/>
        </p:nvPicPr>
        <p:blipFill>
          <a:blip r:embed="rId4"/>
          <a:stretch>
            <a:fillRect/>
          </a:stretch>
        </p:blipFill>
        <p:spPr>
          <a:xfrm>
            <a:off x="136159" y="6196913"/>
            <a:ext cx="1990725" cy="676275"/>
          </a:xfrm>
          <a:prstGeom prst="rect">
            <a:avLst/>
          </a:prstGeom>
        </p:spPr>
      </p:pic>
      <p:pic>
        <p:nvPicPr>
          <p:cNvPr id="2" name="Online Media 1" title="SBIRT clinic workflow">
            <a:hlinkClick r:id="" action="ppaction://media"/>
            <a:extLst>
              <a:ext uri="{FF2B5EF4-FFF2-40B4-BE49-F238E27FC236}">
                <a16:creationId xmlns:a16="http://schemas.microsoft.com/office/drawing/2014/main" id="{9F67A55E-E336-A6F4-849C-6C7C1E944DB6}"/>
              </a:ext>
            </a:extLst>
          </p:cNvPr>
          <p:cNvPicPr>
            <a:picLocks noRot="1" noChangeAspect="1"/>
          </p:cNvPicPr>
          <p:nvPr>
            <a:videoFile r:link="rId1"/>
          </p:nvPr>
        </p:nvPicPr>
        <p:blipFill>
          <a:blip r:embed="rId5"/>
          <a:stretch>
            <a:fillRect/>
          </a:stretch>
        </p:blipFill>
        <p:spPr>
          <a:xfrm>
            <a:off x="3763802" y="1915427"/>
            <a:ext cx="4664396" cy="2635384"/>
          </a:xfrm>
          <a:prstGeom prst="rect">
            <a:avLst/>
          </a:prstGeom>
        </p:spPr>
      </p:pic>
    </p:spTree>
    <p:extLst>
      <p:ext uri="{BB962C8B-B14F-4D97-AF65-F5344CB8AC3E}">
        <p14:creationId xmlns:p14="http://schemas.microsoft.com/office/powerpoint/2010/main" val="95228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D1D9234-0475-1626-5908-A316D4DA1B23}"/>
              </a:ext>
            </a:extLst>
          </p:cNvPr>
          <p:cNvPicPr>
            <a:picLocks noChangeAspect="1"/>
          </p:cNvPicPr>
          <p:nvPr/>
        </p:nvPicPr>
        <p:blipFill rotWithShape="1">
          <a:blip r:embed="rId2"/>
          <a:srcRect t="15217"/>
          <a:stretch/>
        </p:blipFill>
        <p:spPr>
          <a:xfrm>
            <a:off x="-1" y="0"/>
            <a:ext cx="12192000" cy="6611815"/>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663BC409-3800-F023-506B-7681ADF6EDDD}"/>
              </a:ext>
            </a:extLst>
          </p:cNvPr>
          <p:cNvSpPr txBox="1"/>
          <p:nvPr/>
        </p:nvSpPr>
        <p:spPr>
          <a:xfrm>
            <a:off x="891395" y="488830"/>
            <a:ext cx="97706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Who Can Provide the Substance Use Screening...?</a:t>
            </a:r>
            <a:endParaRPr lang="en-US" sz="3600" b="1" dirty="0"/>
          </a:p>
        </p:txBody>
      </p:sp>
      <p:sp>
        <p:nvSpPr>
          <p:cNvPr id="3" name="TextBox 2">
            <a:extLst>
              <a:ext uri="{FF2B5EF4-FFF2-40B4-BE49-F238E27FC236}">
                <a16:creationId xmlns:a16="http://schemas.microsoft.com/office/drawing/2014/main" id="{0B682470-3E17-50BE-E165-627C6C22F3A6}"/>
              </a:ext>
            </a:extLst>
          </p:cNvPr>
          <p:cNvSpPr txBox="1"/>
          <p:nvPr/>
        </p:nvSpPr>
        <p:spPr>
          <a:xfrm>
            <a:off x="2484278" y="2300111"/>
            <a:ext cx="688082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cs typeface="Calibri"/>
              </a:rPr>
              <a:t>Physicians</a:t>
            </a:r>
          </a:p>
          <a:p>
            <a:pPr marL="457200" indent="-457200">
              <a:buFont typeface="Arial"/>
              <a:buChar char="•"/>
            </a:pPr>
            <a:r>
              <a:rPr lang="en-US" sz="3200" dirty="0">
                <a:cs typeface="Calibri"/>
              </a:rPr>
              <a:t>Advanced Practice Providers</a:t>
            </a:r>
          </a:p>
          <a:p>
            <a:pPr marL="457200" indent="-457200">
              <a:buFont typeface="Arial"/>
              <a:buChar char="•"/>
            </a:pPr>
            <a:r>
              <a:rPr lang="en-US" sz="3200" dirty="0">
                <a:cs typeface="Calibri"/>
              </a:rPr>
              <a:t>Behavioral Health Providers</a:t>
            </a:r>
          </a:p>
          <a:p>
            <a:pPr marL="457200" indent="-457200">
              <a:buFont typeface="Arial"/>
              <a:buChar char="•"/>
            </a:pPr>
            <a:r>
              <a:rPr lang="en-US" sz="3200" dirty="0">
                <a:cs typeface="Calibri"/>
              </a:rPr>
              <a:t>Medical Assistants</a:t>
            </a:r>
          </a:p>
          <a:p>
            <a:pPr marL="457200" indent="-457200">
              <a:buFont typeface="Arial"/>
              <a:buChar char="•"/>
            </a:pPr>
            <a:r>
              <a:rPr lang="en-US" sz="3200" dirty="0">
                <a:cs typeface="Calibri"/>
              </a:rPr>
              <a:t>Front desk staff</a:t>
            </a:r>
          </a:p>
          <a:p>
            <a:pPr marL="457200" indent="-457200">
              <a:buFont typeface="Arial"/>
              <a:buChar char="•"/>
            </a:pPr>
            <a:r>
              <a:rPr lang="en-US" sz="3200" dirty="0">
                <a:cs typeface="Calibri"/>
              </a:rPr>
              <a:t>Electronic administration</a:t>
            </a:r>
          </a:p>
        </p:txBody>
      </p:sp>
    </p:spTree>
    <p:extLst>
      <p:ext uri="{BB962C8B-B14F-4D97-AF65-F5344CB8AC3E}">
        <p14:creationId xmlns:p14="http://schemas.microsoft.com/office/powerpoint/2010/main" val="27022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E32DD-6C19-F126-AE43-45B85C404BF9}"/>
              </a:ext>
            </a:extLst>
          </p:cNvPr>
          <p:cNvPicPr>
            <a:picLocks noChangeAspect="1"/>
          </p:cNvPicPr>
          <p:nvPr/>
        </p:nvPicPr>
        <p:blipFill rotWithShape="1">
          <a:blip r:embed="rId3"/>
          <a:srcRect t="15339" r="15338"/>
          <a:stretch/>
        </p:blipFill>
        <p:spPr>
          <a:xfrm>
            <a:off x="0" y="0"/>
            <a:ext cx="12192001" cy="6668656"/>
          </a:xfrm>
          <a:prstGeom prst="rect">
            <a:avLst/>
          </a:prstGeom>
        </p:spPr>
      </p:pic>
      <p:graphicFrame>
        <p:nvGraphicFramePr>
          <p:cNvPr id="5" name="Table 4">
            <a:extLst>
              <a:ext uri="{FF2B5EF4-FFF2-40B4-BE49-F238E27FC236}">
                <a16:creationId xmlns:a16="http://schemas.microsoft.com/office/drawing/2014/main" id="{AB447614-9D99-B476-8546-641B31253C41}"/>
              </a:ext>
            </a:extLst>
          </p:cNvPr>
          <p:cNvGraphicFramePr>
            <a:graphicFrameLocks noGrp="1"/>
          </p:cNvGraphicFramePr>
          <p:nvPr>
            <p:extLst>
              <p:ext uri="{D42A27DB-BD31-4B8C-83A1-F6EECF244321}">
                <p14:modId xmlns:p14="http://schemas.microsoft.com/office/powerpoint/2010/main" val="3622085746"/>
              </p:ext>
            </p:extLst>
          </p:nvPr>
        </p:nvGraphicFramePr>
        <p:xfrm>
          <a:off x="2578608" y="2648278"/>
          <a:ext cx="7402467" cy="3814354"/>
        </p:xfrm>
        <a:graphic>
          <a:graphicData uri="http://schemas.openxmlformats.org/drawingml/2006/table">
            <a:tbl>
              <a:tblPr firstRow="1" bandRow="1">
                <a:tableStyleId>{5C22544A-7EE6-4342-B048-85BDC9FD1C3A}</a:tableStyleId>
              </a:tblPr>
              <a:tblGrid>
                <a:gridCol w="2485235">
                  <a:extLst>
                    <a:ext uri="{9D8B030D-6E8A-4147-A177-3AD203B41FA5}">
                      <a16:colId xmlns:a16="http://schemas.microsoft.com/office/drawing/2014/main" val="20000"/>
                    </a:ext>
                  </a:extLst>
                </a:gridCol>
                <a:gridCol w="2458616">
                  <a:extLst>
                    <a:ext uri="{9D8B030D-6E8A-4147-A177-3AD203B41FA5}">
                      <a16:colId xmlns:a16="http://schemas.microsoft.com/office/drawing/2014/main" val="20001"/>
                    </a:ext>
                  </a:extLst>
                </a:gridCol>
                <a:gridCol w="2458616">
                  <a:extLst>
                    <a:ext uri="{9D8B030D-6E8A-4147-A177-3AD203B41FA5}">
                      <a16:colId xmlns:a16="http://schemas.microsoft.com/office/drawing/2014/main" val="20002"/>
                    </a:ext>
                  </a:extLst>
                </a:gridCol>
              </a:tblGrid>
              <a:tr h="3814354">
                <a:tc>
                  <a:txBody>
                    <a:bodyPr/>
                    <a:lstStyle/>
                    <a:p>
                      <a:pPr algn="ctr"/>
                      <a:r>
                        <a:rPr lang="en-US" sz="1800" dirty="0">
                          <a:solidFill>
                            <a:srgbClr val="289CA8"/>
                          </a:solidFill>
                        </a:rPr>
                        <a:t>Positive</a:t>
                      </a:r>
                      <a:r>
                        <a:rPr lang="en-US" sz="1800" baseline="0" dirty="0">
                          <a:solidFill>
                            <a:srgbClr val="289CA8"/>
                          </a:solidFill>
                        </a:rPr>
                        <a:t> Physical, Social and Mental Health</a:t>
                      </a:r>
                    </a:p>
                    <a:p>
                      <a:pPr>
                        <a:spcBef>
                          <a:spcPts val="600"/>
                        </a:spcBef>
                      </a:pPr>
                      <a:r>
                        <a:rPr lang="en-US" sz="1600" b="0" dirty="0">
                          <a:solidFill>
                            <a:srgbClr val="289CA8"/>
                          </a:solidFill>
                        </a:rPr>
                        <a:t>A</a:t>
                      </a:r>
                      <a:r>
                        <a:rPr lang="en-US" sz="1600" b="0" baseline="0" dirty="0">
                          <a:solidFill>
                            <a:srgbClr val="289CA8"/>
                          </a:solidFill>
                        </a:rPr>
                        <a:t> state of physical, mental and social well-being, free from substance misuse, in which an individual is able to realize his or her abilities, cope with normal stresses of life, work productively and fruitfully, and make a contribution to his or her community.</a:t>
                      </a:r>
                      <a:endParaRPr lang="en-US" sz="1600" b="0" dirty="0">
                        <a:solidFill>
                          <a:srgbClr val="289CA8"/>
                        </a:solidFill>
                      </a:endParaRPr>
                    </a:p>
                  </a:txBody>
                  <a:tcPr>
                    <a:solidFill>
                      <a:srgbClr val="ABE5EB"/>
                    </a:solidFill>
                  </a:tcPr>
                </a:tc>
                <a:tc>
                  <a:txBody>
                    <a:bodyPr/>
                    <a:lstStyle/>
                    <a:p>
                      <a:pPr algn="ctr"/>
                      <a:r>
                        <a:rPr lang="en-US" sz="1800" dirty="0">
                          <a:solidFill>
                            <a:schemeClr val="accent2">
                              <a:lumMod val="75000"/>
                            </a:schemeClr>
                          </a:solidFill>
                        </a:rPr>
                        <a:t>Substance Misuse</a:t>
                      </a:r>
                    </a:p>
                    <a:p>
                      <a:endParaRPr lang="en-US" sz="1800" b="0" dirty="0">
                        <a:solidFill>
                          <a:schemeClr val="accent2">
                            <a:lumMod val="75000"/>
                          </a:schemeClr>
                        </a:solidFill>
                      </a:endParaRPr>
                    </a:p>
                    <a:p>
                      <a:pPr>
                        <a:spcBef>
                          <a:spcPts val="600"/>
                        </a:spcBef>
                      </a:pPr>
                      <a:r>
                        <a:rPr lang="en-US" sz="1600" b="0" dirty="0">
                          <a:solidFill>
                            <a:schemeClr val="accent2">
                              <a:lumMod val="75000"/>
                            </a:schemeClr>
                          </a:solidFill>
                        </a:rPr>
                        <a:t>The</a:t>
                      </a:r>
                      <a:r>
                        <a:rPr lang="en-US" sz="1600" b="0" baseline="0" dirty="0">
                          <a:solidFill>
                            <a:schemeClr val="accent2">
                              <a:lumMod val="75000"/>
                            </a:schemeClr>
                          </a:solidFill>
                        </a:rPr>
                        <a:t> use of any substance in a manner, situation, amount, or frequency that can cause harm to the user and/or those around them.</a:t>
                      </a:r>
                      <a:endParaRPr lang="en-US" sz="1600" b="0" dirty="0">
                        <a:solidFill>
                          <a:schemeClr val="accent2">
                            <a:lumMod val="75000"/>
                          </a:schemeClr>
                        </a:solidFill>
                      </a:endParaRPr>
                    </a:p>
                  </a:txBody>
                  <a:tcPr>
                    <a:solidFill>
                      <a:schemeClr val="accent2">
                        <a:lumMod val="40000"/>
                        <a:lumOff val="60000"/>
                      </a:schemeClr>
                    </a:solidFill>
                  </a:tcPr>
                </a:tc>
                <a:tc>
                  <a:txBody>
                    <a:bodyPr/>
                    <a:lstStyle/>
                    <a:p>
                      <a:pPr algn="ctr"/>
                      <a:r>
                        <a:rPr lang="en-US" sz="1800" b="1" dirty="0">
                          <a:solidFill>
                            <a:srgbClr val="FF0000"/>
                          </a:solidFill>
                        </a:rPr>
                        <a:t>Substance</a:t>
                      </a:r>
                      <a:r>
                        <a:rPr lang="en-US" sz="1800" b="1" baseline="0" dirty="0">
                          <a:solidFill>
                            <a:srgbClr val="FF0000"/>
                          </a:solidFill>
                        </a:rPr>
                        <a:t> Use Disorder</a:t>
                      </a:r>
                      <a:endParaRPr lang="en-US" sz="1800" b="0" dirty="0">
                        <a:solidFill>
                          <a:srgbClr val="FF0000"/>
                        </a:solidFill>
                      </a:endParaRPr>
                    </a:p>
                    <a:p>
                      <a:endParaRPr lang="en-US" sz="1800" b="0" dirty="0">
                        <a:solidFill>
                          <a:srgbClr val="FF0000"/>
                        </a:solidFill>
                      </a:endParaRPr>
                    </a:p>
                    <a:p>
                      <a:pPr>
                        <a:spcBef>
                          <a:spcPts val="600"/>
                        </a:spcBef>
                      </a:pPr>
                      <a:r>
                        <a:rPr lang="en-US" sz="1600" b="0" dirty="0">
                          <a:solidFill>
                            <a:srgbClr val="FF0000"/>
                          </a:solidFill>
                        </a:rPr>
                        <a:t>Clinically</a:t>
                      </a:r>
                      <a:r>
                        <a:rPr lang="en-US" sz="1600" b="0" baseline="0" dirty="0">
                          <a:solidFill>
                            <a:srgbClr val="FF0000"/>
                          </a:solidFill>
                        </a:rPr>
                        <a:t> and functionally significant impairment caused by substance use, including health problems, disability, and failure to meet major responsibilities at work, school, or home; substance use disorder is measured on a continuum from mild, moderate, to severe based on a person’s number of symptoms.</a:t>
                      </a:r>
                      <a:endParaRPr lang="en-US" sz="1600" b="0" dirty="0">
                        <a:solidFill>
                          <a:srgbClr val="FF0000"/>
                        </a:solidFill>
                      </a:endParaRPr>
                    </a:p>
                  </a:txBody>
                  <a:tcPr>
                    <a:solidFill>
                      <a:srgbClr val="FDE8E7"/>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A336C6AD-AF2D-559F-55B9-E7A767C2D638}"/>
              </a:ext>
            </a:extLst>
          </p:cNvPr>
          <p:cNvSpPr>
            <a:spLocks noGrp="1"/>
          </p:cNvSpPr>
          <p:nvPr>
            <p:ph type="title"/>
          </p:nvPr>
        </p:nvSpPr>
        <p:spPr>
          <a:xfrm>
            <a:off x="3495427" y="1480799"/>
            <a:ext cx="7704667" cy="947494"/>
          </a:xfrm>
        </p:spPr>
        <p:txBody>
          <a:bodyPr>
            <a:normAutofit/>
          </a:bodyPr>
          <a:lstStyle/>
          <a:p>
            <a:r>
              <a:rPr lang="en-US" sz="3200" dirty="0"/>
              <a:t>Substance Use Status Continuum</a:t>
            </a:r>
          </a:p>
        </p:txBody>
      </p:sp>
      <p:cxnSp>
        <p:nvCxnSpPr>
          <p:cNvPr id="7" name="Straight Arrow Connector 6">
            <a:extLst>
              <a:ext uri="{FF2B5EF4-FFF2-40B4-BE49-F238E27FC236}">
                <a16:creationId xmlns:a16="http://schemas.microsoft.com/office/drawing/2014/main" id="{5B7C38AD-C100-85E8-55AC-8CDAEAAB2F18}"/>
              </a:ext>
            </a:extLst>
          </p:cNvPr>
          <p:cNvCxnSpPr/>
          <p:nvPr/>
        </p:nvCxnSpPr>
        <p:spPr>
          <a:xfrm>
            <a:off x="2766865" y="2308208"/>
            <a:ext cx="7025951"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69C8D35-3489-04FF-BD56-A4058302DBA2}"/>
              </a:ext>
            </a:extLst>
          </p:cNvPr>
          <p:cNvSpPr txBox="1"/>
          <p:nvPr/>
        </p:nvSpPr>
        <p:spPr>
          <a:xfrm>
            <a:off x="436097" y="340570"/>
            <a:ext cx="8857957" cy="584775"/>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What is Unhealthy Alcohol or Drug Use? </a:t>
            </a:r>
          </a:p>
        </p:txBody>
      </p:sp>
    </p:spTree>
    <p:extLst>
      <p:ext uri="{BB962C8B-B14F-4D97-AF65-F5344CB8AC3E}">
        <p14:creationId xmlns:p14="http://schemas.microsoft.com/office/powerpoint/2010/main" val="3713489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8D7F25-9F6C-39E1-A02E-2E1A16D19ECF}"/>
              </a:ext>
            </a:extLst>
          </p:cNvPr>
          <p:cNvPicPr>
            <a:picLocks noChangeAspect="1"/>
          </p:cNvPicPr>
          <p:nvPr/>
        </p:nvPicPr>
        <p:blipFill rotWithShape="1">
          <a:blip r:embed="rId3"/>
          <a:srcRect t="15399" r="15399"/>
          <a:stretch/>
        </p:blipFill>
        <p:spPr>
          <a:xfrm>
            <a:off x="0" y="0"/>
            <a:ext cx="12192001" cy="6631709"/>
          </a:xfrm>
          <a:prstGeom prst="rect">
            <a:avLst/>
          </a:prstGeom>
        </p:spPr>
      </p:pic>
      <p:sp>
        <p:nvSpPr>
          <p:cNvPr id="8" name="Title 1">
            <a:extLst>
              <a:ext uri="{FF2B5EF4-FFF2-40B4-BE49-F238E27FC236}">
                <a16:creationId xmlns:a16="http://schemas.microsoft.com/office/drawing/2014/main" id="{718AB9FD-990F-51CA-B12B-4489FAFF9969}"/>
              </a:ext>
            </a:extLst>
          </p:cNvPr>
          <p:cNvSpPr>
            <a:spLocks noGrp="1"/>
          </p:cNvSpPr>
          <p:nvPr>
            <p:ph type="title"/>
          </p:nvPr>
        </p:nvSpPr>
        <p:spPr>
          <a:xfrm>
            <a:off x="794897" y="663213"/>
            <a:ext cx="3829357" cy="524850"/>
          </a:xfrm>
        </p:spPr>
        <p:txBody>
          <a:bodyPr>
            <a:normAutofit/>
          </a:bodyPr>
          <a:lstStyle/>
          <a:p>
            <a:r>
              <a:rPr lang="en-US" sz="2400" b="1" dirty="0">
                <a:latin typeface="+mn-lt"/>
              </a:rPr>
              <a:t>The Traditional Model</a:t>
            </a:r>
          </a:p>
        </p:txBody>
      </p:sp>
      <p:grpSp>
        <p:nvGrpSpPr>
          <p:cNvPr id="9" name="Group 8">
            <a:extLst>
              <a:ext uri="{FF2B5EF4-FFF2-40B4-BE49-F238E27FC236}">
                <a16:creationId xmlns:a16="http://schemas.microsoft.com/office/drawing/2014/main" id="{7C22A686-2922-036A-4EA3-7FB1A7DB115E}"/>
              </a:ext>
            </a:extLst>
          </p:cNvPr>
          <p:cNvGrpSpPr>
            <a:grpSpLocks noChangeAspect="1"/>
          </p:cNvGrpSpPr>
          <p:nvPr/>
        </p:nvGrpSpPr>
        <p:grpSpPr>
          <a:xfrm>
            <a:off x="581379" y="1275750"/>
            <a:ext cx="6371999" cy="1983736"/>
            <a:chOff x="1543050" y="2743200"/>
            <a:chExt cx="6057900" cy="1885950"/>
          </a:xfrm>
        </p:grpSpPr>
        <p:sp>
          <p:nvSpPr>
            <p:cNvPr id="10" name="Line 4">
              <a:extLst>
                <a:ext uri="{FF2B5EF4-FFF2-40B4-BE49-F238E27FC236}">
                  <a16:creationId xmlns:a16="http://schemas.microsoft.com/office/drawing/2014/main" id="{5009D937-95FA-6668-29F9-FB0D64C10BF7}"/>
                </a:ext>
              </a:extLst>
            </p:cNvPr>
            <p:cNvSpPr>
              <a:spLocks noChangeShapeType="1"/>
            </p:cNvSpPr>
            <p:nvPr/>
          </p:nvSpPr>
          <p:spPr bwMode="auto">
            <a:xfrm>
              <a:off x="1543050" y="3714750"/>
              <a:ext cx="60579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11" name="Line 5">
              <a:extLst>
                <a:ext uri="{FF2B5EF4-FFF2-40B4-BE49-F238E27FC236}">
                  <a16:creationId xmlns:a16="http://schemas.microsoft.com/office/drawing/2014/main" id="{A2914555-F5FD-4F71-6395-99828CA87B0A}"/>
                </a:ext>
              </a:extLst>
            </p:cNvPr>
            <p:cNvSpPr>
              <a:spLocks noChangeShapeType="1"/>
            </p:cNvSpPr>
            <p:nvPr/>
          </p:nvSpPr>
          <p:spPr bwMode="auto">
            <a:xfrm>
              <a:off x="15430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12" name="Line 6">
              <a:extLst>
                <a:ext uri="{FF2B5EF4-FFF2-40B4-BE49-F238E27FC236}">
                  <a16:creationId xmlns:a16="http://schemas.microsoft.com/office/drawing/2014/main" id="{13C706EA-6D76-C313-C06D-561A4B31C245}"/>
                </a:ext>
              </a:extLst>
            </p:cNvPr>
            <p:cNvSpPr>
              <a:spLocks noChangeShapeType="1"/>
            </p:cNvSpPr>
            <p:nvPr/>
          </p:nvSpPr>
          <p:spPr bwMode="auto">
            <a:xfrm>
              <a:off x="76009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13" name="Text Box 7">
              <a:extLst>
                <a:ext uri="{FF2B5EF4-FFF2-40B4-BE49-F238E27FC236}">
                  <a16:creationId xmlns:a16="http://schemas.microsoft.com/office/drawing/2014/main" id="{17CD65DB-363C-0E40-3E2C-D729CFD318A2}"/>
                </a:ext>
              </a:extLst>
            </p:cNvPr>
            <p:cNvSpPr txBox="1">
              <a:spLocks noChangeArrowheads="1"/>
            </p:cNvSpPr>
            <p:nvPr/>
          </p:nvSpPr>
          <p:spPr bwMode="auto">
            <a:xfrm>
              <a:off x="1683407" y="3371850"/>
              <a:ext cx="914399"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dirty="0">
                  <a:solidFill>
                    <a:prstClr val="black"/>
                  </a:solidFill>
                  <a:latin typeface="+mn-lt"/>
                </a:rPr>
                <a:t>Abstinence</a:t>
              </a:r>
            </a:p>
          </p:txBody>
        </p:sp>
        <p:sp>
          <p:nvSpPr>
            <p:cNvPr id="14" name="Line 8">
              <a:extLst>
                <a:ext uri="{FF2B5EF4-FFF2-40B4-BE49-F238E27FC236}">
                  <a16:creationId xmlns:a16="http://schemas.microsoft.com/office/drawing/2014/main" id="{C3812F58-3A68-C570-FF71-81FEF1B99504}"/>
                </a:ext>
              </a:extLst>
            </p:cNvPr>
            <p:cNvSpPr>
              <a:spLocks noChangeShapeType="1"/>
            </p:cNvSpPr>
            <p:nvPr/>
          </p:nvSpPr>
          <p:spPr bwMode="auto">
            <a:xfrm>
              <a:off x="262890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15" name="Line 16">
              <a:extLst>
                <a:ext uri="{FF2B5EF4-FFF2-40B4-BE49-F238E27FC236}">
                  <a16:creationId xmlns:a16="http://schemas.microsoft.com/office/drawing/2014/main" id="{50956A85-914C-DCCE-5CC5-CECDFC9C2893}"/>
                </a:ext>
              </a:extLst>
            </p:cNvPr>
            <p:cNvSpPr>
              <a:spLocks noChangeShapeType="1"/>
            </p:cNvSpPr>
            <p:nvPr/>
          </p:nvSpPr>
          <p:spPr bwMode="auto">
            <a:xfrm>
              <a:off x="6286500" y="3429000"/>
              <a:ext cx="0" cy="514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16" name="Text Box 17">
              <a:extLst>
                <a:ext uri="{FF2B5EF4-FFF2-40B4-BE49-F238E27FC236}">
                  <a16:creationId xmlns:a16="http://schemas.microsoft.com/office/drawing/2014/main" id="{75222645-FC16-D6DA-BA95-75669C12D2DD}"/>
                </a:ext>
              </a:extLst>
            </p:cNvPr>
            <p:cNvSpPr txBox="1">
              <a:spLocks noChangeArrowheads="1"/>
            </p:cNvSpPr>
            <p:nvPr/>
          </p:nvSpPr>
          <p:spPr bwMode="auto">
            <a:xfrm>
              <a:off x="6400800" y="3771900"/>
              <a:ext cx="1085850"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dirty="0">
                  <a:solidFill>
                    <a:prstClr val="black"/>
                  </a:solidFill>
                  <a:latin typeface="+mn-lt"/>
                </a:rPr>
                <a:t>Addiction</a:t>
              </a:r>
            </a:p>
          </p:txBody>
        </p:sp>
        <p:sp>
          <p:nvSpPr>
            <p:cNvPr id="17" name="Oval 16">
              <a:extLst>
                <a:ext uri="{FF2B5EF4-FFF2-40B4-BE49-F238E27FC236}">
                  <a16:creationId xmlns:a16="http://schemas.microsoft.com/office/drawing/2014/main" id="{E62A66BE-D9CE-3CF6-AF99-E556FD84D3C7}"/>
                </a:ext>
              </a:extLst>
            </p:cNvPr>
            <p:cNvSpPr/>
            <p:nvPr/>
          </p:nvSpPr>
          <p:spPr>
            <a:xfrm>
              <a:off x="1543050" y="2743200"/>
              <a:ext cx="4743450" cy="18859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18" name="Oval 17">
              <a:extLst>
                <a:ext uri="{FF2B5EF4-FFF2-40B4-BE49-F238E27FC236}">
                  <a16:creationId xmlns:a16="http://schemas.microsoft.com/office/drawing/2014/main" id="{9C501F7F-B5B9-E972-C25A-C4E5807FC106}"/>
                </a:ext>
              </a:extLst>
            </p:cNvPr>
            <p:cNvSpPr/>
            <p:nvPr/>
          </p:nvSpPr>
          <p:spPr>
            <a:xfrm>
              <a:off x="6286500" y="3314700"/>
              <a:ext cx="1314450" cy="9715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19" name="TextBox 22">
              <a:extLst>
                <a:ext uri="{FF2B5EF4-FFF2-40B4-BE49-F238E27FC236}">
                  <a16:creationId xmlns:a16="http://schemas.microsoft.com/office/drawing/2014/main" id="{7292BFD6-13A3-EBD2-36C0-8468857BF187}"/>
                </a:ext>
              </a:extLst>
            </p:cNvPr>
            <p:cNvSpPr txBox="1">
              <a:spLocks noChangeArrowheads="1"/>
            </p:cNvSpPr>
            <p:nvPr/>
          </p:nvSpPr>
          <p:spPr bwMode="auto">
            <a:xfrm>
              <a:off x="3543300" y="3371850"/>
              <a:ext cx="2343150" cy="1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prstClr val="black"/>
                  </a:solidFill>
                  <a:latin typeface="+mn-lt"/>
                  <a:cs typeface="Times New Roman" panose="02020603050405020304" pitchFamily="18" charset="0"/>
                </a:rPr>
                <a:t>Responsible Use</a:t>
              </a:r>
            </a:p>
          </p:txBody>
        </p:sp>
      </p:grpSp>
      <p:sp>
        <p:nvSpPr>
          <p:cNvPr id="21" name="TextBox 20">
            <a:extLst>
              <a:ext uri="{FF2B5EF4-FFF2-40B4-BE49-F238E27FC236}">
                <a16:creationId xmlns:a16="http://schemas.microsoft.com/office/drawing/2014/main" id="{8F2A1CB2-5319-0FED-EE7F-708B3A0FE3A7}"/>
              </a:ext>
            </a:extLst>
          </p:cNvPr>
          <p:cNvSpPr txBox="1"/>
          <p:nvPr/>
        </p:nvSpPr>
        <p:spPr>
          <a:xfrm>
            <a:off x="3531875" y="34095"/>
            <a:ext cx="6196818" cy="584775"/>
          </a:xfrm>
          <a:prstGeom prst="rect">
            <a:avLst/>
          </a:prstGeom>
          <a:noFill/>
        </p:spPr>
        <p:txBody>
          <a:bodyPr wrap="square">
            <a:spAutoFit/>
          </a:bodyPr>
          <a:lstStyle/>
          <a:p>
            <a:r>
              <a:rPr lang="en-US" sz="3200" b="1" dirty="0"/>
              <a:t>A Continuum of Substance Use</a:t>
            </a:r>
          </a:p>
        </p:txBody>
      </p:sp>
      <p:grpSp>
        <p:nvGrpSpPr>
          <p:cNvPr id="22" name="Group 21">
            <a:extLst>
              <a:ext uri="{FF2B5EF4-FFF2-40B4-BE49-F238E27FC236}">
                <a16:creationId xmlns:a16="http://schemas.microsoft.com/office/drawing/2014/main" id="{82862F32-DE24-A378-169F-D5C0EAA199F5}"/>
              </a:ext>
            </a:extLst>
          </p:cNvPr>
          <p:cNvGrpSpPr>
            <a:grpSpLocks noChangeAspect="1"/>
          </p:cNvGrpSpPr>
          <p:nvPr/>
        </p:nvGrpSpPr>
        <p:grpSpPr>
          <a:xfrm>
            <a:off x="581380" y="3892543"/>
            <a:ext cx="5992914" cy="2544161"/>
            <a:chOff x="1543050" y="2457450"/>
            <a:chExt cx="6057900" cy="2571750"/>
          </a:xfrm>
        </p:grpSpPr>
        <p:sp>
          <p:nvSpPr>
            <p:cNvPr id="23" name="Line 4">
              <a:extLst>
                <a:ext uri="{FF2B5EF4-FFF2-40B4-BE49-F238E27FC236}">
                  <a16:creationId xmlns:a16="http://schemas.microsoft.com/office/drawing/2014/main" id="{9BD3BE1D-C9F5-F6E5-3DFE-2A20FEB57F23}"/>
                </a:ext>
              </a:extLst>
            </p:cNvPr>
            <p:cNvSpPr>
              <a:spLocks noChangeShapeType="1"/>
            </p:cNvSpPr>
            <p:nvPr/>
          </p:nvSpPr>
          <p:spPr bwMode="auto">
            <a:xfrm>
              <a:off x="1543050" y="3714750"/>
              <a:ext cx="60579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24" name="Line 5">
              <a:extLst>
                <a:ext uri="{FF2B5EF4-FFF2-40B4-BE49-F238E27FC236}">
                  <a16:creationId xmlns:a16="http://schemas.microsoft.com/office/drawing/2014/main" id="{AF754138-99BD-1DBD-5721-17D27DABFACB}"/>
                </a:ext>
              </a:extLst>
            </p:cNvPr>
            <p:cNvSpPr>
              <a:spLocks noChangeShapeType="1"/>
            </p:cNvSpPr>
            <p:nvPr/>
          </p:nvSpPr>
          <p:spPr bwMode="auto">
            <a:xfrm>
              <a:off x="15430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25" name="Line 6">
              <a:extLst>
                <a:ext uri="{FF2B5EF4-FFF2-40B4-BE49-F238E27FC236}">
                  <a16:creationId xmlns:a16="http://schemas.microsoft.com/office/drawing/2014/main" id="{3E9A386D-8DD8-1573-37CC-2AFA842C9725}"/>
                </a:ext>
              </a:extLst>
            </p:cNvPr>
            <p:cNvSpPr>
              <a:spLocks noChangeShapeType="1"/>
            </p:cNvSpPr>
            <p:nvPr/>
          </p:nvSpPr>
          <p:spPr bwMode="auto">
            <a:xfrm>
              <a:off x="76009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26" name="Text Box 7">
              <a:extLst>
                <a:ext uri="{FF2B5EF4-FFF2-40B4-BE49-F238E27FC236}">
                  <a16:creationId xmlns:a16="http://schemas.microsoft.com/office/drawing/2014/main" id="{4CB54591-49BC-85A9-EBD4-71D4B7A45FE5}"/>
                </a:ext>
              </a:extLst>
            </p:cNvPr>
            <p:cNvSpPr txBox="1">
              <a:spLocks noChangeArrowheads="1"/>
            </p:cNvSpPr>
            <p:nvPr/>
          </p:nvSpPr>
          <p:spPr bwMode="auto">
            <a:xfrm>
              <a:off x="1647477" y="3371850"/>
              <a:ext cx="914399"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dirty="0">
                  <a:solidFill>
                    <a:prstClr val="black"/>
                  </a:solidFill>
                  <a:latin typeface="+mn-lt"/>
                </a:rPr>
                <a:t>Abstinence</a:t>
              </a:r>
            </a:p>
          </p:txBody>
        </p:sp>
        <p:sp>
          <p:nvSpPr>
            <p:cNvPr id="27" name="Line 8">
              <a:extLst>
                <a:ext uri="{FF2B5EF4-FFF2-40B4-BE49-F238E27FC236}">
                  <a16:creationId xmlns:a16="http://schemas.microsoft.com/office/drawing/2014/main" id="{0570E919-5D49-83F1-F144-396B2E41437E}"/>
                </a:ext>
              </a:extLst>
            </p:cNvPr>
            <p:cNvSpPr>
              <a:spLocks noChangeShapeType="1"/>
            </p:cNvSpPr>
            <p:nvPr/>
          </p:nvSpPr>
          <p:spPr bwMode="auto">
            <a:xfrm>
              <a:off x="262890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28" name="Text Box 9">
              <a:extLst>
                <a:ext uri="{FF2B5EF4-FFF2-40B4-BE49-F238E27FC236}">
                  <a16:creationId xmlns:a16="http://schemas.microsoft.com/office/drawing/2014/main" id="{443FE218-3DA4-9DC6-1B26-241A6CF5354A}"/>
                </a:ext>
              </a:extLst>
            </p:cNvPr>
            <p:cNvSpPr txBox="1">
              <a:spLocks noChangeArrowheads="1"/>
            </p:cNvSpPr>
            <p:nvPr/>
          </p:nvSpPr>
          <p:spPr bwMode="auto">
            <a:xfrm>
              <a:off x="2628899" y="3200400"/>
              <a:ext cx="1257301"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dirty="0">
                  <a:solidFill>
                    <a:prstClr val="black"/>
                  </a:solidFill>
                  <a:latin typeface="+mn-lt"/>
                </a:rPr>
                <a:t>Experimental Use</a:t>
              </a:r>
            </a:p>
          </p:txBody>
        </p:sp>
        <p:sp>
          <p:nvSpPr>
            <p:cNvPr id="29" name="Line 10">
              <a:extLst>
                <a:ext uri="{FF2B5EF4-FFF2-40B4-BE49-F238E27FC236}">
                  <a16:creationId xmlns:a16="http://schemas.microsoft.com/office/drawing/2014/main" id="{3E922BEA-41F6-8289-9546-5DE7F8348F29}"/>
                </a:ext>
              </a:extLst>
            </p:cNvPr>
            <p:cNvSpPr>
              <a:spLocks noChangeShapeType="1"/>
            </p:cNvSpPr>
            <p:nvPr/>
          </p:nvSpPr>
          <p:spPr bwMode="auto">
            <a:xfrm>
              <a:off x="39433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30" name="Text Box 11">
              <a:extLst>
                <a:ext uri="{FF2B5EF4-FFF2-40B4-BE49-F238E27FC236}">
                  <a16:creationId xmlns:a16="http://schemas.microsoft.com/office/drawing/2014/main" id="{0C3CEB7E-2F6B-87EC-A066-BC89F88B6026}"/>
                </a:ext>
              </a:extLst>
            </p:cNvPr>
            <p:cNvSpPr txBox="1">
              <a:spLocks noChangeArrowheads="1"/>
            </p:cNvSpPr>
            <p:nvPr/>
          </p:nvSpPr>
          <p:spPr bwMode="auto">
            <a:xfrm>
              <a:off x="3902479" y="3200401"/>
              <a:ext cx="774785"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dirty="0">
                  <a:solidFill>
                    <a:prstClr val="black"/>
                  </a:solidFill>
                  <a:latin typeface="+mn-lt"/>
                </a:rPr>
                <a:t>Social </a:t>
              </a:r>
              <a:br>
                <a:rPr lang="en-US" altLang="en-US" sz="1200" b="1" dirty="0">
                  <a:solidFill>
                    <a:prstClr val="black"/>
                  </a:solidFill>
                  <a:latin typeface="+mn-lt"/>
                </a:rPr>
              </a:br>
              <a:r>
                <a:rPr lang="en-US" altLang="en-US" sz="1200" b="1" dirty="0">
                  <a:solidFill>
                    <a:prstClr val="black"/>
                  </a:solidFill>
                  <a:latin typeface="+mn-lt"/>
                </a:rPr>
                <a:t>Use</a:t>
              </a:r>
            </a:p>
          </p:txBody>
        </p:sp>
        <p:sp>
          <p:nvSpPr>
            <p:cNvPr id="31" name="Line 12">
              <a:extLst>
                <a:ext uri="{FF2B5EF4-FFF2-40B4-BE49-F238E27FC236}">
                  <a16:creationId xmlns:a16="http://schemas.microsoft.com/office/drawing/2014/main" id="{6675AE92-80FC-5310-D307-D4F635FCDBC5}"/>
                </a:ext>
              </a:extLst>
            </p:cNvPr>
            <p:cNvSpPr>
              <a:spLocks noChangeShapeType="1"/>
            </p:cNvSpPr>
            <p:nvPr/>
          </p:nvSpPr>
          <p:spPr bwMode="auto">
            <a:xfrm>
              <a:off x="4743450"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32" name="Text Box 13">
              <a:extLst>
                <a:ext uri="{FF2B5EF4-FFF2-40B4-BE49-F238E27FC236}">
                  <a16:creationId xmlns:a16="http://schemas.microsoft.com/office/drawing/2014/main" id="{A6663A1D-B900-17D9-4EAA-DE1B538DDAE9}"/>
                </a:ext>
              </a:extLst>
            </p:cNvPr>
            <p:cNvSpPr txBox="1">
              <a:spLocks noChangeArrowheads="1"/>
            </p:cNvSpPr>
            <p:nvPr/>
          </p:nvSpPr>
          <p:spPr bwMode="auto">
            <a:xfrm>
              <a:off x="4743450" y="3200400"/>
              <a:ext cx="800100"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dirty="0">
                  <a:solidFill>
                    <a:prstClr val="black"/>
                  </a:solidFill>
                  <a:latin typeface="+mn-lt"/>
                </a:rPr>
                <a:t>Binge Use</a:t>
              </a:r>
            </a:p>
          </p:txBody>
        </p:sp>
        <p:sp>
          <p:nvSpPr>
            <p:cNvPr id="33" name="Line 14">
              <a:extLst>
                <a:ext uri="{FF2B5EF4-FFF2-40B4-BE49-F238E27FC236}">
                  <a16:creationId xmlns:a16="http://schemas.microsoft.com/office/drawing/2014/main" id="{F2400DF6-26EE-EA5B-D626-B44EA37AF0ED}"/>
                </a:ext>
              </a:extLst>
            </p:cNvPr>
            <p:cNvSpPr>
              <a:spLocks noChangeShapeType="1"/>
            </p:cNvSpPr>
            <p:nvPr/>
          </p:nvSpPr>
          <p:spPr bwMode="auto">
            <a:xfrm>
              <a:off x="5504412" y="34861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34" name="Text Box 15">
              <a:extLst>
                <a:ext uri="{FF2B5EF4-FFF2-40B4-BE49-F238E27FC236}">
                  <a16:creationId xmlns:a16="http://schemas.microsoft.com/office/drawing/2014/main" id="{A0A63D9D-3FAD-3619-A9C5-2EBF75C7F7D5}"/>
                </a:ext>
              </a:extLst>
            </p:cNvPr>
            <p:cNvSpPr txBox="1">
              <a:spLocks noChangeArrowheads="1"/>
            </p:cNvSpPr>
            <p:nvPr/>
          </p:nvSpPr>
          <p:spPr bwMode="auto">
            <a:xfrm>
              <a:off x="5488133" y="3371850"/>
              <a:ext cx="1009651" cy="28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200" b="1" dirty="0">
                  <a:solidFill>
                    <a:prstClr val="black"/>
                  </a:solidFill>
                  <a:latin typeface="+mn-lt"/>
                </a:rPr>
                <a:t>Harmful</a:t>
              </a:r>
            </a:p>
          </p:txBody>
        </p:sp>
        <p:sp>
          <p:nvSpPr>
            <p:cNvPr id="35" name="Line 16">
              <a:extLst>
                <a:ext uri="{FF2B5EF4-FFF2-40B4-BE49-F238E27FC236}">
                  <a16:creationId xmlns:a16="http://schemas.microsoft.com/office/drawing/2014/main" id="{D043D41C-5693-0192-5210-A5182C4F809F}"/>
                </a:ext>
              </a:extLst>
            </p:cNvPr>
            <p:cNvSpPr>
              <a:spLocks noChangeShapeType="1"/>
            </p:cNvSpPr>
            <p:nvPr/>
          </p:nvSpPr>
          <p:spPr bwMode="auto">
            <a:xfrm>
              <a:off x="6286500" y="3429000"/>
              <a:ext cx="0" cy="514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dirty="0">
                <a:solidFill>
                  <a:prstClr val="black"/>
                </a:solidFill>
              </a:endParaRPr>
            </a:p>
          </p:txBody>
        </p:sp>
        <p:sp>
          <p:nvSpPr>
            <p:cNvPr id="36" name="Text Box 17">
              <a:extLst>
                <a:ext uri="{FF2B5EF4-FFF2-40B4-BE49-F238E27FC236}">
                  <a16:creationId xmlns:a16="http://schemas.microsoft.com/office/drawing/2014/main" id="{E5D4422D-D74C-9B2D-B6AE-6C573AA96D58}"/>
                </a:ext>
              </a:extLst>
            </p:cNvPr>
            <p:cNvSpPr txBox="1">
              <a:spLocks noChangeArrowheads="1"/>
            </p:cNvSpPr>
            <p:nvPr/>
          </p:nvSpPr>
          <p:spPr bwMode="auto">
            <a:xfrm>
              <a:off x="6400800" y="3771900"/>
              <a:ext cx="1085850" cy="4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200" b="1" dirty="0">
                  <a:solidFill>
                    <a:prstClr val="black"/>
                  </a:solidFill>
                  <a:latin typeface="+mn-lt"/>
                </a:rPr>
                <a:t>Substance Use Disorder</a:t>
              </a:r>
            </a:p>
          </p:txBody>
        </p:sp>
        <p:sp>
          <p:nvSpPr>
            <p:cNvPr id="37" name="Oval 36">
              <a:extLst>
                <a:ext uri="{FF2B5EF4-FFF2-40B4-BE49-F238E27FC236}">
                  <a16:creationId xmlns:a16="http://schemas.microsoft.com/office/drawing/2014/main" id="{F8848B53-561C-A32C-F1BD-A11ED955862A}"/>
                </a:ext>
              </a:extLst>
            </p:cNvPr>
            <p:cNvSpPr/>
            <p:nvPr/>
          </p:nvSpPr>
          <p:spPr>
            <a:xfrm>
              <a:off x="1543050" y="2743200"/>
              <a:ext cx="3200400" cy="18859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8" name="Oval 37">
              <a:extLst>
                <a:ext uri="{FF2B5EF4-FFF2-40B4-BE49-F238E27FC236}">
                  <a16:creationId xmlns:a16="http://schemas.microsoft.com/office/drawing/2014/main" id="{4A087F37-DFA8-56D7-ADA6-10CA9A62F8D5}"/>
                </a:ext>
              </a:extLst>
            </p:cNvPr>
            <p:cNvSpPr/>
            <p:nvPr/>
          </p:nvSpPr>
          <p:spPr>
            <a:xfrm>
              <a:off x="6286500" y="3314700"/>
              <a:ext cx="131445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39" name="Oval 38">
              <a:extLst>
                <a:ext uri="{FF2B5EF4-FFF2-40B4-BE49-F238E27FC236}">
                  <a16:creationId xmlns:a16="http://schemas.microsoft.com/office/drawing/2014/main" id="{2996160C-5F77-1EEC-3792-C75DB783A5C0}"/>
                </a:ext>
              </a:extLst>
            </p:cNvPr>
            <p:cNvSpPr/>
            <p:nvPr/>
          </p:nvSpPr>
          <p:spPr>
            <a:xfrm>
              <a:off x="4743450" y="2457450"/>
              <a:ext cx="1543050" cy="2571750"/>
            </a:xfrm>
            <a:prstGeom prst="ellipse">
              <a:avLst/>
            </a:prstGeom>
            <a:noFill/>
            <a:ln w="38100">
              <a:solidFill>
                <a:srgbClr val="5D28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sp>
          <p:nvSpPr>
            <p:cNvPr id="40" name="TextBox 39">
              <a:extLst>
                <a:ext uri="{FF2B5EF4-FFF2-40B4-BE49-F238E27FC236}">
                  <a16:creationId xmlns:a16="http://schemas.microsoft.com/office/drawing/2014/main" id="{E65AA287-C01B-8614-7A10-805B69EA6378}"/>
                </a:ext>
              </a:extLst>
            </p:cNvPr>
            <p:cNvSpPr txBox="1"/>
            <p:nvPr/>
          </p:nvSpPr>
          <p:spPr>
            <a:xfrm>
              <a:off x="4953000" y="3885644"/>
              <a:ext cx="1066800" cy="280003"/>
            </a:xfrm>
            <a:prstGeom prst="rect">
              <a:avLst/>
            </a:prstGeom>
            <a:noFill/>
          </p:spPr>
          <p:txBody>
            <a:bodyPr wrap="square" rtlCol="0">
              <a:spAutoFit/>
            </a:bodyPr>
            <a:lstStyle/>
            <a:p>
              <a:pPr algn="ctr"/>
              <a:r>
                <a:rPr lang="en-US" sz="1200" b="1" dirty="0">
                  <a:cs typeface="Times New Roman" panose="02020603050405020304" pitchFamily="18" charset="0"/>
                </a:rPr>
                <a:t>Misuse</a:t>
              </a:r>
            </a:p>
          </p:txBody>
        </p:sp>
      </p:grpSp>
      <p:sp>
        <p:nvSpPr>
          <p:cNvPr id="42" name="TextBox 41">
            <a:extLst>
              <a:ext uri="{FF2B5EF4-FFF2-40B4-BE49-F238E27FC236}">
                <a16:creationId xmlns:a16="http://schemas.microsoft.com/office/drawing/2014/main" id="{D0E0E529-4B23-4A1F-419E-31CFBCFB3F30}"/>
              </a:ext>
            </a:extLst>
          </p:cNvPr>
          <p:cNvSpPr txBox="1"/>
          <p:nvPr/>
        </p:nvSpPr>
        <p:spPr>
          <a:xfrm>
            <a:off x="794897" y="3517081"/>
            <a:ext cx="6158484" cy="461665"/>
          </a:xfrm>
          <a:prstGeom prst="rect">
            <a:avLst/>
          </a:prstGeom>
          <a:noFill/>
        </p:spPr>
        <p:txBody>
          <a:bodyPr wrap="square">
            <a:spAutoFit/>
          </a:bodyPr>
          <a:lstStyle/>
          <a:p>
            <a:r>
              <a:rPr lang="en-US" sz="2400" b="1" dirty="0"/>
              <a:t>The SBIRT Model</a:t>
            </a:r>
            <a:endParaRPr lang="en-US" sz="2400" dirty="0"/>
          </a:p>
        </p:txBody>
      </p:sp>
      <p:grpSp>
        <p:nvGrpSpPr>
          <p:cNvPr id="43" name="Group 42">
            <a:extLst>
              <a:ext uri="{FF2B5EF4-FFF2-40B4-BE49-F238E27FC236}">
                <a16:creationId xmlns:a16="http://schemas.microsoft.com/office/drawing/2014/main" id="{0575E799-4CE2-5405-E48B-E689E8644D35}"/>
              </a:ext>
            </a:extLst>
          </p:cNvPr>
          <p:cNvGrpSpPr/>
          <p:nvPr/>
        </p:nvGrpSpPr>
        <p:grpSpPr>
          <a:xfrm>
            <a:off x="7070349" y="4345465"/>
            <a:ext cx="4622035" cy="1751734"/>
            <a:chOff x="760182" y="2046420"/>
            <a:chExt cx="10520493" cy="3982829"/>
          </a:xfrm>
        </p:grpSpPr>
        <p:sp>
          <p:nvSpPr>
            <p:cNvPr id="44" name="Rectangle 43">
              <a:extLst>
                <a:ext uri="{FF2B5EF4-FFF2-40B4-BE49-F238E27FC236}">
                  <a16:creationId xmlns:a16="http://schemas.microsoft.com/office/drawing/2014/main" id="{6F9AC854-CE88-2D13-D9D9-B11DBDCA1518}"/>
                </a:ext>
              </a:extLst>
            </p:cNvPr>
            <p:cNvSpPr/>
            <p:nvPr/>
          </p:nvSpPr>
          <p:spPr>
            <a:xfrm>
              <a:off x="760182" y="3428999"/>
              <a:ext cx="3494855" cy="629799"/>
            </a:xfrm>
            <a:prstGeom prst="rect">
              <a:avLst/>
            </a:prstGeom>
            <a:ln w="127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Frequency of use</a:t>
              </a:r>
            </a:p>
          </p:txBody>
        </p:sp>
        <p:sp>
          <p:nvSpPr>
            <p:cNvPr id="45" name="Arrow: Right 44">
              <a:extLst>
                <a:ext uri="{FF2B5EF4-FFF2-40B4-BE49-F238E27FC236}">
                  <a16:creationId xmlns:a16="http://schemas.microsoft.com/office/drawing/2014/main" id="{FB7597E0-4A8E-38B4-11EE-71CC88ED0EE5}"/>
                </a:ext>
              </a:extLst>
            </p:cNvPr>
            <p:cNvSpPr/>
            <p:nvPr/>
          </p:nvSpPr>
          <p:spPr>
            <a:xfrm>
              <a:off x="5289496" y="2238445"/>
              <a:ext cx="2379986"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6" name="Rectangle 45">
              <a:extLst>
                <a:ext uri="{FF2B5EF4-FFF2-40B4-BE49-F238E27FC236}">
                  <a16:creationId xmlns:a16="http://schemas.microsoft.com/office/drawing/2014/main" id="{F471A1AA-E1E2-29E0-8EA3-3E691F754541}"/>
                </a:ext>
              </a:extLst>
            </p:cNvPr>
            <p:cNvSpPr/>
            <p:nvPr/>
          </p:nvSpPr>
          <p:spPr>
            <a:xfrm>
              <a:off x="8604870" y="2087981"/>
              <a:ext cx="2675805" cy="276999"/>
            </a:xfrm>
            <a:prstGeom prst="rect">
              <a:avLst/>
            </a:prstGeom>
            <a:ln w="127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Disorder (4%)</a:t>
              </a:r>
            </a:p>
          </p:txBody>
        </p:sp>
        <p:sp>
          <p:nvSpPr>
            <p:cNvPr id="47" name="Rectangle 46">
              <a:extLst>
                <a:ext uri="{FF2B5EF4-FFF2-40B4-BE49-F238E27FC236}">
                  <a16:creationId xmlns:a16="http://schemas.microsoft.com/office/drawing/2014/main" id="{2668BB6A-159E-86AC-3107-A1106E4232DA}"/>
                </a:ext>
              </a:extLst>
            </p:cNvPr>
            <p:cNvSpPr/>
            <p:nvPr/>
          </p:nvSpPr>
          <p:spPr>
            <a:xfrm>
              <a:off x="9066287" y="2846424"/>
              <a:ext cx="2214388" cy="629799"/>
            </a:xfrm>
            <a:prstGeom prst="rect">
              <a:avLst/>
            </a:prstGeom>
            <a:ln w="1270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Risky (25%)</a:t>
              </a:r>
            </a:p>
          </p:txBody>
        </p:sp>
        <p:sp>
          <p:nvSpPr>
            <p:cNvPr id="48" name="Isosceles Triangle 47">
              <a:extLst>
                <a:ext uri="{FF2B5EF4-FFF2-40B4-BE49-F238E27FC236}">
                  <a16:creationId xmlns:a16="http://schemas.microsoft.com/office/drawing/2014/main" id="{B2ACCE7D-4024-FDB5-E7AC-52A4AD21186C}"/>
                </a:ext>
              </a:extLst>
            </p:cNvPr>
            <p:cNvSpPr/>
            <p:nvPr/>
          </p:nvSpPr>
          <p:spPr>
            <a:xfrm>
              <a:off x="5709364" y="2046420"/>
              <a:ext cx="4919531" cy="3982829"/>
            </a:xfrm>
            <a:prstGeom prst="triangle">
              <a:avLst/>
            </a:prstGeom>
            <a:solidFill>
              <a:srgbClr val="9BBB5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9" name="Trapezoid 48">
              <a:extLst>
                <a:ext uri="{FF2B5EF4-FFF2-40B4-BE49-F238E27FC236}">
                  <a16:creationId xmlns:a16="http://schemas.microsoft.com/office/drawing/2014/main" id="{15688446-D1F3-6D78-BF8E-A734C718389F}"/>
                </a:ext>
              </a:extLst>
            </p:cNvPr>
            <p:cNvSpPr/>
            <p:nvPr/>
          </p:nvSpPr>
          <p:spPr>
            <a:xfrm>
              <a:off x="7788590" y="2046421"/>
              <a:ext cx="751998" cy="603186"/>
            </a:xfrm>
            <a:prstGeom prst="trapezoid">
              <a:avLst>
                <a:gd name="adj" fmla="val 61511"/>
              </a:avLst>
            </a:prstGeom>
            <a:solidFill>
              <a:srgbClr val="B1302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0" name="Trapezoid 49">
              <a:extLst>
                <a:ext uri="{FF2B5EF4-FFF2-40B4-BE49-F238E27FC236}">
                  <a16:creationId xmlns:a16="http://schemas.microsoft.com/office/drawing/2014/main" id="{F366DF04-0D10-20CD-479A-C9AA6288BE29}"/>
                </a:ext>
              </a:extLst>
            </p:cNvPr>
            <p:cNvSpPr/>
            <p:nvPr/>
          </p:nvSpPr>
          <p:spPr>
            <a:xfrm>
              <a:off x="7208621" y="2649608"/>
              <a:ext cx="1919671" cy="983060"/>
            </a:xfrm>
            <a:prstGeom prst="trapezoid">
              <a:avLst>
                <a:gd name="adj" fmla="val 59833"/>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id="{A2F67BF9-D05E-1EF7-6936-4ADD83E9D0C3}"/>
                </a:ext>
              </a:extLst>
            </p:cNvPr>
            <p:cNvSpPr/>
            <p:nvPr/>
          </p:nvSpPr>
          <p:spPr>
            <a:xfrm>
              <a:off x="6471201" y="4312315"/>
              <a:ext cx="347157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342900" algn="l"/>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Low or </a:t>
              </a:r>
            </a:p>
            <a:p>
              <a:pPr marL="0" marR="0" lvl="0" indent="0" algn="ctr" defTabSz="457200" rtl="0" eaLnBrk="1" fontAlgn="auto" latinLnBrk="0" hangingPunct="1">
                <a:lnSpc>
                  <a:spcPct val="100000"/>
                </a:lnSpc>
                <a:spcBef>
                  <a:spcPts val="0"/>
                </a:spcBef>
                <a:spcAft>
                  <a:spcPts val="0"/>
                </a:spcAft>
                <a:buClrTx/>
                <a:buSzTx/>
                <a:buFontTx/>
                <a:buNone/>
                <a:tabLst>
                  <a:tab pos="342900" algn="l"/>
                </a:tabLst>
                <a:defRPr/>
              </a:pPr>
              <a:r>
                <a:rPr kumimoji="0" lang="en-US"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no risk: 71%</a:t>
              </a:r>
            </a:p>
          </p:txBody>
        </p:sp>
        <p:cxnSp>
          <p:nvCxnSpPr>
            <p:cNvPr id="52" name="Straight Connector 51">
              <a:extLst>
                <a:ext uri="{FF2B5EF4-FFF2-40B4-BE49-F238E27FC236}">
                  <a16:creationId xmlns:a16="http://schemas.microsoft.com/office/drawing/2014/main" id="{233DF2E5-65A4-EAE7-BE6E-9F7F4724BCB5}"/>
                </a:ext>
              </a:extLst>
            </p:cNvPr>
            <p:cNvCxnSpPr>
              <a:cxnSpLocks/>
            </p:cNvCxnSpPr>
            <p:nvPr/>
          </p:nvCxnSpPr>
          <p:spPr>
            <a:xfrm flipH="1">
              <a:off x="3975365" y="3068638"/>
              <a:ext cx="970962" cy="1666132"/>
            </a:xfrm>
            <a:prstGeom prst="line">
              <a:avLst/>
            </a:prstGeom>
            <a:solidFill>
              <a:schemeClr val="tx1"/>
            </a:solid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1151E683-9CAC-BDAF-D211-D5EDA4601DCE}"/>
                </a:ext>
              </a:extLst>
            </p:cNvPr>
            <p:cNvSpPr/>
            <p:nvPr/>
          </p:nvSpPr>
          <p:spPr>
            <a:xfrm>
              <a:off x="4889140" y="2932030"/>
              <a:ext cx="2379986"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4" name="Arrow: Right 53">
              <a:extLst>
                <a:ext uri="{FF2B5EF4-FFF2-40B4-BE49-F238E27FC236}">
                  <a16:creationId xmlns:a16="http://schemas.microsoft.com/office/drawing/2014/main" id="{549857F7-E3EF-CEF5-01F5-F25899027BDF}"/>
                </a:ext>
              </a:extLst>
            </p:cNvPr>
            <p:cNvSpPr/>
            <p:nvPr/>
          </p:nvSpPr>
          <p:spPr>
            <a:xfrm>
              <a:off x="3945320" y="4543877"/>
              <a:ext cx="2344058" cy="310341"/>
            </a:xfrm>
            <a:prstGeom prst="rightArrow">
              <a:avLst>
                <a:gd name="adj1" fmla="val 50000"/>
                <a:gd name="adj2" fmla="val 10296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22796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A99A-E96A-AD3D-2642-0267B5EDC5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85FA24-BE96-EADA-C73C-E2DD4397F2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6DD0265-9AA9-0054-A0C4-63AC54B43750}"/>
              </a:ext>
            </a:extLst>
          </p:cNvPr>
          <p:cNvPicPr>
            <a:picLocks noChangeAspect="1"/>
          </p:cNvPicPr>
          <p:nvPr/>
        </p:nvPicPr>
        <p:blipFill rotWithShape="1">
          <a:blip r:embed="rId2"/>
          <a:srcRect t="15339" r="15338"/>
          <a:stretch/>
        </p:blipFill>
        <p:spPr>
          <a:xfrm>
            <a:off x="0" y="0"/>
            <a:ext cx="12192001" cy="6668656"/>
          </a:xfrm>
          <a:prstGeom prst="rect">
            <a:avLst/>
          </a:prstGeom>
        </p:spPr>
      </p:pic>
      <p:sp>
        <p:nvSpPr>
          <p:cNvPr id="5" name="TextBox 4">
            <a:extLst>
              <a:ext uri="{FF2B5EF4-FFF2-40B4-BE49-F238E27FC236}">
                <a16:creationId xmlns:a16="http://schemas.microsoft.com/office/drawing/2014/main" id="{E8DFC929-4963-675C-E35E-AB048CFA7104}"/>
              </a:ext>
            </a:extLst>
          </p:cNvPr>
          <p:cNvSpPr txBox="1"/>
          <p:nvPr/>
        </p:nvSpPr>
        <p:spPr>
          <a:xfrm>
            <a:off x="2762450" y="2451085"/>
            <a:ext cx="6195157" cy="646331"/>
          </a:xfrm>
          <a:prstGeom prst="rect">
            <a:avLst/>
          </a:prstGeom>
          <a:noFill/>
        </p:spPr>
        <p:txBody>
          <a:bodyPr wrap="none" rtlCol="0">
            <a:spAutoFit/>
          </a:bodyPr>
          <a:lstStyle/>
          <a:p>
            <a:r>
              <a:rPr lang="en-US" sz="3600" b="1" dirty="0"/>
              <a:t>Conflict of Interest/ Disclosures</a:t>
            </a:r>
          </a:p>
        </p:txBody>
      </p:sp>
    </p:spTree>
    <p:extLst>
      <p:ext uri="{BB962C8B-B14F-4D97-AF65-F5344CB8AC3E}">
        <p14:creationId xmlns:p14="http://schemas.microsoft.com/office/powerpoint/2010/main" val="320708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1D84955-2571-9050-D083-FCA3EC938AA6}"/>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72916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CA687C1-DF69-7D33-2BE8-C90BDC122D58}"/>
              </a:ext>
            </a:extLst>
          </p:cNvPr>
          <p:cNvPicPr>
            <a:picLocks noChangeAspect="1"/>
          </p:cNvPicPr>
          <p:nvPr/>
        </p:nvPicPr>
        <p:blipFill rotWithShape="1">
          <a:blip r:embed="rId3"/>
          <a:srcRect l="426" r="-1" b="-1"/>
          <a:stretch/>
        </p:blipFill>
        <p:spPr>
          <a:xfrm>
            <a:off x="20" y="0"/>
            <a:ext cx="12191980" cy="6856718"/>
          </a:xfrm>
          <a:prstGeom prst="rect">
            <a:avLst/>
          </a:prstGeom>
        </p:spPr>
      </p:pic>
    </p:spTree>
    <p:extLst>
      <p:ext uri="{BB962C8B-B14F-4D97-AF65-F5344CB8AC3E}">
        <p14:creationId xmlns:p14="http://schemas.microsoft.com/office/powerpoint/2010/main" val="40148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D8BEF4C-D877-0F12-2781-09F2AD1AD3B9}"/>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653668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2700FDB3-17F7-2A6A-4BE5-EFD31609FBDB}"/>
              </a:ext>
            </a:extLst>
          </p:cNvPr>
          <p:cNvPicPr>
            <a:picLocks noChangeAspect="1"/>
          </p:cNvPicPr>
          <p:nvPr/>
        </p:nvPicPr>
        <p:blipFill rotWithShape="1">
          <a:blip r:embed="rId3"/>
          <a:srcRect l="3093" r="1" b="1"/>
          <a:stretch/>
        </p:blipFill>
        <p:spPr>
          <a:xfrm>
            <a:off x="20" y="1282"/>
            <a:ext cx="12191980" cy="6856718"/>
          </a:xfrm>
          <a:prstGeom prst="rect">
            <a:avLst/>
          </a:prstGeom>
        </p:spPr>
      </p:pic>
    </p:spTree>
    <p:extLst>
      <p:ext uri="{BB962C8B-B14F-4D97-AF65-F5344CB8AC3E}">
        <p14:creationId xmlns:p14="http://schemas.microsoft.com/office/powerpoint/2010/main" val="2519325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4815-37FF-7059-E513-B4BA7821A4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D719C-FF73-B29A-52D4-A6E5ED2086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19AB58-8026-B11B-2E9F-764D7D741D9D}"/>
              </a:ext>
            </a:extLst>
          </p:cNvPr>
          <p:cNvPicPr>
            <a:picLocks noChangeAspect="1"/>
          </p:cNvPicPr>
          <p:nvPr/>
        </p:nvPicPr>
        <p:blipFill rotWithShape="1">
          <a:blip r:embed="rId3"/>
          <a:srcRect t="15399" r="15399"/>
          <a:stretch/>
        </p:blipFill>
        <p:spPr>
          <a:xfrm>
            <a:off x="-1" y="0"/>
            <a:ext cx="12192001" cy="6631709"/>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4"/>
          <a:stretch>
            <a:fillRect/>
          </a:stretch>
        </p:blipFill>
        <p:spPr>
          <a:xfrm>
            <a:off x="130052" y="6111499"/>
            <a:ext cx="1990725" cy="628650"/>
          </a:xfrm>
          <a:prstGeom prst="rect">
            <a:avLst/>
          </a:prstGeom>
        </p:spPr>
      </p:pic>
      <p:grpSp>
        <p:nvGrpSpPr>
          <p:cNvPr id="18" name="Group 17">
            <a:extLst>
              <a:ext uri="{FF2B5EF4-FFF2-40B4-BE49-F238E27FC236}">
                <a16:creationId xmlns:a16="http://schemas.microsoft.com/office/drawing/2014/main" id="{9B4308DB-99BD-EB4D-94AC-6228DFE9E536}"/>
              </a:ext>
            </a:extLst>
          </p:cNvPr>
          <p:cNvGrpSpPr/>
          <p:nvPr/>
        </p:nvGrpSpPr>
        <p:grpSpPr>
          <a:xfrm>
            <a:off x="1714500" y="939800"/>
            <a:ext cx="9355942" cy="5691909"/>
            <a:chOff x="1905000" y="1097261"/>
            <a:chExt cx="9573128" cy="5760739"/>
          </a:xfrm>
        </p:grpSpPr>
        <p:sp>
          <p:nvSpPr>
            <p:cNvPr id="19" name="Curved Left Arrow 7">
              <a:extLst>
                <a:ext uri="{FF2B5EF4-FFF2-40B4-BE49-F238E27FC236}">
                  <a16:creationId xmlns:a16="http://schemas.microsoft.com/office/drawing/2014/main" id="{91CEBC6D-4DC3-ECE0-D070-C1123ED99724}"/>
                </a:ext>
              </a:extLst>
            </p:cNvPr>
            <p:cNvSpPr/>
            <p:nvPr/>
          </p:nvSpPr>
          <p:spPr>
            <a:xfrm flipH="1">
              <a:off x="1905000" y="1828800"/>
              <a:ext cx="3453518" cy="5029200"/>
            </a:xfrm>
            <a:prstGeom prst="curvedLeftArrow">
              <a:avLst/>
            </a:prstGeom>
            <a:solidFill>
              <a:srgbClr val="FF66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grpSp>
          <p:nvGrpSpPr>
            <p:cNvPr id="20" name="Group 19">
              <a:extLst>
                <a:ext uri="{FF2B5EF4-FFF2-40B4-BE49-F238E27FC236}">
                  <a16:creationId xmlns:a16="http://schemas.microsoft.com/office/drawing/2014/main" id="{B907A129-939C-CA89-7D21-CA242A0B6B6A}"/>
                </a:ext>
              </a:extLst>
            </p:cNvPr>
            <p:cNvGrpSpPr/>
            <p:nvPr/>
          </p:nvGrpSpPr>
          <p:grpSpPr>
            <a:xfrm>
              <a:off x="2003263" y="1097261"/>
              <a:ext cx="9474865" cy="5705862"/>
              <a:chOff x="1981200" y="1025180"/>
              <a:chExt cx="9474865" cy="5705862"/>
            </a:xfrm>
          </p:grpSpPr>
          <p:sp>
            <p:nvSpPr>
              <p:cNvPr id="21" name="Curved Left Arrow 6">
                <a:extLst>
                  <a:ext uri="{FF2B5EF4-FFF2-40B4-BE49-F238E27FC236}">
                    <a16:creationId xmlns:a16="http://schemas.microsoft.com/office/drawing/2014/main" id="{4552A2DE-8DDF-B4D4-8207-475B2ECBD4B0}"/>
                  </a:ext>
                </a:extLst>
              </p:cNvPr>
              <p:cNvSpPr/>
              <p:nvPr/>
            </p:nvSpPr>
            <p:spPr>
              <a:xfrm>
                <a:off x="7443437" y="1828800"/>
                <a:ext cx="2884045" cy="4902242"/>
              </a:xfrm>
              <a:prstGeom prst="curvedLeftArrow">
                <a:avLst/>
              </a:prstGeom>
              <a:solidFill>
                <a:srgbClr val="FF6600"/>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endParaRPr>
              </a:p>
            </p:txBody>
          </p:sp>
          <p:sp>
            <p:nvSpPr>
              <p:cNvPr id="22" name="TextBox 21">
                <a:extLst>
                  <a:ext uri="{FF2B5EF4-FFF2-40B4-BE49-F238E27FC236}">
                    <a16:creationId xmlns:a16="http://schemas.microsoft.com/office/drawing/2014/main" id="{AA1E5CBB-7D05-C5FF-4AE5-FDB0C83444B6}"/>
                  </a:ext>
                </a:extLst>
              </p:cNvPr>
              <p:cNvSpPr txBox="1"/>
              <p:nvPr/>
            </p:nvSpPr>
            <p:spPr>
              <a:xfrm>
                <a:off x="6791048" y="1046286"/>
                <a:ext cx="2810152" cy="1631216"/>
              </a:xfrm>
              <a:prstGeom prst="rect">
                <a:avLst/>
              </a:prstGeom>
              <a:solidFill>
                <a:srgbClr val="4CC7D4"/>
              </a:solidFill>
              <a:ln>
                <a:solidFill>
                  <a:schemeClr val="tx1"/>
                </a:solidFill>
              </a:ln>
            </p:spPr>
            <p:txBody>
              <a:bodyPr wrap="square" rtlCol="0">
                <a:spAutoFit/>
              </a:bodyPr>
              <a:lstStyle/>
              <a:p>
                <a:pPr algn="ctr"/>
                <a:r>
                  <a:rPr lang="en-US" sz="2000" b="1" dirty="0">
                    <a:latin typeface="+mj-lt"/>
                  </a:rPr>
                  <a:t>Nearly </a:t>
                </a:r>
              </a:p>
              <a:p>
                <a:pPr algn="ctr"/>
                <a:r>
                  <a:rPr lang="en-US" sz="2000" b="1" dirty="0">
                    <a:latin typeface="+mj-lt"/>
                  </a:rPr>
                  <a:t>1 in 5 </a:t>
                </a:r>
              </a:p>
              <a:p>
                <a:pPr algn="ctr"/>
                <a:r>
                  <a:rPr lang="en-US" sz="2000" b="1" dirty="0">
                    <a:latin typeface="+mj-lt"/>
                  </a:rPr>
                  <a:t>US Adults had any mental illness</a:t>
                </a:r>
              </a:p>
              <a:p>
                <a:pPr algn="ctr"/>
                <a:r>
                  <a:rPr lang="en-US" sz="2000" b="1" dirty="0">
                    <a:latin typeface="+mj-lt"/>
                  </a:rPr>
                  <a:t>in the past year </a:t>
                </a:r>
              </a:p>
            </p:txBody>
          </p:sp>
          <p:sp>
            <p:nvSpPr>
              <p:cNvPr id="23" name="Oval 22">
                <a:extLst>
                  <a:ext uri="{FF2B5EF4-FFF2-40B4-BE49-F238E27FC236}">
                    <a16:creationId xmlns:a16="http://schemas.microsoft.com/office/drawing/2014/main" id="{2F4D734E-E951-BEF6-3557-99EE6C20BA5C}"/>
                  </a:ext>
                </a:extLst>
              </p:cNvPr>
              <p:cNvSpPr/>
              <p:nvPr/>
            </p:nvSpPr>
            <p:spPr>
              <a:xfrm>
                <a:off x="8910937" y="3506278"/>
                <a:ext cx="1779501" cy="146496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4" name="TextBox 23">
                <a:extLst>
                  <a:ext uri="{FF2B5EF4-FFF2-40B4-BE49-F238E27FC236}">
                    <a16:creationId xmlns:a16="http://schemas.microsoft.com/office/drawing/2014/main" id="{FA0AA262-1FEF-4F42-E70D-47C0BFDFC68E}"/>
                  </a:ext>
                </a:extLst>
              </p:cNvPr>
              <p:cNvSpPr txBox="1"/>
              <p:nvPr/>
            </p:nvSpPr>
            <p:spPr>
              <a:xfrm>
                <a:off x="9000788" y="3761709"/>
                <a:ext cx="1599796" cy="830997"/>
              </a:xfrm>
              <a:prstGeom prst="rect">
                <a:avLst/>
              </a:prstGeom>
              <a:noFill/>
            </p:spPr>
            <p:txBody>
              <a:bodyPr wrap="square" rtlCol="0">
                <a:spAutoFit/>
              </a:bodyPr>
              <a:lstStyle/>
              <a:p>
                <a:pPr algn="ctr"/>
                <a:r>
                  <a:rPr lang="en-US" sz="2400" dirty="0"/>
                  <a:t>43.8 MILLION</a:t>
                </a:r>
              </a:p>
            </p:txBody>
          </p:sp>
          <p:sp>
            <p:nvSpPr>
              <p:cNvPr id="25" name="TextBox 24">
                <a:extLst>
                  <a:ext uri="{FF2B5EF4-FFF2-40B4-BE49-F238E27FC236}">
                    <a16:creationId xmlns:a16="http://schemas.microsoft.com/office/drawing/2014/main" id="{0DC6A49D-8207-1414-28B8-0B1A8E2227CD}"/>
                  </a:ext>
                </a:extLst>
              </p:cNvPr>
              <p:cNvSpPr txBox="1"/>
              <p:nvPr/>
            </p:nvSpPr>
            <p:spPr>
              <a:xfrm>
                <a:off x="3657422" y="1031340"/>
                <a:ext cx="2724652" cy="1631216"/>
              </a:xfrm>
              <a:prstGeom prst="rect">
                <a:avLst/>
              </a:prstGeom>
              <a:solidFill>
                <a:srgbClr val="4CC7D4"/>
              </a:solidFill>
              <a:ln>
                <a:solidFill>
                  <a:schemeClr val="tx1"/>
                </a:solidFill>
              </a:ln>
            </p:spPr>
            <p:txBody>
              <a:bodyPr wrap="square" rtlCol="0">
                <a:spAutoFit/>
              </a:bodyPr>
              <a:lstStyle/>
              <a:p>
                <a:pPr algn="ctr"/>
                <a:r>
                  <a:rPr lang="en-US" sz="2000" b="1" dirty="0">
                    <a:latin typeface="+mj-lt"/>
                  </a:rPr>
                  <a:t>Nearly</a:t>
                </a:r>
              </a:p>
              <a:p>
                <a:pPr algn="ctr"/>
                <a:r>
                  <a:rPr lang="en-US" sz="2000" b="1" dirty="0">
                    <a:latin typeface="+mj-lt"/>
                  </a:rPr>
                  <a:t> 1 in 12 </a:t>
                </a:r>
              </a:p>
              <a:p>
                <a:pPr algn="ctr"/>
                <a:r>
                  <a:rPr lang="en-US" sz="2000" b="1" dirty="0">
                    <a:latin typeface="+mj-lt"/>
                  </a:rPr>
                  <a:t>US Adults had a Substance Use Disorder in the past year</a:t>
                </a:r>
              </a:p>
            </p:txBody>
          </p:sp>
          <p:sp>
            <p:nvSpPr>
              <p:cNvPr id="26" name="Oval 25">
                <a:extLst>
                  <a:ext uri="{FF2B5EF4-FFF2-40B4-BE49-F238E27FC236}">
                    <a16:creationId xmlns:a16="http://schemas.microsoft.com/office/drawing/2014/main" id="{061D556C-8495-0656-57B7-2942DCE88963}"/>
                  </a:ext>
                </a:extLst>
              </p:cNvPr>
              <p:cNvSpPr/>
              <p:nvPr/>
            </p:nvSpPr>
            <p:spPr>
              <a:xfrm>
                <a:off x="1981200" y="3506279"/>
                <a:ext cx="1981558" cy="166017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TextBox 26">
                <a:extLst>
                  <a:ext uri="{FF2B5EF4-FFF2-40B4-BE49-F238E27FC236}">
                    <a16:creationId xmlns:a16="http://schemas.microsoft.com/office/drawing/2014/main" id="{5CC1C62F-AF26-56BF-4A69-CCB0A5C734A3}"/>
                  </a:ext>
                </a:extLst>
              </p:cNvPr>
              <p:cNvSpPr txBox="1"/>
              <p:nvPr/>
            </p:nvSpPr>
            <p:spPr>
              <a:xfrm>
                <a:off x="2007001" y="3863336"/>
                <a:ext cx="1774485" cy="830997"/>
              </a:xfrm>
              <a:prstGeom prst="rect">
                <a:avLst/>
              </a:prstGeom>
              <a:noFill/>
              <a:ln>
                <a:noFill/>
              </a:ln>
            </p:spPr>
            <p:txBody>
              <a:bodyPr wrap="square" rtlCol="0">
                <a:spAutoFit/>
              </a:bodyPr>
              <a:lstStyle/>
              <a:p>
                <a:pPr algn="ctr"/>
                <a:r>
                  <a:rPr lang="en-US" sz="2400" dirty="0"/>
                  <a:t>20.3 MILLION </a:t>
                </a:r>
              </a:p>
            </p:txBody>
          </p:sp>
          <p:sp>
            <p:nvSpPr>
              <p:cNvPr id="28" name="Oval 27">
                <a:extLst>
                  <a:ext uri="{FF2B5EF4-FFF2-40B4-BE49-F238E27FC236}">
                    <a16:creationId xmlns:a16="http://schemas.microsoft.com/office/drawing/2014/main" id="{FC4C346D-9119-2A3E-B54D-80FC303B720A}"/>
                  </a:ext>
                </a:extLst>
              </p:cNvPr>
              <p:cNvSpPr/>
              <p:nvPr/>
            </p:nvSpPr>
            <p:spPr>
              <a:xfrm>
                <a:off x="5340627" y="4916368"/>
                <a:ext cx="1985526" cy="1814673"/>
              </a:xfrm>
              <a:prstGeom prst="ellipse">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TextBox 28">
                <a:extLst>
                  <a:ext uri="{FF2B5EF4-FFF2-40B4-BE49-F238E27FC236}">
                    <a16:creationId xmlns:a16="http://schemas.microsoft.com/office/drawing/2014/main" id="{44A38CCA-0200-EAC3-9948-29D1E3014B66}"/>
                  </a:ext>
                </a:extLst>
              </p:cNvPr>
              <p:cNvSpPr txBox="1"/>
              <p:nvPr/>
            </p:nvSpPr>
            <p:spPr>
              <a:xfrm>
                <a:off x="5235390" y="5496911"/>
                <a:ext cx="2261513" cy="841046"/>
              </a:xfrm>
              <a:prstGeom prst="rect">
                <a:avLst/>
              </a:prstGeom>
              <a:noFill/>
              <a:ln>
                <a:noFill/>
              </a:ln>
            </p:spPr>
            <p:txBody>
              <a:bodyPr wrap="square" rtlCol="0">
                <a:spAutoFit/>
              </a:bodyPr>
              <a:lstStyle/>
              <a:p>
                <a:pPr algn="ctr"/>
                <a:r>
                  <a:rPr lang="en-US" sz="2400" b="1" dirty="0"/>
                  <a:t>7.7 MILLION </a:t>
                </a:r>
              </a:p>
              <a:p>
                <a:pPr algn="ctr"/>
                <a:r>
                  <a:rPr lang="en-US" sz="2400" b="1" dirty="0"/>
                  <a:t>Co-Occurring</a:t>
                </a:r>
              </a:p>
            </p:txBody>
          </p:sp>
          <p:pic>
            <p:nvPicPr>
              <p:cNvPr id="30" name="Picture 29">
                <a:extLst>
                  <a:ext uri="{FF2B5EF4-FFF2-40B4-BE49-F238E27FC236}">
                    <a16:creationId xmlns:a16="http://schemas.microsoft.com/office/drawing/2014/main" id="{979A5B0A-6C10-E388-BAD9-A86D5F92A987}"/>
                  </a:ext>
                </a:extLst>
              </p:cNvPr>
              <p:cNvPicPr>
                <a:picLocks noChangeAspect="1"/>
              </p:cNvPicPr>
              <p:nvPr/>
            </p:nvPicPr>
            <p:blipFill rotWithShape="1">
              <a:blip r:embed="rId5"/>
              <a:srcRect l="78653" t="34487" r="15668" b="61126"/>
              <a:stretch/>
            </p:blipFill>
            <p:spPr>
              <a:xfrm>
                <a:off x="9816680" y="1025180"/>
                <a:ext cx="1639385" cy="803620"/>
              </a:xfrm>
              <a:prstGeom prst="rect">
                <a:avLst/>
              </a:prstGeom>
            </p:spPr>
          </p:pic>
          <p:pic>
            <p:nvPicPr>
              <p:cNvPr id="31" name="Picture 30">
                <a:extLst>
                  <a:ext uri="{FF2B5EF4-FFF2-40B4-BE49-F238E27FC236}">
                    <a16:creationId xmlns:a16="http://schemas.microsoft.com/office/drawing/2014/main" id="{0E11DE61-8D9A-F37C-3CE2-9680C4CF1291}"/>
                  </a:ext>
                </a:extLst>
              </p:cNvPr>
              <p:cNvPicPr>
                <a:picLocks noChangeAspect="1"/>
              </p:cNvPicPr>
              <p:nvPr/>
            </p:nvPicPr>
            <p:blipFill rotWithShape="1">
              <a:blip r:embed="rId5"/>
              <a:srcRect l="59025" t="34818" r="34980" b="59023"/>
              <a:stretch/>
            </p:blipFill>
            <p:spPr>
              <a:xfrm>
                <a:off x="2056095" y="1025180"/>
                <a:ext cx="1385847" cy="932297"/>
              </a:xfrm>
              <a:prstGeom prst="rect">
                <a:avLst/>
              </a:prstGeom>
            </p:spPr>
          </p:pic>
        </p:grpSp>
      </p:grpSp>
      <p:sp>
        <p:nvSpPr>
          <p:cNvPr id="32" name="Rectangle 31">
            <a:extLst>
              <a:ext uri="{FF2B5EF4-FFF2-40B4-BE49-F238E27FC236}">
                <a16:creationId xmlns:a16="http://schemas.microsoft.com/office/drawing/2014/main" id="{78E2F9B2-0224-97D0-5F5E-7045FA9E3695}"/>
              </a:ext>
            </a:extLst>
          </p:cNvPr>
          <p:cNvSpPr/>
          <p:nvPr/>
        </p:nvSpPr>
        <p:spPr>
          <a:xfrm>
            <a:off x="9074627" y="5697288"/>
            <a:ext cx="3155474" cy="923330"/>
          </a:xfrm>
          <a:prstGeom prst="rect">
            <a:avLst/>
          </a:prstGeom>
        </p:spPr>
        <p:txBody>
          <a:bodyPr wrap="square">
            <a:spAutoFit/>
          </a:bodyPr>
          <a:lstStyle/>
          <a:p>
            <a:r>
              <a:rPr lang="en-US" sz="900" dirty="0"/>
              <a:t>Ref: SAMHSA. </a:t>
            </a:r>
            <a:r>
              <a:rPr lang="en-US" sz="900" dirty="0">
                <a:hlinkClick r:id="rId6"/>
              </a:rPr>
              <a:t>www.SAMHSA.gov</a:t>
            </a:r>
            <a:r>
              <a:rPr lang="en-US" sz="900" dirty="0"/>
              <a:t> </a:t>
            </a:r>
          </a:p>
          <a:p>
            <a:r>
              <a:rPr lang="en-US" sz="900" dirty="0"/>
              <a:t>Substance Abuse and Mental Health Services Administration,</a:t>
            </a:r>
          </a:p>
          <a:p>
            <a:r>
              <a:rPr lang="en-US" sz="900" dirty="0"/>
              <a:t> Center for Behavioral Health Statistics and Quality. </a:t>
            </a:r>
          </a:p>
          <a:p>
            <a:r>
              <a:rPr lang="en-US" sz="900" dirty="0"/>
              <a:t>The CBHSQ Report: Substance Use and Mental Health Estimates </a:t>
            </a:r>
          </a:p>
          <a:p>
            <a:r>
              <a:rPr lang="en-US" sz="900" dirty="0"/>
              <a:t>from the 2013 National Survey on Drug Use and Health: </a:t>
            </a:r>
          </a:p>
          <a:p>
            <a:r>
              <a:rPr lang="en-US" sz="900" dirty="0"/>
              <a:t>Overview of Findings. Rockville, MD. </a:t>
            </a:r>
          </a:p>
        </p:txBody>
      </p:sp>
      <p:sp>
        <p:nvSpPr>
          <p:cNvPr id="33" name="TextBox 32">
            <a:extLst>
              <a:ext uri="{FF2B5EF4-FFF2-40B4-BE49-F238E27FC236}">
                <a16:creationId xmlns:a16="http://schemas.microsoft.com/office/drawing/2014/main" id="{7CD5B37A-28DD-FC7E-8317-321C4E1B3E01}"/>
              </a:ext>
            </a:extLst>
          </p:cNvPr>
          <p:cNvSpPr txBox="1"/>
          <p:nvPr/>
        </p:nvSpPr>
        <p:spPr>
          <a:xfrm>
            <a:off x="350318" y="113546"/>
            <a:ext cx="7587182" cy="584775"/>
          </a:xfrm>
          <a:prstGeom prst="rect">
            <a:avLst/>
          </a:prstGeom>
          <a:noFill/>
        </p:spPr>
        <p:txBody>
          <a:bodyPr wrap="square">
            <a:spAutoFit/>
          </a:bodyPr>
          <a:lstStyle/>
          <a:p>
            <a:r>
              <a:rPr lang="en-US" sz="3200" b="1" dirty="0"/>
              <a:t>Co-Occurring SUD and Mental Illness</a:t>
            </a:r>
          </a:p>
        </p:txBody>
      </p:sp>
    </p:spTree>
    <p:extLst>
      <p:ext uri="{BB962C8B-B14F-4D97-AF65-F5344CB8AC3E}">
        <p14:creationId xmlns:p14="http://schemas.microsoft.com/office/powerpoint/2010/main" val="340009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
        <p:nvSpPr>
          <p:cNvPr id="6" name="TextBox 5">
            <a:extLst>
              <a:ext uri="{FF2B5EF4-FFF2-40B4-BE49-F238E27FC236}">
                <a16:creationId xmlns:a16="http://schemas.microsoft.com/office/drawing/2014/main" id="{1AD1930B-CE13-C2DB-6DFF-6ECFDE06BA75}"/>
              </a:ext>
            </a:extLst>
          </p:cNvPr>
          <p:cNvSpPr txBox="1"/>
          <p:nvPr/>
        </p:nvSpPr>
        <p:spPr>
          <a:xfrm>
            <a:off x="3551874" y="1755998"/>
            <a:ext cx="5088252" cy="2708434"/>
          </a:xfrm>
          <a:prstGeom prst="rect">
            <a:avLst/>
          </a:prstGeom>
          <a:noFill/>
        </p:spPr>
        <p:txBody>
          <a:bodyPr wrap="none" rtlCol="0">
            <a:spAutoFit/>
          </a:bodyPr>
          <a:lstStyle/>
          <a:p>
            <a:r>
              <a:rPr lang="en-US" sz="17000" b="1" cap="small" dirty="0"/>
              <a:t>S</a:t>
            </a:r>
            <a:r>
              <a:rPr lang="en-US" sz="8800" b="1" cap="small" dirty="0"/>
              <a:t>creening</a:t>
            </a:r>
          </a:p>
        </p:txBody>
      </p:sp>
    </p:spTree>
    <p:extLst>
      <p:ext uri="{BB962C8B-B14F-4D97-AF65-F5344CB8AC3E}">
        <p14:creationId xmlns:p14="http://schemas.microsoft.com/office/powerpoint/2010/main" val="343690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6B0101F-BC71-7BC4-2885-F326575DBB0B}"/>
              </a:ext>
            </a:extLst>
          </p:cNvPr>
          <p:cNvPicPr>
            <a:picLocks noChangeAspect="1"/>
          </p:cNvPicPr>
          <p:nvPr/>
        </p:nvPicPr>
        <p:blipFill rotWithShape="1">
          <a:blip r:embed="rId3"/>
          <a:srcRect r="3538" b="1"/>
          <a:stretch/>
        </p:blipFill>
        <p:spPr>
          <a:xfrm>
            <a:off x="20" y="1282"/>
            <a:ext cx="12191980" cy="6856718"/>
          </a:xfrm>
          <a:prstGeom prst="rect">
            <a:avLst/>
          </a:prstGeom>
        </p:spPr>
      </p:pic>
    </p:spTree>
    <p:extLst>
      <p:ext uri="{BB962C8B-B14F-4D97-AF65-F5344CB8AC3E}">
        <p14:creationId xmlns:p14="http://schemas.microsoft.com/office/powerpoint/2010/main" val="203688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E0B8501-C6F2-6473-09A7-02578544CF76}"/>
              </a:ext>
            </a:extLst>
          </p:cNvPr>
          <p:cNvPicPr>
            <a:picLocks noChangeAspect="1"/>
          </p:cNvPicPr>
          <p:nvPr/>
        </p:nvPicPr>
        <p:blipFill rotWithShape="1">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109300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92D62-A74A-78F5-262A-74943544C947}"/>
              </a:ext>
            </a:extLst>
          </p:cNvPr>
          <p:cNvPicPr>
            <a:picLocks noChangeAspect="1"/>
          </p:cNvPicPr>
          <p:nvPr/>
        </p:nvPicPr>
        <p:blipFill rotWithShape="1">
          <a:blip r:embed="rId2"/>
          <a:srcRect t="15399" r="15399"/>
          <a:stretch/>
        </p:blipFill>
        <p:spPr>
          <a:xfrm>
            <a:off x="0" y="0"/>
            <a:ext cx="12192001" cy="6631709"/>
          </a:xfrm>
          <a:prstGeom prst="rect">
            <a:avLst/>
          </a:prstGeom>
        </p:spPr>
      </p:pic>
      <p:sp>
        <p:nvSpPr>
          <p:cNvPr id="2" name="Title 1">
            <a:extLst>
              <a:ext uri="{FF2B5EF4-FFF2-40B4-BE49-F238E27FC236}">
                <a16:creationId xmlns:a16="http://schemas.microsoft.com/office/drawing/2014/main" id="{44BEEB48-73F1-8161-9F47-98853956177E}"/>
              </a:ext>
            </a:extLst>
          </p:cNvPr>
          <p:cNvSpPr>
            <a:spLocks noGrp="1"/>
          </p:cNvSpPr>
          <p:nvPr>
            <p:ph type="title"/>
          </p:nvPr>
        </p:nvSpPr>
        <p:spPr>
          <a:xfrm>
            <a:off x="469900" y="250031"/>
            <a:ext cx="10515600" cy="1325563"/>
          </a:xfrm>
        </p:spPr>
        <p:txBody>
          <a:bodyPr/>
          <a:lstStyle/>
          <a:p>
            <a:r>
              <a:rPr lang="en-US" b="1" dirty="0"/>
              <a:t>Before Screening</a:t>
            </a:r>
          </a:p>
        </p:txBody>
      </p:sp>
      <p:sp>
        <p:nvSpPr>
          <p:cNvPr id="3" name="Content Placeholder 2">
            <a:extLst>
              <a:ext uri="{FF2B5EF4-FFF2-40B4-BE49-F238E27FC236}">
                <a16:creationId xmlns:a16="http://schemas.microsoft.com/office/drawing/2014/main" id="{900A4D4D-8380-2A3D-2DCE-14517C630F87}"/>
              </a:ext>
            </a:extLst>
          </p:cNvPr>
          <p:cNvSpPr>
            <a:spLocks noGrp="1"/>
          </p:cNvSpPr>
          <p:nvPr>
            <p:ph idx="1"/>
          </p:nvPr>
        </p:nvSpPr>
        <p:spPr>
          <a:xfrm>
            <a:off x="3155951" y="1575594"/>
            <a:ext cx="8432800" cy="4351338"/>
          </a:xfrm>
        </p:spPr>
        <p:txBody>
          <a:bodyPr>
            <a:normAutofit lnSpcReduction="10000"/>
          </a:bodyPr>
          <a:lstStyle/>
          <a:p>
            <a:r>
              <a:rPr lang="en-US" dirty="0"/>
              <a:t>I am going to ask you some personal questions about alcohol and drugs that I ask all my patients.</a:t>
            </a:r>
          </a:p>
          <a:p>
            <a:endParaRPr lang="en-US" dirty="0"/>
          </a:p>
          <a:p>
            <a:r>
              <a:rPr lang="en-US" dirty="0"/>
              <a:t>Your responses will be confidential.</a:t>
            </a:r>
          </a:p>
          <a:p>
            <a:endParaRPr lang="en-US" dirty="0"/>
          </a:p>
          <a:p>
            <a:r>
              <a:rPr lang="en-US" dirty="0"/>
              <a:t>These questions help me to provide the best possible care</a:t>
            </a:r>
          </a:p>
          <a:p>
            <a:endParaRPr lang="en-US" dirty="0"/>
          </a:p>
          <a:p>
            <a:r>
              <a:rPr lang="en-US" dirty="0"/>
              <a:t>You do not have to answer them if you are uncomfortable</a:t>
            </a:r>
          </a:p>
        </p:txBody>
      </p:sp>
      <p:pic>
        <p:nvPicPr>
          <p:cNvPr id="7" name="Graphic 6" descr="Chat bubble with solid fill">
            <a:extLst>
              <a:ext uri="{FF2B5EF4-FFF2-40B4-BE49-F238E27FC236}">
                <a16:creationId xmlns:a16="http://schemas.microsoft.com/office/drawing/2014/main" id="{040F73DE-D1DF-2CA4-E165-D01EAA8795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350" y="2413000"/>
            <a:ext cx="2717800" cy="2717800"/>
          </a:xfrm>
          <a:prstGeom prst="rect">
            <a:avLst/>
          </a:prstGeom>
        </p:spPr>
      </p:pic>
    </p:spTree>
    <p:extLst>
      <p:ext uri="{BB962C8B-B14F-4D97-AF65-F5344CB8AC3E}">
        <p14:creationId xmlns:p14="http://schemas.microsoft.com/office/powerpoint/2010/main" val="3371887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78A4ED4-3551-0044-82C3-C22E7E9DB362}"/>
              </a:ext>
            </a:extLst>
          </p:cNvPr>
          <p:cNvPicPr>
            <a:picLocks noGrp="1" noChangeAspect="1"/>
          </p:cNvPicPr>
          <p:nvPr>
            <p:ph idx="1"/>
          </p:nvPr>
        </p:nvPicPr>
        <p:blipFill rotWithShape="1">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236181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F27556B-4EDC-2513-DE5F-1BF8E86C4D05}"/>
              </a:ext>
            </a:extLst>
          </p:cNvPr>
          <p:cNvPicPr>
            <a:picLocks noChangeAspect="1"/>
          </p:cNvPicPr>
          <p:nvPr/>
        </p:nvPicPr>
        <p:blipFill rotWithShape="1">
          <a:blip r:embed="rId2"/>
          <a:srcRect l="706" r="4609" b="-1"/>
          <a:stretch/>
        </p:blipFill>
        <p:spPr>
          <a:xfrm>
            <a:off x="20" y="1282"/>
            <a:ext cx="12191980" cy="6856718"/>
          </a:xfrm>
          <a:prstGeom prst="rect">
            <a:avLst/>
          </a:prstGeom>
        </p:spPr>
      </p:pic>
    </p:spTree>
    <p:extLst>
      <p:ext uri="{BB962C8B-B14F-4D97-AF65-F5344CB8AC3E}">
        <p14:creationId xmlns:p14="http://schemas.microsoft.com/office/powerpoint/2010/main" val="1571509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E715C4A-0F48-9E56-CFFD-C932935A9336}"/>
              </a:ext>
            </a:extLst>
          </p:cNvPr>
          <p:cNvPicPr>
            <a:picLocks noGrp="1" noChangeAspect="1"/>
          </p:cNvPicPr>
          <p:nvPr>
            <p:ph idx="1"/>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3780164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4815-37FF-7059-E513-B4BA7821A4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D719C-FF73-B29A-52D4-A6E5ED2086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19AB58-8026-B11B-2E9F-764D7D741D9D}"/>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
        <p:nvSpPr>
          <p:cNvPr id="6" name="TextBox 5">
            <a:extLst>
              <a:ext uri="{FF2B5EF4-FFF2-40B4-BE49-F238E27FC236}">
                <a16:creationId xmlns:a16="http://schemas.microsoft.com/office/drawing/2014/main" id="{10DDE387-B7A1-EC56-3678-5B8BEA47775A}"/>
              </a:ext>
            </a:extLst>
          </p:cNvPr>
          <p:cNvSpPr txBox="1"/>
          <p:nvPr/>
        </p:nvSpPr>
        <p:spPr>
          <a:xfrm>
            <a:off x="355600" y="251922"/>
            <a:ext cx="4515788" cy="584775"/>
          </a:xfrm>
          <a:prstGeom prst="rect">
            <a:avLst/>
          </a:prstGeom>
          <a:noFill/>
        </p:spPr>
        <p:txBody>
          <a:bodyPr wrap="none" rtlCol="0">
            <a:spAutoFit/>
          </a:bodyPr>
          <a:lstStyle/>
          <a:p>
            <a:r>
              <a:rPr lang="en-US" sz="3200" b="1" dirty="0"/>
              <a:t>Screening Adults: Alcohol</a:t>
            </a:r>
          </a:p>
        </p:txBody>
      </p:sp>
      <p:sp>
        <p:nvSpPr>
          <p:cNvPr id="9" name="Rectangle: Rounded Corners 8">
            <a:extLst>
              <a:ext uri="{FF2B5EF4-FFF2-40B4-BE49-F238E27FC236}">
                <a16:creationId xmlns:a16="http://schemas.microsoft.com/office/drawing/2014/main" id="{F7AAC55E-F3C8-A1E4-6F58-59AFFA4E7BAA}"/>
              </a:ext>
            </a:extLst>
          </p:cNvPr>
          <p:cNvSpPr/>
          <p:nvPr/>
        </p:nvSpPr>
        <p:spPr>
          <a:xfrm>
            <a:off x="2613494" y="1701799"/>
            <a:ext cx="5956300" cy="1344235"/>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Single Item Alcohol Question</a:t>
            </a:r>
          </a:p>
          <a:p>
            <a:pPr algn="ctr"/>
            <a:r>
              <a:rPr lang="en-US" dirty="0">
                <a:solidFill>
                  <a:schemeClr val="tx1"/>
                </a:solidFill>
              </a:rPr>
              <a:t>AUDIT C</a:t>
            </a:r>
          </a:p>
        </p:txBody>
      </p:sp>
      <p:sp>
        <p:nvSpPr>
          <p:cNvPr id="7" name="Rectangle: Rounded Corners 6">
            <a:extLst>
              <a:ext uri="{FF2B5EF4-FFF2-40B4-BE49-F238E27FC236}">
                <a16:creationId xmlns:a16="http://schemas.microsoft.com/office/drawing/2014/main" id="{94094242-F126-C3BB-4819-0689AB405FAC}"/>
              </a:ext>
            </a:extLst>
          </p:cNvPr>
          <p:cNvSpPr/>
          <p:nvPr/>
        </p:nvSpPr>
        <p:spPr>
          <a:xfrm>
            <a:off x="1231900" y="1625674"/>
            <a:ext cx="1854200" cy="1485826"/>
          </a:xfrm>
          <a:prstGeom prst="roundRect">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Screen</a:t>
            </a:r>
          </a:p>
        </p:txBody>
      </p:sp>
      <p:sp>
        <p:nvSpPr>
          <p:cNvPr id="10" name="Rectangle: Rounded Corners 9">
            <a:extLst>
              <a:ext uri="{FF2B5EF4-FFF2-40B4-BE49-F238E27FC236}">
                <a16:creationId xmlns:a16="http://schemas.microsoft.com/office/drawing/2014/main" id="{F49AD809-DFA8-AF5C-40D6-9C99770C2CE8}"/>
              </a:ext>
            </a:extLst>
          </p:cNvPr>
          <p:cNvSpPr/>
          <p:nvPr/>
        </p:nvSpPr>
        <p:spPr>
          <a:xfrm>
            <a:off x="2753194" y="3949842"/>
            <a:ext cx="5816600" cy="1344235"/>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AUDIT</a:t>
            </a:r>
          </a:p>
          <a:p>
            <a:pPr algn="ctr"/>
            <a:r>
              <a:rPr lang="en-US" dirty="0">
                <a:solidFill>
                  <a:schemeClr val="tx1"/>
                </a:solidFill>
              </a:rPr>
              <a:t>ASSIST</a:t>
            </a:r>
          </a:p>
          <a:p>
            <a:pPr algn="ctr"/>
            <a:r>
              <a:rPr lang="en-US" dirty="0">
                <a:solidFill>
                  <a:schemeClr val="tx1"/>
                </a:solidFill>
              </a:rPr>
              <a:t>S MAST-G</a:t>
            </a:r>
          </a:p>
          <a:p>
            <a:pPr algn="ctr"/>
            <a:r>
              <a:rPr lang="en-US" dirty="0">
                <a:solidFill>
                  <a:schemeClr val="tx1"/>
                </a:solidFill>
              </a:rPr>
              <a:t>CAGE/AID</a:t>
            </a:r>
          </a:p>
        </p:txBody>
      </p:sp>
      <p:sp>
        <p:nvSpPr>
          <p:cNvPr id="8" name="Rectangle: Rounded Corners 7">
            <a:extLst>
              <a:ext uri="{FF2B5EF4-FFF2-40B4-BE49-F238E27FC236}">
                <a16:creationId xmlns:a16="http://schemas.microsoft.com/office/drawing/2014/main" id="{F66034F6-0AB7-D10E-CF3C-5C3D6FF73516}"/>
              </a:ext>
            </a:extLst>
          </p:cNvPr>
          <p:cNvSpPr/>
          <p:nvPr/>
        </p:nvSpPr>
        <p:spPr>
          <a:xfrm>
            <a:off x="1231900" y="3868586"/>
            <a:ext cx="1854200" cy="1485826"/>
          </a:xfrm>
          <a:prstGeom prst="roundRect">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Assess</a:t>
            </a:r>
          </a:p>
        </p:txBody>
      </p:sp>
    </p:spTree>
    <p:extLst>
      <p:ext uri="{BB962C8B-B14F-4D97-AF65-F5344CB8AC3E}">
        <p14:creationId xmlns:p14="http://schemas.microsoft.com/office/powerpoint/2010/main" val="2089872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7" name="TextBox 6">
            <a:extLst>
              <a:ext uri="{FF2B5EF4-FFF2-40B4-BE49-F238E27FC236}">
                <a16:creationId xmlns:a16="http://schemas.microsoft.com/office/drawing/2014/main" id="{C9CE8032-F17C-D9B2-E133-41AA22DFB3FC}"/>
              </a:ext>
            </a:extLst>
          </p:cNvPr>
          <p:cNvSpPr txBox="1"/>
          <p:nvPr/>
        </p:nvSpPr>
        <p:spPr>
          <a:xfrm>
            <a:off x="380999" y="301498"/>
            <a:ext cx="9395655" cy="584775"/>
          </a:xfrm>
          <a:prstGeom prst="rect">
            <a:avLst/>
          </a:prstGeom>
          <a:noFill/>
        </p:spPr>
        <p:txBody>
          <a:bodyPr wrap="square">
            <a:spAutoFit/>
          </a:bodyPr>
          <a:lstStyle/>
          <a:p>
            <a:pPr>
              <a:defRPr/>
            </a:pPr>
            <a:r>
              <a:rPr lang="en-US" sz="3200" b="1" dirty="0">
                <a:solidFill>
                  <a:schemeClr val="tx1">
                    <a:lumMod val="95000"/>
                    <a:lumOff val="5000"/>
                  </a:schemeClr>
                </a:solidFill>
              </a:rPr>
              <a:t>NIAAA  Single-Item Alcohol Question</a:t>
            </a:r>
          </a:p>
        </p:txBody>
      </p:sp>
      <p:graphicFrame>
        <p:nvGraphicFramePr>
          <p:cNvPr id="8" name="Content Placeholder 3">
            <a:extLst>
              <a:ext uri="{FF2B5EF4-FFF2-40B4-BE49-F238E27FC236}">
                <a16:creationId xmlns:a16="http://schemas.microsoft.com/office/drawing/2014/main" id="{830F773B-410B-A894-56EA-F2A4BE2CE2C2}"/>
              </a:ext>
            </a:extLst>
          </p:cNvPr>
          <p:cNvGraphicFramePr>
            <a:graphicFrameLocks/>
          </p:cNvGraphicFramePr>
          <p:nvPr>
            <p:extLst>
              <p:ext uri="{D42A27DB-BD31-4B8C-83A1-F6EECF244321}">
                <p14:modId xmlns:p14="http://schemas.microsoft.com/office/powerpoint/2010/main" val="2910728280"/>
              </p:ext>
            </p:extLst>
          </p:nvPr>
        </p:nvGraphicFramePr>
        <p:xfrm>
          <a:off x="1069145" y="1323535"/>
          <a:ext cx="9395655" cy="44422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5B4988F6-9600-2B87-FBE2-F8091B81482F}"/>
              </a:ext>
            </a:extLst>
          </p:cNvPr>
          <p:cNvSpPr txBox="1"/>
          <p:nvPr/>
        </p:nvSpPr>
        <p:spPr>
          <a:xfrm>
            <a:off x="5078826" y="6061669"/>
            <a:ext cx="7250113" cy="461665"/>
          </a:xfrm>
          <a:prstGeom prst="rect">
            <a:avLst/>
          </a:prstGeom>
          <a:noFill/>
        </p:spPr>
        <p:txBody>
          <a:bodyPr wrap="square">
            <a:spAutoFit/>
          </a:bodyPr>
          <a:lstStyle/>
          <a:p>
            <a:pPr marL="0" lvl="1">
              <a:spcBef>
                <a:spcPts val="600"/>
              </a:spcBef>
              <a:buClr>
                <a:srgbClr val="1F497D"/>
              </a:buClr>
              <a:buSzPct val="75000"/>
            </a:pPr>
            <a:r>
              <a:rPr lang="en-US" sz="1200" dirty="0">
                <a:solidFill>
                  <a:srgbClr val="000000"/>
                </a:solidFill>
              </a:rPr>
              <a:t>Smith PC, Schmidt SM, Allensworth-Davies D, </a:t>
            </a:r>
            <a:r>
              <a:rPr lang="en-US" sz="1200" dirty="0" err="1">
                <a:solidFill>
                  <a:srgbClr val="000000"/>
                </a:solidFill>
              </a:rPr>
              <a:t>Saitz</a:t>
            </a:r>
            <a:r>
              <a:rPr lang="en-US" sz="1200" dirty="0">
                <a:solidFill>
                  <a:srgbClr val="000000"/>
                </a:solidFill>
              </a:rPr>
              <a:t> R. Primary care validation of a single-question alcohol screening test. </a:t>
            </a:r>
            <a:r>
              <a:rPr lang="en-US" sz="1200" i="1" dirty="0">
                <a:solidFill>
                  <a:srgbClr val="000000"/>
                </a:solidFill>
              </a:rPr>
              <a:t>J Gen Intern Med 2009; 24(7):783-8</a:t>
            </a:r>
            <a:endParaRPr lang="en-US" sz="1200" b="1" u="sng" dirty="0">
              <a:solidFill>
                <a:srgbClr val="C00000"/>
              </a:solidFill>
            </a:endParaRPr>
          </a:p>
        </p:txBody>
      </p:sp>
    </p:spTree>
    <p:extLst>
      <p:ext uri="{BB962C8B-B14F-4D97-AF65-F5344CB8AC3E}">
        <p14:creationId xmlns:p14="http://schemas.microsoft.com/office/powerpoint/2010/main" val="367647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44DDF-31A0-9ACB-BAE4-193C0B096E04}"/>
              </a:ext>
            </a:extLst>
          </p:cNvPr>
          <p:cNvPicPr>
            <a:picLocks noChangeAspect="1"/>
          </p:cNvPicPr>
          <p:nvPr/>
        </p:nvPicPr>
        <p:blipFill rotWithShape="1">
          <a:blip r:embed="rId2"/>
          <a:srcRect t="15399" r="15399"/>
          <a:stretch/>
        </p:blipFill>
        <p:spPr>
          <a:xfrm>
            <a:off x="0" y="0"/>
            <a:ext cx="12192001" cy="6631709"/>
          </a:xfrm>
          <a:prstGeom prst="rect">
            <a:avLst/>
          </a:prstGeom>
        </p:spPr>
      </p:pic>
      <p:sp>
        <p:nvSpPr>
          <p:cNvPr id="5" name="TextBox 4">
            <a:extLst>
              <a:ext uri="{FF2B5EF4-FFF2-40B4-BE49-F238E27FC236}">
                <a16:creationId xmlns:a16="http://schemas.microsoft.com/office/drawing/2014/main" id="{BC712266-12DD-8D8F-D3BF-FFBAC269E764}"/>
              </a:ext>
            </a:extLst>
          </p:cNvPr>
          <p:cNvSpPr txBox="1"/>
          <p:nvPr/>
        </p:nvSpPr>
        <p:spPr>
          <a:xfrm>
            <a:off x="305912" y="407776"/>
            <a:ext cx="11187588" cy="584775"/>
          </a:xfrm>
          <a:prstGeom prst="rect">
            <a:avLst/>
          </a:prstGeom>
          <a:noFill/>
        </p:spPr>
        <p:txBody>
          <a:bodyPr wrap="square" rtlCol="0">
            <a:spAutoFit/>
          </a:bodyPr>
          <a:lstStyle/>
          <a:p>
            <a:r>
              <a:rPr lang="en-US" sz="3200" b="1" dirty="0"/>
              <a:t>Alcohol Use Disorders Identification Test - AUDIT</a:t>
            </a:r>
          </a:p>
        </p:txBody>
      </p:sp>
      <p:sp>
        <p:nvSpPr>
          <p:cNvPr id="6" name="TextBox 5">
            <a:extLst>
              <a:ext uri="{FF2B5EF4-FFF2-40B4-BE49-F238E27FC236}">
                <a16:creationId xmlns:a16="http://schemas.microsoft.com/office/drawing/2014/main" id="{2F505D3F-B069-015C-3C26-86F000D9B7AD}"/>
              </a:ext>
            </a:extLst>
          </p:cNvPr>
          <p:cNvSpPr txBox="1"/>
          <p:nvPr/>
        </p:nvSpPr>
        <p:spPr>
          <a:xfrm>
            <a:off x="2743200" y="2286908"/>
            <a:ext cx="7637938" cy="4093428"/>
          </a:xfrm>
          <a:prstGeom prst="rect">
            <a:avLst/>
          </a:prstGeom>
          <a:noFill/>
        </p:spPr>
        <p:txBody>
          <a:bodyPr wrap="square" rtlCol="0">
            <a:spAutoFit/>
          </a:bodyPr>
          <a:lstStyle/>
          <a:p>
            <a:r>
              <a:rPr lang="en-US" sz="2000" b="1" dirty="0"/>
              <a:t>Advantages</a:t>
            </a:r>
          </a:p>
          <a:p>
            <a:pPr marL="285750" indent="-285750">
              <a:buFont typeface="Arial" panose="020B0604020202020204" pitchFamily="34" charset="0"/>
              <a:buChar char="•"/>
            </a:pPr>
            <a:r>
              <a:rPr lang="en-US" sz="2000" dirty="0"/>
              <a:t>Validated on primary health care patients in six countries</a:t>
            </a:r>
          </a:p>
          <a:p>
            <a:pPr marL="285750" indent="-285750">
              <a:buFont typeface="Arial" panose="020B0604020202020204" pitchFamily="34" charset="0"/>
              <a:buChar char="•"/>
            </a:pPr>
            <a:r>
              <a:rPr lang="en-US" sz="2000" dirty="0"/>
              <a:t>Identifies hazardous and harmful alcohol use as well as possible dependence</a:t>
            </a:r>
          </a:p>
          <a:p>
            <a:pPr marL="285750" indent="-285750">
              <a:buFont typeface="Arial" panose="020B0604020202020204" pitchFamily="34" charset="0"/>
              <a:buChar char="•"/>
            </a:pPr>
            <a:r>
              <a:rPr lang="en-US" sz="2000" dirty="0"/>
              <a:t>Brief, rapid, and flexible</a:t>
            </a:r>
          </a:p>
          <a:p>
            <a:pPr marL="285750" indent="-285750">
              <a:buFont typeface="Arial" panose="020B0604020202020204" pitchFamily="34" charset="0"/>
              <a:buChar char="•"/>
            </a:pPr>
            <a:r>
              <a:rPr lang="en-US" sz="2000" dirty="0"/>
              <a:t>Can be administered as questionnaire or interview</a:t>
            </a:r>
          </a:p>
          <a:p>
            <a:endParaRPr lang="en-US" sz="2000" dirty="0"/>
          </a:p>
          <a:p>
            <a:r>
              <a:rPr lang="en-US" sz="2000" b="1" dirty="0"/>
              <a:t>Limitations</a:t>
            </a:r>
          </a:p>
          <a:p>
            <a:pPr marL="285750" indent="-285750">
              <a:buFont typeface="Arial" panose="020B0604020202020204" pitchFamily="34" charset="0"/>
              <a:buChar char="•"/>
            </a:pPr>
            <a:r>
              <a:rPr lang="en-US" sz="2000" dirty="0"/>
              <a:t>Limited to alcohol screening</a:t>
            </a:r>
          </a:p>
          <a:p>
            <a:pPr marL="285750" indent="-285750">
              <a:buFont typeface="Arial" panose="020B0604020202020204" pitchFamily="34" charset="0"/>
              <a:buChar char="•"/>
            </a:pPr>
            <a:r>
              <a:rPr lang="en-US" sz="2000" dirty="0"/>
              <a:t>May be too lengthy for some situations (i.e.. Emergency department)</a:t>
            </a:r>
          </a:p>
          <a:p>
            <a:pPr marL="285750" indent="-285750">
              <a:buFont typeface="Arial" panose="020B0604020202020204" pitchFamily="34" charset="0"/>
              <a:buChar char="•"/>
            </a:pPr>
            <a:r>
              <a:rPr lang="en-US" sz="2000" dirty="0"/>
              <a:t>Not enough research has been completed to determine precise cut-off points</a:t>
            </a:r>
          </a:p>
          <a:p>
            <a:pPr marL="285750" indent="-28575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8C1901FC-BB10-0A76-514A-B0D76F220DDE}"/>
              </a:ext>
            </a:extLst>
          </p:cNvPr>
          <p:cNvSpPr txBox="1"/>
          <p:nvPr/>
        </p:nvSpPr>
        <p:spPr>
          <a:xfrm>
            <a:off x="1778000" y="1303956"/>
            <a:ext cx="8001000" cy="707886"/>
          </a:xfrm>
          <a:prstGeom prst="rect">
            <a:avLst/>
          </a:prstGeom>
          <a:noFill/>
        </p:spPr>
        <p:txBody>
          <a:bodyPr wrap="square" rtlCol="0">
            <a:spAutoFit/>
          </a:bodyPr>
          <a:lstStyle/>
          <a:p>
            <a:r>
              <a:rPr lang="en-US" sz="2000" dirty="0">
                <a:latin typeface="Abadi" panose="020B0604020202020204" pitchFamily="34" charset="0"/>
              </a:rPr>
              <a:t>Ten question alcohol use screening instrument designed for primary health care workers. Targeted for many uses and settings.</a:t>
            </a:r>
          </a:p>
        </p:txBody>
      </p:sp>
    </p:spTree>
    <p:extLst>
      <p:ext uri="{BB962C8B-B14F-4D97-AF65-F5344CB8AC3E}">
        <p14:creationId xmlns:p14="http://schemas.microsoft.com/office/powerpoint/2010/main" val="1085702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
        <p:nvSpPr>
          <p:cNvPr id="6" name="Rectangle 5">
            <a:extLst>
              <a:ext uri="{FF2B5EF4-FFF2-40B4-BE49-F238E27FC236}">
                <a16:creationId xmlns:a16="http://schemas.microsoft.com/office/drawing/2014/main" id="{6BDEFF21-1834-F812-61F4-DC552E0EAF15}"/>
              </a:ext>
            </a:extLst>
          </p:cNvPr>
          <p:cNvSpPr/>
          <p:nvPr/>
        </p:nvSpPr>
        <p:spPr>
          <a:xfrm>
            <a:off x="2280847" y="1265496"/>
            <a:ext cx="8782831" cy="4832092"/>
          </a:xfrm>
          <a:prstGeom prst="rect">
            <a:avLst/>
          </a:prstGeom>
        </p:spPr>
        <p:txBody>
          <a:bodyPr wrap="square">
            <a:spAutoFit/>
          </a:bodyPr>
          <a:lstStyle/>
          <a:p>
            <a:pPr>
              <a:defRPr/>
            </a:pPr>
            <a:r>
              <a:rPr lang="en-US" sz="1400" b="1" u="sng" dirty="0"/>
              <a:t>RESPONSES</a:t>
            </a:r>
            <a:r>
              <a:rPr lang="en-US" sz="1400" b="1" dirty="0"/>
              <a:t>: (0) Never, (1) Less than monthly, (2) Monthly (3) Weekly, (4) Daily or almost daily</a:t>
            </a:r>
          </a:p>
          <a:p>
            <a:pPr>
              <a:defRPr/>
            </a:pPr>
            <a:endParaRPr lang="en-US" sz="1400" b="1" dirty="0"/>
          </a:p>
          <a:p>
            <a:pPr marL="342900" indent="-342900">
              <a:buAutoNum type="arabicPeriod"/>
              <a:defRPr/>
            </a:pPr>
            <a:r>
              <a:rPr lang="en-US" sz="1400" dirty="0">
                <a:cs typeface="Arial" panose="020B0604020202020204" pitchFamily="34" charset="0"/>
              </a:rPr>
              <a:t>How often do you have a drink containing alcohol?</a:t>
            </a:r>
          </a:p>
          <a:p>
            <a:pPr>
              <a:defRPr/>
            </a:pPr>
            <a:r>
              <a:rPr lang="en-US" sz="1400" dirty="0">
                <a:cs typeface="Arial" panose="020B0604020202020204" pitchFamily="34" charset="0"/>
              </a:rPr>
              <a:t>2.   How many drinks containing  alcohol do you  have on a typical day when you are drinking?</a:t>
            </a:r>
          </a:p>
          <a:p>
            <a:r>
              <a:rPr lang="en-US" sz="1400" i="1" dirty="0"/>
              <a:t>         (0) 1 or 2        (1) 3 or 4                           (2) 5 or 6            (3) 7 to 9           (4) 10 or more</a:t>
            </a:r>
            <a:endParaRPr lang="en-US" sz="1400" dirty="0">
              <a:cs typeface="Arial" panose="020B0604020202020204" pitchFamily="34" charset="0"/>
            </a:endParaRPr>
          </a:p>
          <a:p>
            <a:endParaRPr lang="en-US" sz="1400" dirty="0">
              <a:cs typeface="Arial" panose="020B0604020202020204" pitchFamily="34" charset="0"/>
            </a:endParaRPr>
          </a:p>
          <a:p>
            <a:r>
              <a:rPr lang="en-US" sz="1400" dirty="0">
                <a:cs typeface="Arial" panose="020B0604020202020204" pitchFamily="34" charset="0"/>
              </a:rPr>
              <a:t>3. How often do you have five or more drinks on one occasion?</a:t>
            </a:r>
          </a:p>
          <a:p>
            <a:pPr>
              <a:defRPr/>
            </a:pPr>
            <a:r>
              <a:rPr lang="en-US" sz="1400" i="1" dirty="0"/>
              <a:t>                	</a:t>
            </a:r>
          </a:p>
          <a:p>
            <a:pPr>
              <a:defRPr/>
            </a:pPr>
            <a:r>
              <a:rPr lang="en-US" sz="1400" i="1" dirty="0"/>
              <a:t>How often during the last year have you… </a:t>
            </a:r>
          </a:p>
          <a:p>
            <a:pPr lvl="1">
              <a:defRPr/>
            </a:pPr>
            <a:r>
              <a:rPr lang="en-US" sz="1400" dirty="0"/>
              <a:t>4. found that you were not able to stop drinking once you had started?</a:t>
            </a:r>
          </a:p>
          <a:p>
            <a:pPr lvl="1">
              <a:defRPr/>
            </a:pPr>
            <a:r>
              <a:rPr lang="en-US" sz="1400" dirty="0"/>
              <a:t>5. failed to do what was normally expected from you because of drinking?</a:t>
            </a:r>
          </a:p>
          <a:p>
            <a:pPr lvl="1">
              <a:defRPr/>
            </a:pPr>
            <a:r>
              <a:rPr lang="en-US" sz="1400" dirty="0"/>
              <a:t>6. needed a first drink in the morning to get yourself going after a heavy drinking session?</a:t>
            </a:r>
          </a:p>
          <a:p>
            <a:pPr lvl="1">
              <a:defRPr/>
            </a:pPr>
            <a:r>
              <a:rPr lang="en-US" sz="1400" dirty="0"/>
              <a:t>7. had a feeling of guilt or remorse after drinking?</a:t>
            </a:r>
          </a:p>
          <a:p>
            <a:pPr lvl="1">
              <a:defRPr/>
            </a:pPr>
            <a:r>
              <a:rPr lang="en-US" sz="1400" dirty="0"/>
              <a:t>8. been unable to remember what happened the night before because you had been drinking?</a:t>
            </a:r>
          </a:p>
          <a:p>
            <a:pPr>
              <a:defRPr/>
            </a:pPr>
            <a:r>
              <a:rPr lang="en-US" sz="1400" i="1" dirty="0"/>
              <a:t>	</a:t>
            </a:r>
            <a:endParaRPr lang="en-US" sz="1400" u="sng" dirty="0"/>
          </a:p>
          <a:p>
            <a:pPr>
              <a:defRPr/>
            </a:pPr>
            <a:r>
              <a:rPr lang="en-US" sz="1400" dirty="0"/>
              <a:t>9. Have you or someone else been injured as a result of your drinking? </a:t>
            </a:r>
          </a:p>
          <a:p>
            <a:pPr>
              <a:defRPr/>
            </a:pPr>
            <a:r>
              <a:rPr lang="en-US" sz="1400" i="1" dirty="0"/>
              <a:t>   (0) No           (2) Yes, but not in the last year    	(4) Yes, during the last year</a:t>
            </a:r>
          </a:p>
          <a:p>
            <a:pPr>
              <a:defRPr/>
            </a:pPr>
            <a:endParaRPr lang="en-US" sz="1400" dirty="0"/>
          </a:p>
          <a:p>
            <a:pPr>
              <a:defRPr/>
            </a:pPr>
            <a:r>
              <a:rPr lang="en-US" sz="1400" dirty="0"/>
              <a:t>10. Has a relative or friend or a doctor or another health worker been concerned about your drinking or suggested you cut down? </a:t>
            </a:r>
          </a:p>
          <a:p>
            <a:pPr>
              <a:defRPr/>
            </a:pPr>
            <a:r>
              <a:rPr lang="en-US" sz="1400" dirty="0"/>
              <a:t>   </a:t>
            </a:r>
            <a:r>
              <a:rPr lang="en-US" sz="1400" i="1" dirty="0"/>
              <a:t>(0) No   	       (2) Yes, but not in the last year    	(4) Yes, during the last year</a:t>
            </a:r>
          </a:p>
          <a:p>
            <a:pPr>
              <a:defRPr/>
            </a:pPr>
            <a:endParaRPr lang="en-US" sz="1400" b="1" dirty="0"/>
          </a:p>
        </p:txBody>
      </p:sp>
      <p:sp>
        <p:nvSpPr>
          <p:cNvPr id="7" name="TextBox 6">
            <a:extLst>
              <a:ext uri="{FF2B5EF4-FFF2-40B4-BE49-F238E27FC236}">
                <a16:creationId xmlns:a16="http://schemas.microsoft.com/office/drawing/2014/main" id="{C5DF6CCC-91D4-D6AB-2E70-80D7CFD5151E}"/>
              </a:ext>
            </a:extLst>
          </p:cNvPr>
          <p:cNvSpPr txBox="1"/>
          <p:nvPr/>
        </p:nvSpPr>
        <p:spPr>
          <a:xfrm>
            <a:off x="745619" y="365125"/>
            <a:ext cx="3797706" cy="707886"/>
          </a:xfrm>
          <a:prstGeom prst="rect">
            <a:avLst/>
          </a:prstGeom>
          <a:noFill/>
        </p:spPr>
        <p:txBody>
          <a:bodyPr wrap="none" rtlCol="0">
            <a:spAutoFit/>
          </a:bodyPr>
          <a:lstStyle/>
          <a:p>
            <a:r>
              <a:rPr lang="en-US" sz="4000" b="1" dirty="0"/>
              <a:t>AUDIT Questions</a:t>
            </a:r>
          </a:p>
        </p:txBody>
      </p:sp>
      <p:sp>
        <p:nvSpPr>
          <p:cNvPr id="9" name="TextBox 8">
            <a:extLst>
              <a:ext uri="{FF2B5EF4-FFF2-40B4-BE49-F238E27FC236}">
                <a16:creationId xmlns:a16="http://schemas.microsoft.com/office/drawing/2014/main" id="{3D1FFE91-0AD6-7553-09F5-87131BB2DC8A}"/>
              </a:ext>
            </a:extLst>
          </p:cNvPr>
          <p:cNvSpPr txBox="1"/>
          <p:nvPr/>
        </p:nvSpPr>
        <p:spPr>
          <a:xfrm>
            <a:off x="7971228" y="6354375"/>
            <a:ext cx="6184900" cy="276999"/>
          </a:xfrm>
          <a:prstGeom prst="rect">
            <a:avLst/>
          </a:prstGeom>
          <a:noFill/>
        </p:spPr>
        <p:txBody>
          <a:bodyPr wrap="square">
            <a:spAutoFit/>
          </a:bodyPr>
          <a:lstStyle/>
          <a:p>
            <a:pPr fontAlgn="base">
              <a:spcBef>
                <a:spcPct val="0"/>
              </a:spcBef>
              <a:spcAft>
                <a:spcPts val="1000"/>
              </a:spcAft>
            </a:pPr>
            <a:r>
              <a:rPr lang="en-US" sz="1200" i="1" dirty="0">
                <a:latin typeface="Calibri" pitchFamily="34" charset="0"/>
              </a:rPr>
              <a:t>The AUDIT was developed by the World Health Organization</a:t>
            </a:r>
            <a:endParaRPr lang="en-US" sz="1200" dirty="0">
              <a:latin typeface="Arial" pitchFamily="34" charset="0"/>
            </a:endParaRPr>
          </a:p>
        </p:txBody>
      </p:sp>
    </p:spTree>
    <p:extLst>
      <p:ext uri="{BB962C8B-B14F-4D97-AF65-F5344CB8AC3E}">
        <p14:creationId xmlns:p14="http://schemas.microsoft.com/office/powerpoint/2010/main" val="3585037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80ED-CD3C-A2AC-1426-61CB6086C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051711-DCD5-641D-6D48-0DF4093452A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45DFD5-0A9C-B41A-6626-BDA669094328}"/>
              </a:ext>
            </a:extLst>
          </p:cNvPr>
          <p:cNvPicPr>
            <a:picLocks noChangeAspect="1"/>
          </p:cNvPicPr>
          <p:nvPr/>
        </p:nvPicPr>
        <p:blipFill rotWithShape="1">
          <a:blip r:embed="rId2"/>
          <a:srcRect t="15339" r="15338"/>
          <a:stretch/>
        </p:blipFill>
        <p:spPr>
          <a:xfrm>
            <a:off x="-1" y="0"/>
            <a:ext cx="12192001" cy="6668656"/>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sp>
        <p:nvSpPr>
          <p:cNvPr id="6" name="TextBox 5">
            <a:extLst>
              <a:ext uri="{FF2B5EF4-FFF2-40B4-BE49-F238E27FC236}">
                <a16:creationId xmlns:a16="http://schemas.microsoft.com/office/drawing/2014/main" id="{7B331874-E87F-FB29-FFBC-5C9C4143A3E6}"/>
              </a:ext>
            </a:extLst>
          </p:cNvPr>
          <p:cNvSpPr txBox="1"/>
          <p:nvPr/>
        </p:nvSpPr>
        <p:spPr>
          <a:xfrm>
            <a:off x="745619" y="365125"/>
            <a:ext cx="3868623" cy="707886"/>
          </a:xfrm>
          <a:prstGeom prst="rect">
            <a:avLst/>
          </a:prstGeom>
          <a:noFill/>
        </p:spPr>
        <p:txBody>
          <a:bodyPr wrap="none" rtlCol="0">
            <a:spAutoFit/>
          </a:bodyPr>
          <a:lstStyle/>
          <a:p>
            <a:r>
              <a:rPr lang="en-US" sz="4000" b="1" dirty="0"/>
              <a:t>AUDIT - SCORING</a:t>
            </a:r>
          </a:p>
        </p:txBody>
      </p:sp>
      <p:graphicFrame>
        <p:nvGraphicFramePr>
          <p:cNvPr id="7" name="Table 6">
            <a:extLst>
              <a:ext uri="{FF2B5EF4-FFF2-40B4-BE49-F238E27FC236}">
                <a16:creationId xmlns:a16="http://schemas.microsoft.com/office/drawing/2014/main" id="{854DA9B1-F8B3-A155-0CB3-A57031152CB4}"/>
              </a:ext>
            </a:extLst>
          </p:cNvPr>
          <p:cNvGraphicFramePr>
            <a:graphicFrameLocks noGrp="1"/>
          </p:cNvGraphicFramePr>
          <p:nvPr>
            <p:extLst>
              <p:ext uri="{D42A27DB-BD31-4B8C-83A1-F6EECF244321}">
                <p14:modId xmlns:p14="http://schemas.microsoft.com/office/powerpoint/2010/main" val="2176354749"/>
              </p:ext>
            </p:extLst>
          </p:nvPr>
        </p:nvGraphicFramePr>
        <p:xfrm>
          <a:off x="2439769" y="1855767"/>
          <a:ext cx="8684454" cy="3931920"/>
        </p:xfrm>
        <a:graphic>
          <a:graphicData uri="http://schemas.openxmlformats.org/drawingml/2006/table">
            <a:tbl>
              <a:tblPr firstRow="1" bandRow="1">
                <a:tableStyleId>{5C22544A-7EE6-4342-B048-85BDC9FD1C3A}</a:tableStyleId>
              </a:tblPr>
              <a:tblGrid>
                <a:gridCol w="1744393">
                  <a:extLst>
                    <a:ext uri="{9D8B030D-6E8A-4147-A177-3AD203B41FA5}">
                      <a16:colId xmlns:a16="http://schemas.microsoft.com/office/drawing/2014/main" val="20000"/>
                    </a:ext>
                  </a:extLst>
                </a:gridCol>
                <a:gridCol w="2674012">
                  <a:extLst>
                    <a:ext uri="{9D8B030D-6E8A-4147-A177-3AD203B41FA5}">
                      <a16:colId xmlns:a16="http://schemas.microsoft.com/office/drawing/2014/main" val="20001"/>
                    </a:ext>
                  </a:extLst>
                </a:gridCol>
                <a:gridCol w="4266049">
                  <a:extLst>
                    <a:ext uri="{9D8B030D-6E8A-4147-A177-3AD203B41FA5}">
                      <a16:colId xmlns:a16="http://schemas.microsoft.com/office/drawing/2014/main" val="20002"/>
                    </a:ext>
                  </a:extLst>
                </a:gridCol>
              </a:tblGrid>
              <a:tr h="765802">
                <a:tc>
                  <a:txBody>
                    <a:bodyPr/>
                    <a:lstStyle/>
                    <a:p>
                      <a:r>
                        <a:rPr lang="en-US" sz="2400" u="sng" dirty="0">
                          <a:solidFill>
                            <a:schemeClr val="tx1"/>
                          </a:solidFill>
                        </a:rPr>
                        <a:t>Positive </a:t>
                      </a:r>
                      <a:r>
                        <a:rPr lang="en-US" sz="2400" dirty="0">
                          <a:solidFill>
                            <a:schemeClr val="tx1"/>
                          </a:solidFill>
                        </a:rPr>
                        <a:t>AUDIT score</a:t>
                      </a:r>
                    </a:p>
                  </a:txBody>
                  <a:tcPr marL="68580" marR="68580" marT="34290" marB="34290">
                    <a:solidFill>
                      <a:schemeClr val="accent3">
                        <a:lumMod val="60000"/>
                        <a:lumOff val="40000"/>
                      </a:schemeClr>
                    </a:solidFill>
                  </a:tcPr>
                </a:tc>
                <a:tc>
                  <a:txBody>
                    <a:bodyPr/>
                    <a:lstStyle/>
                    <a:p>
                      <a:r>
                        <a:rPr lang="en-US" sz="2400" dirty="0">
                          <a:solidFill>
                            <a:schemeClr val="tx1"/>
                          </a:solidFill>
                        </a:rPr>
                        <a:t>Risk Level</a:t>
                      </a:r>
                    </a:p>
                  </a:txBody>
                  <a:tcPr marL="68580" marR="68580" marT="34290" marB="34290">
                    <a:solidFill>
                      <a:schemeClr val="accent3">
                        <a:lumMod val="60000"/>
                        <a:lumOff val="40000"/>
                      </a:schemeClr>
                    </a:solidFill>
                  </a:tcPr>
                </a:tc>
                <a:tc>
                  <a:txBody>
                    <a:bodyPr/>
                    <a:lstStyle/>
                    <a:p>
                      <a:r>
                        <a:rPr lang="en-US" sz="2400" dirty="0">
                          <a:solidFill>
                            <a:schemeClr val="tx1"/>
                          </a:solidFill>
                        </a:rPr>
                        <a:t>Recommendation</a:t>
                      </a:r>
                    </a:p>
                  </a:txBody>
                  <a:tcPr marL="68580" marR="68580" marT="34290" marB="34290">
                    <a:solidFill>
                      <a:schemeClr val="accent3">
                        <a:lumMod val="60000"/>
                        <a:lumOff val="40000"/>
                      </a:schemeClr>
                    </a:solidFill>
                  </a:tcPr>
                </a:tc>
                <a:extLst>
                  <a:ext uri="{0D108BD9-81ED-4DB2-BD59-A6C34878D82A}">
                    <a16:rowId xmlns:a16="http://schemas.microsoft.com/office/drawing/2014/main" val="10000"/>
                  </a:ext>
                </a:extLst>
              </a:tr>
              <a:tr h="697230">
                <a:tc>
                  <a:txBody>
                    <a:bodyPr/>
                    <a:lstStyle/>
                    <a:p>
                      <a:pPr marL="0" marR="0">
                        <a:spcBef>
                          <a:spcPts val="0"/>
                        </a:spcBef>
                        <a:spcAft>
                          <a:spcPts val="0"/>
                        </a:spcAft>
                      </a:pPr>
                      <a:r>
                        <a:rPr lang="en-US" sz="2400" dirty="0"/>
                        <a:t>7-15 (</a:t>
                      </a:r>
                      <a:r>
                        <a:rPr lang="en-US" sz="2400" i="1" kern="1200" dirty="0">
                          <a:solidFill>
                            <a:schemeClr val="dk1"/>
                          </a:solidFill>
                          <a:latin typeface="+mn-lt"/>
                          <a:ea typeface="+mn-ea"/>
                          <a:cs typeface="+mn-cs"/>
                        </a:rPr>
                        <a:t>♀</a:t>
                      </a:r>
                      <a:r>
                        <a:rPr lang="en-US" sz="2400" dirty="0"/>
                        <a:t>)</a:t>
                      </a:r>
                    </a:p>
                    <a:p>
                      <a:pPr marL="0" marR="0">
                        <a:spcBef>
                          <a:spcPts val="0"/>
                        </a:spcBef>
                        <a:spcAft>
                          <a:spcPts val="0"/>
                        </a:spcAft>
                      </a:pPr>
                      <a:r>
                        <a:rPr lang="en-US" sz="2400" dirty="0"/>
                        <a:t>8-15 (</a:t>
                      </a:r>
                      <a:r>
                        <a:rPr lang="en-US" sz="2400" i="1" kern="1200" dirty="0">
                          <a:solidFill>
                            <a:schemeClr val="dk1"/>
                          </a:solidFill>
                          <a:latin typeface="+mn-lt"/>
                          <a:ea typeface="+mn-ea"/>
                          <a:cs typeface="+mn-cs"/>
                        </a:rPr>
                        <a:t>♂</a:t>
                      </a:r>
                      <a:r>
                        <a:rPr lang="en-US" sz="2400" dirty="0"/>
                        <a:t>)</a:t>
                      </a:r>
                      <a:endParaRPr lang="en-US" sz="2400" dirty="0">
                        <a:latin typeface="+mn-lt"/>
                        <a:ea typeface="Cambria"/>
                        <a:cs typeface="Times New Roman"/>
                      </a:endParaRPr>
                    </a:p>
                  </a:txBody>
                  <a:tcPr marL="68580" marR="68580" marT="34290" marB="34290">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At Risk</a:t>
                      </a:r>
                      <a:endParaRPr lang="en-US" sz="2400" dirty="0">
                        <a:latin typeface="+mn-lt"/>
                        <a:ea typeface="Cambria"/>
                        <a:cs typeface="Times New Roman"/>
                      </a:endParaRPr>
                    </a:p>
                    <a:p>
                      <a:endParaRPr lang="en-US" sz="2400" dirty="0"/>
                    </a:p>
                  </a:txBody>
                  <a:tcPr marL="68580" marR="68580" marT="34290" marB="34290">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Brief Intervention (simple advice)</a:t>
                      </a:r>
                      <a:endParaRPr lang="en-US" sz="2400" dirty="0">
                        <a:latin typeface="+mn-lt"/>
                        <a:ea typeface="Cambria"/>
                        <a:cs typeface="Times New Roman"/>
                      </a:endParaRP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8915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16-19</a:t>
                      </a:r>
                      <a:endParaRPr lang="en-US" sz="2400" dirty="0">
                        <a:latin typeface="+mn-lt"/>
                        <a:ea typeface="Cambria"/>
                        <a:cs typeface="Times New Roman"/>
                      </a:endParaRPr>
                    </a:p>
                    <a:p>
                      <a:endParaRPr lang="en-US" sz="2400" dirty="0"/>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Harmful Use</a:t>
                      </a:r>
                      <a:endParaRPr lang="en-US" sz="2400" dirty="0">
                        <a:latin typeface="+mn-lt"/>
                        <a:ea typeface="Cambria"/>
                        <a:cs typeface="Times New Roman"/>
                      </a:endParaRPr>
                    </a:p>
                    <a:p>
                      <a:endParaRPr lang="en-US" sz="2400" dirty="0"/>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Brief Intervention &amp; Extended Intervention(s) or Brief Treatment</a:t>
                      </a:r>
                      <a:endParaRPr lang="en-US" sz="2400" dirty="0">
                        <a:latin typeface="+mn-lt"/>
                        <a:ea typeface="Cambria"/>
                        <a:cs typeface="Times New Roman"/>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0002"/>
                  </a:ext>
                </a:extLst>
              </a:tr>
              <a:tr h="617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20-40</a:t>
                      </a:r>
                      <a:endParaRPr lang="en-US" sz="2400" dirty="0">
                        <a:latin typeface="+mn-lt"/>
                        <a:ea typeface="Cambria"/>
                        <a:cs typeface="Times New Roman"/>
                      </a:endParaRPr>
                    </a:p>
                  </a:txBody>
                  <a:tcPr marL="68580" marR="68580" marT="34290" marB="34290">
                    <a:solidFill>
                      <a:schemeClr val="accent3">
                        <a:lumMod val="20000"/>
                        <a:lumOff val="80000"/>
                      </a:schemeClr>
                    </a:solidFill>
                  </a:tcPr>
                </a:tc>
                <a:tc>
                  <a:txBody>
                    <a:bodyPr/>
                    <a:lstStyle/>
                    <a:p>
                      <a:endParaRPr lang="en-US" sz="2400" dirty="0"/>
                    </a:p>
                    <a:p>
                      <a:r>
                        <a:rPr lang="en-US" sz="2400" dirty="0"/>
                        <a:t>Likely Dependence</a:t>
                      </a:r>
                    </a:p>
                  </a:txBody>
                  <a:tcPr marL="68580" marR="68580" marT="34290" marB="34290">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Referral to specialist for assessment and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mn-lt"/>
                        <a:ea typeface="Cambria"/>
                        <a:cs typeface="Times New Roman"/>
                      </a:endParaRP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8" name="Plus 8">
            <a:extLst>
              <a:ext uri="{FF2B5EF4-FFF2-40B4-BE49-F238E27FC236}">
                <a16:creationId xmlns:a16="http://schemas.microsoft.com/office/drawing/2014/main" id="{23A15AA3-7517-53EC-DFC1-47B7710B61AB}"/>
              </a:ext>
            </a:extLst>
          </p:cNvPr>
          <p:cNvSpPr/>
          <p:nvPr/>
        </p:nvSpPr>
        <p:spPr>
          <a:xfrm>
            <a:off x="1894572" y="2867970"/>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lus 8">
            <a:extLst>
              <a:ext uri="{FF2B5EF4-FFF2-40B4-BE49-F238E27FC236}">
                <a16:creationId xmlns:a16="http://schemas.microsoft.com/office/drawing/2014/main" id="{C2F4065B-A22B-61DB-EBFD-68F056CD5912}"/>
              </a:ext>
            </a:extLst>
          </p:cNvPr>
          <p:cNvSpPr/>
          <p:nvPr/>
        </p:nvSpPr>
        <p:spPr>
          <a:xfrm>
            <a:off x="1894572" y="3821549"/>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Plus 8">
            <a:extLst>
              <a:ext uri="{FF2B5EF4-FFF2-40B4-BE49-F238E27FC236}">
                <a16:creationId xmlns:a16="http://schemas.microsoft.com/office/drawing/2014/main" id="{DCFB4A63-2E7D-29D5-8E8F-1144CF19DFEA}"/>
              </a:ext>
            </a:extLst>
          </p:cNvPr>
          <p:cNvSpPr/>
          <p:nvPr/>
        </p:nvSpPr>
        <p:spPr>
          <a:xfrm>
            <a:off x="1967146" y="5018601"/>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3980D640-6E3D-E82A-DC82-2BCD649600B1}"/>
              </a:ext>
            </a:extLst>
          </p:cNvPr>
          <p:cNvSpPr txBox="1"/>
          <p:nvPr/>
        </p:nvSpPr>
        <p:spPr>
          <a:xfrm>
            <a:off x="3837687" y="1229023"/>
            <a:ext cx="6184900" cy="461665"/>
          </a:xfrm>
          <a:prstGeom prst="rect">
            <a:avLst/>
          </a:prstGeom>
          <a:noFill/>
        </p:spPr>
        <p:txBody>
          <a:bodyPr wrap="square">
            <a:spAutoFit/>
          </a:bodyPr>
          <a:lstStyle/>
          <a:p>
            <a:pPr eaLnBrk="1" hangingPunct="1">
              <a:buNone/>
            </a:pPr>
            <a:r>
              <a:rPr lang="en-US" sz="2400" b="1" dirty="0">
                <a:ea typeface="ＭＳ Ｐゴシック" pitchFamily="-112" charset="-128"/>
              </a:rPr>
              <a:t>Total the numeric values for each answer</a:t>
            </a:r>
          </a:p>
        </p:txBody>
      </p:sp>
    </p:spTree>
    <p:extLst>
      <p:ext uri="{BB962C8B-B14F-4D97-AF65-F5344CB8AC3E}">
        <p14:creationId xmlns:p14="http://schemas.microsoft.com/office/powerpoint/2010/main" val="960406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4815-37FF-7059-E513-B4BA7821A4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D719C-FF73-B29A-52D4-A6E5ED2086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19AB58-8026-B11B-2E9F-764D7D741D9D}"/>
              </a:ext>
            </a:extLst>
          </p:cNvPr>
          <p:cNvPicPr>
            <a:picLocks noChangeAspect="1"/>
          </p:cNvPicPr>
          <p:nvPr/>
        </p:nvPicPr>
        <p:blipFill rotWithShape="1">
          <a:blip r:embed="rId2"/>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
        <p:nvSpPr>
          <p:cNvPr id="6" name="TextBox 5">
            <a:extLst>
              <a:ext uri="{FF2B5EF4-FFF2-40B4-BE49-F238E27FC236}">
                <a16:creationId xmlns:a16="http://schemas.microsoft.com/office/drawing/2014/main" id="{10DDE387-B7A1-EC56-3678-5B8BEA47775A}"/>
              </a:ext>
            </a:extLst>
          </p:cNvPr>
          <p:cNvSpPr txBox="1"/>
          <p:nvPr/>
        </p:nvSpPr>
        <p:spPr>
          <a:xfrm>
            <a:off x="355600" y="251922"/>
            <a:ext cx="4214808" cy="584775"/>
          </a:xfrm>
          <a:prstGeom prst="rect">
            <a:avLst/>
          </a:prstGeom>
          <a:noFill/>
        </p:spPr>
        <p:txBody>
          <a:bodyPr wrap="none" rtlCol="0">
            <a:spAutoFit/>
          </a:bodyPr>
          <a:lstStyle/>
          <a:p>
            <a:r>
              <a:rPr lang="en-US" sz="3200" b="1" dirty="0"/>
              <a:t>Screening Adults: Drugs</a:t>
            </a:r>
          </a:p>
        </p:txBody>
      </p:sp>
      <p:sp>
        <p:nvSpPr>
          <p:cNvPr id="9" name="Rectangle: Rounded Corners 8">
            <a:extLst>
              <a:ext uri="{FF2B5EF4-FFF2-40B4-BE49-F238E27FC236}">
                <a16:creationId xmlns:a16="http://schemas.microsoft.com/office/drawing/2014/main" id="{F7AAC55E-F3C8-A1E4-6F58-59AFFA4E7BAA}"/>
              </a:ext>
            </a:extLst>
          </p:cNvPr>
          <p:cNvSpPr/>
          <p:nvPr/>
        </p:nvSpPr>
        <p:spPr>
          <a:xfrm>
            <a:off x="2613494" y="1701799"/>
            <a:ext cx="5956300" cy="1344235"/>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Single Item Alcohol Question</a:t>
            </a:r>
          </a:p>
          <a:p>
            <a:pPr algn="ctr"/>
            <a:r>
              <a:rPr lang="en-US" dirty="0">
                <a:solidFill>
                  <a:schemeClr val="tx1"/>
                </a:solidFill>
              </a:rPr>
              <a:t>Single Item Drug Question</a:t>
            </a:r>
          </a:p>
        </p:txBody>
      </p:sp>
      <p:sp>
        <p:nvSpPr>
          <p:cNvPr id="7" name="Rectangle: Rounded Corners 6">
            <a:extLst>
              <a:ext uri="{FF2B5EF4-FFF2-40B4-BE49-F238E27FC236}">
                <a16:creationId xmlns:a16="http://schemas.microsoft.com/office/drawing/2014/main" id="{94094242-F126-C3BB-4819-0689AB405FAC}"/>
              </a:ext>
            </a:extLst>
          </p:cNvPr>
          <p:cNvSpPr/>
          <p:nvPr/>
        </p:nvSpPr>
        <p:spPr>
          <a:xfrm>
            <a:off x="1231900" y="1625674"/>
            <a:ext cx="1854200" cy="1485826"/>
          </a:xfrm>
          <a:prstGeom prst="roundRect">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Screen</a:t>
            </a:r>
          </a:p>
        </p:txBody>
      </p:sp>
      <p:sp>
        <p:nvSpPr>
          <p:cNvPr id="10" name="Rectangle: Rounded Corners 9">
            <a:extLst>
              <a:ext uri="{FF2B5EF4-FFF2-40B4-BE49-F238E27FC236}">
                <a16:creationId xmlns:a16="http://schemas.microsoft.com/office/drawing/2014/main" id="{F49AD809-DFA8-AF5C-40D6-9C99770C2CE8}"/>
              </a:ext>
            </a:extLst>
          </p:cNvPr>
          <p:cNvSpPr/>
          <p:nvPr/>
        </p:nvSpPr>
        <p:spPr>
          <a:xfrm>
            <a:off x="2753194" y="3949842"/>
            <a:ext cx="5816600" cy="1344235"/>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DAST 10</a:t>
            </a:r>
          </a:p>
          <a:p>
            <a:pPr algn="ctr"/>
            <a:r>
              <a:rPr lang="en-US" dirty="0">
                <a:solidFill>
                  <a:schemeClr val="tx1"/>
                </a:solidFill>
              </a:rPr>
              <a:t>ASSIST</a:t>
            </a:r>
          </a:p>
          <a:p>
            <a:pPr algn="ctr"/>
            <a:r>
              <a:rPr lang="en-US" dirty="0">
                <a:solidFill>
                  <a:schemeClr val="tx1"/>
                </a:solidFill>
              </a:rPr>
              <a:t>CAGE/AID</a:t>
            </a:r>
          </a:p>
        </p:txBody>
      </p:sp>
      <p:sp>
        <p:nvSpPr>
          <p:cNvPr id="8" name="Rectangle: Rounded Corners 7">
            <a:extLst>
              <a:ext uri="{FF2B5EF4-FFF2-40B4-BE49-F238E27FC236}">
                <a16:creationId xmlns:a16="http://schemas.microsoft.com/office/drawing/2014/main" id="{F66034F6-0AB7-D10E-CF3C-5C3D6FF73516}"/>
              </a:ext>
            </a:extLst>
          </p:cNvPr>
          <p:cNvSpPr/>
          <p:nvPr/>
        </p:nvSpPr>
        <p:spPr>
          <a:xfrm>
            <a:off x="1231900" y="3868586"/>
            <a:ext cx="1854200" cy="1485826"/>
          </a:xfrm>
          <a:prstGeom prst="roundRect">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Assess</a:t>
            </a:r>
          </a:p>
        </p:txBody>
      </p:sp>
    </p:spTree>
    <p:extLst>
      <p:ext uri="{BB962C8B-B14F-4D97-AF65-F5344CB8AC3E}">
        <p14:creationId xmlns:p14="http://schemas.microsoft.com/office/powerpoint/2010/main" val="3891595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graphicFrame>
        <p:nvGraphicFramePr>
          <p:cNvPr id="3" name="Content Placeholder 3">
            <a:extLst>
              <a:ext uri="{FF2B5EF4-FFF2-40B4-BE49-F238E27FC236}">
                <a16:creationId xmlns:a16="http://schemas.microsoft.com/office/drawing/2014/main" id="{0C1143A3-C0B9-AE7F-CB91-8B8ABD6DD8AC}"/>
              </a:ext>
            </a:extLst>
          </p:cNvPr>
          <p:cNvGraphicFramePr>
            <a:graphicFrameLocks/>
          </p:cNvGraphicFramePr>
          <p:nvPr>
            <p:extLst>
              <p:ext uri="{D42A27DB-BD31-4B8C-83A1-F6EECF244321}">
                <p14:modId xmlns:p14="http://schemas.microsoft.com/office/powerpoint/2010/main" val="1035119324"/>
              </p:ext>
            </p:extLst>
          </p:nvPr>
        </p:nvGraphicFramePr>
        <p:xfrm>
          <a:off x="1237957" y="1307060"/>
          <a:ext cx="10016197" cy="47942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a:extLst>
              <a:ext uri="{FF2B5EF4-FFF2-40B4-BE49-F238E27FC236}">
                <a16:creationId xmlns:a16="http://schemas.microsoft.com/office/drawing/2014/main" id="{3251C6B0-1D9E-F99B-93DF-494A54F47C7E}"/>
              </a:ext>
            </a:extLst>
          </p:cNvPr>
          <p:cNvSpPr txBox="1"/>
          <p:nvPr/>
        </p:nvSpPr>
        <p:spPr>
          <a:xfrm>
            <a:off x="380999" y="301498"/>
            <a:ext cx="9395655" cy="584775"/>
          </a:xfrm>
          <a:prstGeom prst="rect">
            <a:avLst/>
          </a:prstGeom>
          <a:noFill/>
        </p:spPr>
        <p:txBody>
          <a:bodyPr wrap="square">
            <a:spAutoFit/>
          </a:bodyPr>
          <a:lstStyle/>
          <a:p>
            <a:pPr>
              <a:defRPr/>
            </a:pPr>
            <a:r>
              <a:rPr lang="en-US" sz="3200" b="1" dirty="0">
                <a:solidFill>
                  <a:schemeClr val="tx1">
                    <a:lumMod val="95000"/>
                    <a:lumOff val="5000"/>
                  </a:schemeClr>
                </a:solidFill>
              </a:rPr>
              <a:t>NIAAA  Single-Item Drug Question</a:t>
            </a:r>
          </a:p>
        </p:txBody>
      </p:sp>
      <p:sp>
        <p:nvSpPr>
          <p:cNvPr id="9" name="TextBox 8">
            <a:extLst>
              <a:ext uri="{FF2B5EF4-FFF2-40B4-BE49-F238E27FC236}">
                <a16:creationId xmlns:a16="http://schemas.microsoft.com/office/drawing/2014/main" id="{EC637B05-D17A-1B0B-E0AC-43D646715410}"/>
              </a:ext>
            </a:extLst>
          </p:cNvPr>
          <p:cNvSpPr txBox="1"/>
          <p:nvPr/>
        </p:nvSpPr>
        <p:spPr>
          <a:xfrm>
            <a:off x="5784850" y="6147504"/>
            <a:ext cx="6184900" cy="461665"/>
          </a:xfrm>
          <a:prstGeom prst="rect">
            <a:avLst/>
          </a:prstGeom>
          <a:noFill/>
        </p:spPr>
        <p:txBody>
          <a:bodyPr wrap="square">
            <a:spAutoFit/>
          </a:bodyPr>
          <a:lstStyle/>
          <a:p>
            <a:pPr marL="0" lvl="1">
              <a:spcBef>
                <a:spcPts val="600"/>
              </a:spcBef>
              <a:buClr>
                <a:srgbClr val="1F497D"/>
              </a:buClr>
              <a:buSzPct val="75000"/>
            </a:pPr>
            <a:r>
              <a:rPr lang="en-US" sz="1200" dirty="0">
                <a:solidFill>
                  <a:srgbClr val="000000"/>
                </a:solidFill>
              </a:rPr>
              <a:t>Smith P.C., Schmidt S.M., Allensworth-Davies D, </a:t>
            </a:r>
            <a:r>
              <a:rPr lang="en-US" sz="1200" dirty="0" err="1">
                <a:solidFill>
                  <a:srgbClr val="000000"/>
                </a:solidFill>
              </a:rPr>
              <a:t>Saitz</a:t>
            </a:r>
            <a:r>
              <a:rPr lang="en-US" sz="1200" dirty="0">
                <a:solidFill>
                  <a:srgbClr val="000000"/>
                </a:solidFill>
              </a:rPr>
              <a:t> R.  A single-question screening test for drug use in primary care. </a:t>
            </a:r>
            <a:r>
              <a:rPr lang="en-US" sz="1200" i="1" dirty="0">
                <a:solidFill>
                  <a:srgbClr val="000000"/>
                </a:solidFill>
              </a:rPr>
              <a:t>Arch Intern Med 2010; 170(13):1155-60.</a:t>
            </a:r>
            <a:endParaRPr lang="en-US" sz="1200" dirty="0">
              <a:solidFill>
                <a:srgbClr val="000000"/>
              </a:solidFill>
            </a:endParaRPr>
          </a:p>
        </p:txBody>
      </p:sp>
    </p:spTree>
    <p:extLst>
      <p:ext uri="{BB962C8B-B14F-4D97-AF65-F5344CB8AC3E}">
        <p14:creationId xmlns:p14="http://schemas.microsoft.com/office/powerpoint/2010/main" val="1855638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CAC6C3-6B40-2EAC-9E1A-C0E46D07136F}"/>
              </a:ext>
            </a:extLst>
          </p:cNvPr>
          <p:cNvPicPr>
            <a:picLocks noChangeAspect="1"/>
          </p:cNvPicPr>
          <p:nvPr/>
        </p:nvPicPr>
        <p:blipFill rotWithShape="1">
          <a:blip r:embed="rId2"/>
          <a:srcRect t="15399" r="15399"/>
          <a:stretch/>
        </p:blipFill>
        <p:spPr>
          <a:xfrm>
            <a:off x="0" y="0"/>
            <a:ext cx="12192001" cy="6631709"/>
          </a:xfrm>
          <a:prstGeom prst="rect">
            <a:avLst/>
          </a:prstGeom>
        </p:spPr>
      </p:pic>
      <p:sp>
        <p:nvSpPr>
          <p:cNvPr id="5" name="TextBox 4">
            <a:extLst>
              <a:ext uri="{FF2B5EF4-FFF2-40B4-BE49-F238E27FC236}">
                <a16:creationId xmlns:a16="http://schemas.microsoft.com/office/drawing/2014/main" id="{27BD1AD2-835A-299C-DF9E-51AA7912E187}"/>
              </a:ext>
            </a:extLst>
          </p:cNvPr>
          <p:cNvSpPr txBox="1"/>
          <p:nvPr/>
        </p:nvSpPr>
        <p:spPr>
          <a:xfrm>
            <a:off x="267812" y="2082538"/>
            <a:ext cx="3123088" cy="2123658"/>
          </a:xfrm>
          <a:prstGeom prst="rect">
            <a:avLst/>
          </a:prstGeom>
          <a:noFill/>
        </p:spPr>
        <p:txBody>
          <a:bodyPr wrap="square" rtlCol="0">
            <a:spAutoFit/>
          </a:bodyPr>
          <a:lstStyle/>
          <a:p>
            <a:r>
              <a:rPr lang="en-US" sz="4400" b="1" dirty="0"/>
              <a:t>Drug Abuse Screening Test - DAST</a:t>
            </a:r>
          </a:p>
        </p:txBody>
      </p:sp>
      <p:sp>
        <p:nvSpPr>
          <p:cNvPr id="6" name="TextBox 5">
            <a:extLst>
              <a:ext uri="{FF2B5EF4-FFF2-40B4-BE49-F238E27FC236}">
                <a16:creationId xmlns:a16="http://schemas.microsoft.com/office/drawing/2014/main" id="{929E8AB3-73C3-ACCD-863D-5B4357C89A2F}"/>
              </a:ext>
            </a:extLst>
          </p:cNvPr>
          <p:cNvSpPr txBox="1"/>
          <p:nvPr/>
        </p:nvSpPr>
        <p:spPr>
          <a:xfrm>
            <a:off x="3982562" y="1022653"/>
            <a:ext cx="6812438" cy="5262979"/>
          </a:xfrm>
          <a:prstGeom prst="rect">
            <a:avLst/>
          </a:prstGeom>
          <a:noFill/>
        </p:spPr>
        <p:txBody>
          <a:bodyPr wrap="square" rtlCol="0">
            <a:spAutoFit/>
          </a:bodyPr>
          <a:lstStyle/>
          <a:p>
            <a:r>
              <a:rPr lang="en-US" sz="2400" b="1" dirty="0"/>
              <a:t>Advantages</a:t>
            </a:r>
          </a:p>
          <a:p>
            <a:pPr marL="285750" indent="-285750">
              <a:buFont typeface="Arial" panose="020B0604020202020204" pitchFamily="34" charset="0"/>
              <a:buChar char="•"/>
            </a:pPr>
            <a:r>
              <a:rPr lang="en-US" sz="2400" dirty="0"/>
              <a:t>The DAST-10 is brief and inexpensive</a:t>
            </a:r>
          </a:p>
          <a:p>
            <a:pPr marL="285750" indent="-285750">
              <a:buFont typeface="Arial" panose="020B0604020202020204" pitchFamily="34" charset="0"/>
              <a:buChar char="•"/>
            </a:pPr>
            <a:r>
              <a:rPr lang="en-US" sz="2400" dirty="0"/>
              <a:t>Provides a quantitative index of the extent of problems related to drug misuse</a:t>
            </a:r>
          </a:p>
          <a:p>
            <a:pPr marL="285750" indent="-285750">
              <a:buFont typeface="Arial" panose="020B0604020202020204" pitchFamily="34" charset="0"/>
              <a:buChar char="•"/>
            </a:pPr>
            <a:r>
              <a:rPr lang="en-US" sz="2400" dirty="0"/>
              <a:t>Can be administered to adults and adolescents</a:t>
            </a:r>
          </a:p>
          <a:p>
            <a:pPr marL="285750" indent="-285750">
              <a:buFont typeface="Arial" panose="020B0604020202020204" pitchFamily="34" charset="0"/>
              <a:buChar char="•"/>
            </a:pPr>
            <a:r>
              <a:rPr lang="en-US" sz="2400" dirty="0"/>
              <a:t>Can be administered as questionnaire or interview</a:t>
            </a:r>
          </a:p>
          <a:p>
            <a:endParaRPr lang="en-US" sz="2400" dirty="0"/>
          </a:p>
          <a:p>
            <a:r>
              <a:rPr lang="en-US" sz="2400" b="1" dirty="0"/>
              <a:t>Limitations</a:t>
            </a:r>
          </a:p>
          <a:p>
            <a:pPr marL="285750" indent="-285750">
              <a:buFont typeface="Arial" panose="020B0604020202020204" pitchFamily="34" charset="0"/>
              <a:buChar char="•"/>
            </a:pPr>
            <a:r>
              <a:rPr lang="en-US" sz="2400" dirty="0"/>
              <a:t>Does not screen for alcohol use/misuse</a:t>
            </a:r>
          </a:p>
          <a:p>
            <a:pPr marL="285750" indent="-285750">
              <a:buFont typeface="Arial" panose="020B0604020202020204" pitchFamily="34" charset="0"/>
              <a:buChar char="•"/>
            </a:pPr>
            <a:r>
              <a:rPr lang="en-US" sz="2400" dirty="0"/>
              <a:t>People can misrepresent</a:t>
            </a:r>
          </a:p>
          <a:p>
            <a:pPr marL="285750" indent="-285750">
              <a:buFont typeface="Arial" panose="020B0604020202020204" pitchFamily="34" charset="0"/>
              <a:buChar char="•"/>
            </a:pPr>
            <a:r>
              <a:rPr lang="en-US" sz="2400" dirty="0"/>
              <a:t>Scores may be misinterpreted</a:t>
            </a:r>
          </a:p>
          <a:p>
            <a:pPr marL="285750" indent="-285750">
              <a:buFont typeface="Arial" panose="020B0604020202020204" pitchFamily="34" charset="0"/>
              <a:buChar char="•"/>
            </a:pPr>
            <a:r>
              <a:rPr lang="en-US" sz="2400" dirty="0"/>
              <a:t>Should not be administered to persons actively under the influence or undergoing drug withdrawal</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40072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
        <p:nvSpPr>
          <p:cNvPr id="6" name="TextBox 5">
            <a:extLst>
              <a:ext uri="{FF2B5EF4-FFF2-40B4-BE49-F238E27FC236}">
                <a16:creationId xmlns:a16="http://schemas.microsoft.com/office/drawing/2014/main" id="{83FC3793-6AC6-02C5-2795-FD36BC8B50C3}"/>
              </a:ext>
            </a:extLst>
          </p:cNvPr>
          <p:cNvSpPr txBox="1"/>
          <p:nvPr/>
        </p:nvSpPr>
        <p:spPr>
          <a:xfrm>
            <a:off x="380999" y="301498"/>
            <a:ext cx="9395655" cy="646331"/>
          </a:xfrm>
          <a:prstGeom prst="rect">
            <a:avLst/>
          </a:prstGeom>
          <a:noFill/>
        </p:spPr>
        <p:txBody>
          <a:bodyPr wrap="square">
            <a:spAutoFit/>
          </a:bodyPr>
          <a:lstStyle/>
          <a:p>
            <a:pPr>
              <a:defRPr/>
            </a:pPr>
            <a:r>
              <a:rPr lang="en-US" sz="3600" b="1" dirty="0">
                <a:solidFill>
                  <a:schemeClr val="tx1">
                    <a:lumMod val="95000"/>
                    <a:lumOff val="5000"/>
                  </a:schemeClr>
                </a:solidFill>
              </a:rPr>
              <a:t>DAST-10 Questions</a:t>
            </a:r>
          </a:p>
        </p:txBody>
      </p:sp>
      <p:sp>
        <p:nvSpPr>
          <p:cNvPr id="8" name="TextBox 7">
            <a:extLst>
              <a:ext uri="{FF2B5EF4-FFF2-40B4-BE49-F238E27FC236}">
                <a16:creationId xmlns:a16="http://schemas.microsoft.com/office/drawing/2014/main" id="{0506C464-BEEB-4AEE-8086-E9689F1162F1}"/>
              </a:ext>
            </a:extLst>
          </p:cNvPr>
          <p:cNvSpPr txBox="1"/>
          <p:nvPr/>
        </p:nvSpPr>
        <p:spPr>
          <a:xfrm>
            <a:off x="1289879" y="1027906"/>
            <a:ext cx="8486775" cy="5016758"/>
          </a:xfrm>
          <a:prstGeom prst="rect">
            <a:avLst/>
          </a:prstGeom>
          <a:noFill/>
        </p:spPr>
        <p:txBody>
          <a:bodyPr wrap="square">
            <a:spAutoFit/>
          </a:bodyPr>
          <a:lstStyle/>
          <a:p>
            <a:pPr marL="342900" indent="-342900" eaLnBrk="1" hangingPunct="1">
              <a:buFont typeface="+mj-lt"/>
              <a:buAutoNum type="arabicPeriod"/>
            </a:pPr>
            <a:r>
              <a:rPr lang="en-US" sz="1600" dirty="0">
                <a:ea typeface="ＭＳ Ｐゴシック" pitchFamily="-112" charset="-128"/>
              </a:rPr>
              <a:t>Have you used drugs other than those required for medical reasons?</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Do you abuse more than one drug at a time?</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Are you able to stop using drugs when you want to?</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Have you ever had blackouts or flashbacks as a result of drug use?</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Do you ever feel bad or guilty about your drug use?</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Does your spouse (or parents) ever complain about your involvement with drugs?</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Have you neglected your family because of your use of drugs?</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Have you engaged in illegal activities in order to obtain drugs?</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Have you ever experienced withdrawal symptoms (felt sick) when you   stopped taking drugs?</a:t>
            </a:r>
          </a:p>
          <a:p>
            <a:pPr marL="342900" indent="-342900" eaLnBrk="1" hangingPunct="1">
              <a:buFont typeface="+mj-lt"/>
              <a:buAutoNum type="arabicPeriod"/>
            </a:pPr>
            <a:endParaRPr lang="en-US" sz="1600" dirty="0">
              <a:ea typeface="ＭＳ Ｐゴシック" pitchFamily="-112" charset="-128"/>
            </a:endParaRPr>
          </a:p>
          <a:p>
            <a:pPr marL="342900" indent="-342900" eaLnBrk="1" hangingPunct="1">
              <a:buFont typeface="+mj-lt"/>
              <a:buAutoNum type="arabicPeriod"/>
            </a:pPr>
            <a:r>
              <a:rPr lang="en-US" sz="1600" dirty="0">
                <a:ea typeface="ＭＳ Ｐゴシック" pitchFamily="-112" charset="-128"/>
              </a:rPr>
              <a:t>Have you had medical problems as a result of your drug use (e.g., memory loss, hepatitis, convulsions, bleeding)?</a:t>
            </a:r>
          </a:p>
        </p:txBody>
      </p:sp>
      <p:sp>
        <p:nvSpPr>
          <p:cNvPr id="9" name="Text Box 2">
            <a:extLst>
              <a:ext uri="{FF2B5EF4-FFF2-40B4-BE49-F238E27FC236}">
                <a16:creationId xmlns:a16="http://schemas.microsoft.com/office/drawing/2014/main" id="{C1D8BC2A-362C-0675-F47F-11604D67315E}"/>
              </a:ext>
            </a:extLst>
          </p:cNvPr>
          <p:cNvSpPr txBox="1">
            <a:spLocks noChangeArrowheads="1"/>
          </p:cNvSpPr>
          <p:nvPr/>
        </p:nvSpPr>
        <p:spPr bwMode="auto">
          <a:xfrm>
            <a:off x="7532914" y="6271487"/>
            <a:ext cx="4493986" cy="377026"/>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p>
            <a:pPr fontAlgn="base">
              <a:spcBef>
                <a:spcPct val="0"/>
              </a:spcBef>
              <a:spcAft>
                <a:spcPts val="750"/>
              </a:spcAft>
            </a:pPr>
            <a:r>
              <a:rPr lang="en-US" sz="1000" i="1" dirty="0">
                <a:latin typeface="Calibri" pitchFamily="34" charset="0"/>
              </a:rPr>
              <a:t>DAST © Copyright 1982 by Harvey A. Skinner, PhD, and the Centre for Addiction and Mental Health, Toronto, Canada</a:t>
            </a:r>
            <a:endParaRPr lang="en-US" dirty="0">
              <a:latin typeface="Arial" pitchFamily="34" charset="0"/>
            </a:endParaRPr>
          </a:p>
        </p:txBody>
      </p:sp>
    </p:spTree>
    <p:extLst>
      <p:ext uri="{BB962C8B-B14F-4D97-AF65-F5344CB8AC3E}">
        <p14:creationId xmlns:p14="http://schemas.microsoft.com/office/powerpoint/2010/main" val="294318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B37A8-5388-30CE-754A-0596923F885F}"/>
              </a:ext>
            </a:extLst>
          </p:cNvPr>
          <p:cNvPicPr>
            <a:picLocks noChangeAspect="1"/>
          </p:cNvPicPr>
          <p:nvPr/>
        </p:nvPicPr>
        <p:blipFill rotWithShape="1">
          <a:blip r:embed="rId3"/>
          <a:srcRect t="18479" r="15385" b="-1"/>
          <a:stretch/>
        </p:blipFill>
        <p:spPr>
          <a:xfrm>
            <a:off x="0" y="0"/>
            <a:ext cx="12192001" cy="6659418"/>
          </a:xfrm>
          <a:prstGeom prst="rect">
            <a:avLst/>
          </a:prstGeom>
        </p:spPr>
      </p:pic>
      <p:pic>
        <p:nvPicPr>
          <p:cNvPr id="5" name="Online Media 4" title="SBIRT patient testimonial video">
            <a:hlinkClick r:id="" action="ppaction://media"/>
            <a:extLst>
              <a:ext uri="{FF2B5EF4-FFF2-40B4-BE49-F238E27FC236}">
                <a16:creationId xmlns:a16="http://schemas.microsoft.com/office/drawing/2014/main" id="{3C85FA1E-234E-38C6-CA6C-B1D430D270B1}"/>
              </a:ext>
            </a:extLst>
          </p:cNvPr>
          <p:cNvPicPr>
            <a:picLocks noGrp="1" noRot="1" noChangeAspect="1"/>
          </p:cNvPicPr>
          <p:nvPr>
            <p:ph idx="1"/>
            <a:videoFile r:link="rId1"/>
          </p:nvPr>
        </p:nvPicPr>
        <p:blipFill>
          <a:blip r:embed="rId4"/>
          <a:stretch>
            <a:fillRect/>
          </a:stretch>
        </p:blipFill>
        <p:spPr>
          <a:xfrm>
            <a:off x="2245519" y="1045978"/>
            <a:ext cx="7700962" cy="4351338"/>
          </a:xfrm>
          <a:prstGeom prst="rect">
            <a:avLst/>
          </a:prstGeom>
        </p:spPr>
      </p:pic>
    </p:spTree>
    <p:extLst>
      <p:ext uri="{BB962C8B-B14F-4D97-AF65-F5344CB8AC3E}">
        <p14:creationId xmlns:p14="http://schemas.microsoft.com/office/powerpoint/2010/main" val="205881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80ED-CD3C-A2AC-1426-61CB6086C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051711-DCD5-641D-6D48-0DF4093452A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45DFD5-0A9C-B41A-6626-BDA669094328}"/>
              </a:ext>
            </a:extLst>
          </p:cNvPr>
          <p:cNvPicPr>
            <a:picLocks noChangeAspect="1"/>
          </p:cNvPicPr>
          <p:nvPr/>
        </p:nvPicPr>
        <p:blipFill rotWithShape="1">
          <a:blip r:embed="rId2"/>
          <a:srcRect t="15339" r="15338"/>
          <a:stretch/>
        </p:blipFill>
        <p:spPr>
          <a:xfrm>
            <a:off x="-1" y="0"/>
            <a:ext cx="12192001" cy="6668656"/>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sp>
        <p:nvSpPr>
          <p:cNvPr id="6" name="TextBox 5">
            <a:extLst>
              <a:ext uri="{FF2B5EF4-FFF2-40B4-BE49-F238E27FC236}">
                <a16:creationId xmlns:a16="http://schemas.microsoft.com/office/drawing/2014/main" id="{D02952BF-1297-EF12-3F65-98EC0AC9CCD6}"/>
              </a:ext>
            </a:extLst>
          </p:cNvPr>
          <p:cNvSpPr txBox="1"/>
          <p:nvPr/>
        </p:nvSpPr>
        <p:spPr>
          <a:xfrm>
            <a:off x="380999" y="301498"/>
            <a:ext cx="9395655" cy="584775"/>
          </a:xfrm>
          <a:prstGeom prst="rect">
            <a:avLst/>
          </a:prstGeom>
          <a:noFill/>
        </p:spPr>
        <p:txBody>
          <a:bodyPr wrap="square">
            <a:spAutoFit/>
          </a:bodyPr>
          <a:lstStyle/>
          <a:p>
            <a:pPr>
              <a:defRPr/>
            </a:pPr>
            <a:r>
              <a:rPr lang="en-US" sz="3200" b="1" dirty="0">
                <a:solidFill>
                  <a:schemeClr val="tx1">
                    <a:lumMod val="95000"/>
                    <a:lumOff val="5000"/>
                  </a:schemeClr>
                </a:solidFill>
              </a:rPr>
              <a:t>DAST-10 - Scoring</a:t>
            </a:r>
          </a:p>
        </p:txBody>
      </p:sp>
      <p:graphicFrame>
        <p:nvGraphicFramePr>
          <p:cNvPr id="7" name="Table 6">
            <a:extLst>
              <a:ext uri="{FF2B5EF4-FFF2-40B4-BE49-F238E27FC236}">
                <a16:creationId xmlns:a16="http://schemas.microsoft.com/office/drawing/2014/main" id="{1E7708F2-363F-D302-BEA3-7F42D9C996EF}"/>
              </a:ext>
            </a:extLst>
          </p:cNvPr>
          <p:cNvGraphicFramePr>
            <a:graphicFrameLocks noGrp="1"/>
          </p:cNvGraphicFramePr>
          <p:nvPr>
            <p:extLst>
              <p:ext uri="{D42A27DB-BD31-4B8C-83A1-F6EECF244321}">
                <p14:modId xmlns:p14="http://schemas.microsoft.com/office/powerpoint/2010/main" val="1049452605"/>
              </p:ext>
            </p:extLst>
          </p:nvPr>
        </p:nvGraphicFramePr>
        <p:xfrm>
          <a:off x="3200401" y="2076478"/>
          <a:ext cx="6286501" cy="4305300"/>
        </p:xfrm>
        <a:graphic>
          <a:graphicData uri="http://schemas.openxmlformats.org/drawingml/2006/table">
            <a:tbl>
              <a:tblPr firstRow="1" bandRow="1">
                <a:tableStyleId>{5C22544A-7EE6-4342-B048-85BDC9FD1C3A}</a:tableStyleId>
              </a:tblPr>
              <a:tblGrid>
                <a:gridCol w="1378619">
                  <a:extLst>
                    <a:ext uri="{9D8B030D-6E8A-4147-A177-3AD203B41FA5}">
                      <a16:colId xmlns:a16="http://schemas.microsoft.com/office/drawing/2014/main" val="20000"/>
                    </a:ext>
                  </a:extLst>
                </a:gridCol>
                <a:gridCol w="1819776">
                  <a:extLst>
                    <a:ext uri="{9D8B030D-6E8A-4147-A177-3AD203B41FA5}">
                      <a16:colId xmlns:a16="http://schemas.microsoft.com/office/drawing/2014/main" val="20001"/>
                    </a:ext>
                  </a:extLst>
                </a:gridCol>
                <a:gridCol w="3088106">
                  <a:extLst>
                    <a:ext uri="{9D8B030D-6E8A-4147-A177-3AD203B41FA5}">
                      <a16:colId xmlns:a16="http://schemas.microsoft.com/office/drawing/2014/main" val="20002"/>
                    </a:ext>
                  </a:extLst>
                </a:gridCol>
              </a:tblGrid>
              <a:tr h="754380">
                <a:tc>
                  <a:txBody>
                    <a:bodyPr/>
                    <a:lstStyle/>
                    <a:p>
                      <a:r>
                        <a:rPr lang="en-US" sz="2000" u="sng" dirty="0">
                          <a:solidFill>
                            <a:schemeClr val="tx1"/>
                          </a:solidFill>
                        </a:rPr>
                        <a:t>Positive </a:t>
                      </a:r>
                      <a:r>
                        <a:rPr lang="en-US" sz="2000" dirty="0">
                          <a:solidFill>
                            <a:schemeClr val="tx1"/>
                          </a:solidFill>
                        </a:rPr>
                        <a:t>DAST score</a:t>
                      </a:r>
                    </a:p>
                  </a:txBody>
                  <a:tcPr marL="68580" marR="68580" marT="34290" marB="34290">
                    <a:solidFill>
                      <a:schemeClr val="accent6">
                        <a:lumMod val="20000"/>
                        <a:lumOff val="80000"/>
                      </a:schemeClr>
                    </a:solidFill>
                  </a:tcPr>
                </a:tc>
                <a:tc>
                  <a:txBody>
                    <a:bodyPr/>
                    <a:lstStyle/>
                    <a:p>
                      <a:r>
                        <a:rPr lang="en-US" sz="2000" dirty="0">
                          <a:solidFill>
                            <a:schemeClr val="tx1"/>
                          </a:solidFill>
                        </a:rPr>
                        <a:t>Degree</a:t>
                      </a:r>
                      <a:r>
                        <a:rPr lang="en-US" sz="2000" baseline="0" dirty="0">
                          <a:solidFill>
                            <a:schemeClr val="tx1"/>
                          </a:solidFill>
                        </a:rPr>
                        <a:t> of Problems Related to Drug Abuse</a:t>
                      </a:r>
                      <a:endParaRPr lang="en-US" sz="2000" dirty="0">
                        <a:solidFill>
                          <a:schemeClr val="tx1"/>
                        </a:solidFill>
                      </a:endParaRPr>
                    </a:p>
                  </a:txBody>
                  <a:tcPr marL="68580" marR="68580" marT="34290" marB="34290">
                    <a:solidFill>
                      <a:schemeClr val="accent6">
                        <a:lumMod val="20000"/>
                        <a:lumOff val="80000"/>
                      </a:schemeClr>
                    </a:solidFill>
                  </a:tcPr>
                </a:tc>
                <a:tc>
                  <a:txBody>
                    <a:bodyPr/>
                    <a:lstStyle/>
                    <a:p>
                      <a:r>
                        <a:rPr lang="en-US" sz="2000" dirty="0">
                          <a:solidFill>
                            <a:schemeClr val="tx1"/>
                          </a:solidFill>
                        </a:rPr>
                        <a:t>Recommendation</a:t>
                      </a:r>
                    </a:p>
                  </a:txBody>
                  <a:tcPr marL="68580" marR="68580" marT="34290" marB="34290">
                    <a:solidFill>
                      <a:schemeClr val="accent6">
                        <a:lumMod val="20000"/>
                        <a:lumOff val="80000"/>
                      </a:schemeClr>
                    </a:solidFill>
                  </a:tcPr>
                </a:tc>
                <a:extLst>
                  <a:ext uri="{0D108BD9-81ED-4DB2-BD59-A6C34878D82A}">
                    <a16:rowId xmlns:a16="http://schemas.microsoft.com/office/drawing/2014/main" val="10000"/>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2</a:t>
                      </a:r>
                      <a:endParaRPr lang="en-US" sz="2000" dirty="0">
                        <a:latin typeface="+mn-lt"/>
                        <a:ea typeface="Cambria"/>
                        <a:cs typeface="Times New Roman"/>
                      </a:endParaRPr>
                    </a:p>
                    <a:p>
                      <a:endParaRPr lang="en-US" sz="2000" dirty="0"/>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Low</a:t>
                      </a:r>
                      <a:endParaRPr lang="en-US" sz="2000" dirty="0">
                        <a:latin typeface="+mn-lt"/>
                        <a:ea typeface="Cambria"/>
                        <a:cs typeface="Times New Roman"/>
                      </a:endParaRPr>
                    </a:p>
                    <a:p>
                      <a:endParaRPr lang="en-US" sz="2000" dirty="0"/>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mn-lt"/>
                          <a:ea typeface="Cambria"/>
                          <a:cs typeface="Times New Roman"/>
                        </a:rPr>
                        <a:t>Brief Intervention</a:t>
                      </a:r>
                    </a:p>
                  </a:txBody>
                  <a:tcPr marL="68580" marR="68580" marT="34290" marB="34290">
                    <a:solidFill>
                      <a:schemeClr val="accent6">
                        <a:lumMod val="40000"/>
                        <a:lumOff val="60000"/>
                      </a:schemeClr>
                    </a:solidFill>
                  </a:tcPr>
                </a:tc>
                <a:extLst>
                  <a:ext uri="{0D108BD9-81ED-4DB2-BD59-A6C34878D82A}">
                    <a16:rowId xmlns:a16="http://schemas.microsoft.com/office/drawing/2014/main" val="10001"/>
                  </a:ext>
                </a:extLst>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3-5</a:t>
                      </a:r>
                      <a:endParaRPr lang="en-US" sz="2000" dirty="0">
                        <a:latin typeface="+mn-lt"/>
                        <a:ea typeface="Cambria"/>
                        <a:cs typeface="Times New Roman"/>
                      </a:endParaRPr>
                    </a:p>
                    <a:p>
                      <a:endParaRPr lang="en-US" sz="2000" dirty="0"/>
                    </a:p>
                  </a:txBody>
                  <a:tcPr marL="68580" marR="68580" marT="34290" marB="34290">
                    <a:solidFill>
                      <a:schemeClr val="accent6">
                        <a:lumMod val="40000"/>
                        <a:lumOff val="60000"/>
                      </a:schemeClr>
                    </a:solidFill>
                  </a:tcPr>
                </a:tc>
                <a:tc>
                  <a:txBody>
                    <a:bodyPr/>
                    <a:lstStyle/>
                    <a:p>
                      <a:r>
                        <a:rPr lang="en-US" sz="2000" dirty="0"/>
                        <a:t>Moderate</a:t>
                      </a:r>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Brief Intervention &amp; Extended Intervention</a:t>
                      </a:r>
                      <a:endParaRPr lang="en-US" sz="2000" dirty="0">
                        <a:latin typeface="+mn-lt"/>
                        <a:ea typeface="Cambria"/>
                        <a:cs typeface="Times New Roman"/>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0002"/>
                  </a:ext>
                </a:extLst>
              </a:tr>
              <a:tr h="525780">
                <a:tc>
                  <a:txBody>
                    <a:bodyPr/>
                    <a:lstStyle/>
                    <a:p>
                      <a:r>
                        <a:rPr lang="en-US" sz="2000" dirty="0"/>
                        <a:t>6-8</a:t>
                      </a:r>
                    </a:p>
                  </a:txBody>
                  <a:tcPr marL="68580" marR="68580" marT="34290" marB="34290">
                    <a:solidFill>
                      <a:schemeClr val="accent6">
                        <a:lumMod val="40000"/>
                        <a:lumOff val="60000"/>
                      </a:schemeClr>
                    </a:solidFill>
                  </a:tcPr>
                </a:tc>
                <a:tc>
                  <a:txBody>
                    <a:bodyPr/>
                    <a:lstStyle/>
                    <a:p>
                      <a:r>
                        <a:rPr lang="en-US" sz="2000" dirty="0"/>
                        <a:t>Substantial</a:t>
                      </a:r>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mn-lt"/>
                          <a:ea typeface="Cambria"/>
                          <a:cs typeface="Times New Roman"/>
                        </a:rPr>
                        <a:t>Brief Intervention,</a:t>
                      </a:r>
                      <a:r>
                        <a:rPr lang="en-US" sz="2000" baseline="0" dirty="0">
                          <a:latin typeface="+mn-lt"/>
                          <a:ea typeface="Cambria"/>
                          <a:cs typeface="Times New Roman"/>
                        </a:rPr>
                        <a:t> Extended Intervention, and Referral</a:t>
                      </a:r>
                      <a:endParaRPr lang="en-US" sz="2000" dirty="0">
                        <a:latin typeface="+mn-lt"/>
                        <a:ea typeface="Cambria"/>
                        <a:cs typeface="Times New Roman"/>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0003"/>
                  </a:ext>
                </a:extLst>
              </a:tr>
              <a:tr h="525780">
                <a:tc>
                  <a:txBody>
                    <a:bodyPr/>
                    <a:lstStyle/>
                    <a:p>
                      <a:r>
                        <a:rPr lang="en-US" sz="2000" dirty="0"/>
                        <a:t>9-10</a:t>
                      </a:r>
                    </a:p>
                  </a:txBody>
                  <a:tcPr marL="68580" marR="68580" marT="34290" marB="34290">
                    <a:solidFill>
                      <a:schemeClr val="accent6">
                        <a:lumMod val="40000"/>
                        <a:lumOff val="60000"/>
                      </a:schemeClr>
                    </a:solidFill>
                  </a:tcPr>
                </a:tc>
                <a:tc>
                  <a:txBody>
                    <a:bodyPr/>
                    <a:lstStyle/>
                    <a:p>
                      <a:r>
                        <a:rPr lang="en-US" sz="2000" dirty="0"/>
                        <a:t>Severe</a:t>
                      </a:r>
                    </a:p>
                  </a:txBody>
                  <a:tcPr marL="68580" marR="68580" marT="34290" marB="3429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Referral to specialist for assessment and possible treatment</a:t>
                      </a:r>
                      <a:endParaRPr lang="en-US" sz="2000" dirty="0">
                        <a:latin typeface="+mn-lt"/>
                        <a:ea typeface="Cambria"/>
                        <a:cs typeface="Times New Roman"/>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08AD2284-2227-0FC2-4335-6B05C43FD5C5}"/>
              </a:ext>
            </a:extLst>
          </p:cNvPr>
          <p:cNvSpPr txBox="1"/>
          <p:nvPr/>
        </p:nvSpPr>
        <p:spPr>
          <a:xfrm>
            <a:off x="2374902" y="1169415"/>
            <a:ext cx="7937498" cy="369332"/>
          </a:xfrm>
          <a:prstGeom prst="rect">
            <a:avLst/>
          </a:prstGeom>
          <a:noFill/>
        </p:spPr>
        <p:txBody>
          <a:bodyPr wrap="square">
            <a:spAutoFit/>
          </a:bodyPr>
          <a:lstStyle/>
          <a:p>
            <a:pPr eaLnBrk="1" hangingPunct="1">
              <a:buNone/>
            </a:pPr>
            <a:r>
              <a:rPr lang="en-US" b="1" dirty="0">
                <a:ea typeface="ＭＳ Ｐゴシック" pitchFamily="-112" charset="-128"/>
              </a:rPr>
              <a:t>Add 1 point for each “yes,” except for #3, for which 1 point is added for “no.”</a:t>
            </a:r>
          </a:p>
        </p:txBody>
      </p:sp>
      <p:sp>
        <p:nvSpPr>
          <p:cNvPr id="10" name="Plus 9">
            <a:extLst>
              <a:ext uri="{FF2B5EF4-FFF2-40B4-BE49-F238E27FC236}">
                <a16:creationId xmlns:a16="http://schemas.microsoft.com/office/drawing/2014/main" id="{05D0D44E-AC7C-EA0C-820E-961545DEE7E9}"/>
              </a:ext>
            </a:extLst>
          </p:cNvPr>
          <p:cNvSpPr/>
          <p:nvPr/>
        </p:nvSpPr>
        <p:spPr>
          <a:xfrm>
            <a:off x="2752725" y="3429000"/>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lus 9">
            <a:extLst>
              <a:ext uri="{FF2B5EF4-FFF2-40B4-BE49-F238E27FC236}">
                <a16:creationId xmlns:a16="http://schemas.microsoft.com/office/drawing/2014/main" id="{F325C173-012C-2FCA-81F0-4081092DE50F}"/>
              </a:ext>
            </a:extLst>
          </p:cNvPr>
          <p:cNvSpPr/>
          <p:nvPr/>
        </p:nvSpPr>
        <p:spPr>
          <a:xfrm>
            <a:off x="2752725" y="5441950"/>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lus 9">
            <a:extLst>
              <a:ext uri="{FF2B5EF4-FFF2-40B4-BE49-F238E27FC236}">
                <a16:creationId xmlns:a16="http://schemas.microsoft.com/office/drawing/2014/main" id="{AD64E3EE-8A89-93C2-60F9-2A83939ED975}"/>
              </a:ext>
            </a:extLst>
          </p:cNvPr>
          <p:cNvSpPr/>
          <p:nvPr/>
        </p:nvSpPr>
        <p:spPr>
          <a:xfrm>
            <a:off x="2752725" y="4095405"/>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Plus 9">
            <a:extLst>
              <a:ext uri="{FF2B5EF4-FFF2-40B4-BE49-F238E27FC236}">
                <a16:creationId xmlns:a16="http://schemas.microsoft.com/office/drawing/2014/main" id="{CD5214FC-49FE-72D1-9180-CE1B46CB2841}"/>
              </a:ext>
            </a:extLst>
          </p:cNvPr>
          <p:cNvSpPr/>
          <p:nvPr/>
        </p:nvSpPr>
        <p:spPr>
          <a:xfrm>
            <a:off x="2752725" y="4706937"/>
            <a:ext cx="400050" cy="40005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93544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4815-37FF-7059-E513-B4BA7821A4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D719C-FF73-B29A-52D4-A6E5ED2086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19AB58-8026-B11B-2E9F-764D7D741D9D}"/>
              </a:ext>
            </a:extLst>
          </p:cNvPr>
          <p:cNvPicPr>
            <a:picLocks noChangeAspect="1"/>
          </p:cNvPicPr>
          <p:nvPr/>
        </p:nvPicPr>
        <p:blipFill rotWithShape="1">
          <a:blip r:embed="rId3"/>
          <a:srcRect t="15399" r="15399"/>
          <a:stretch/>
        </p:blipFill>
        <p:spPr>
          <a:xfrm>
            <a:off x="-1" y="0"/>
            <a:ext cx="12192001" cy="6631709"/>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4"/>
          <a:stretch>
            <a:fillRect/>
          </a:stretch>
        </p:blipFill>
        <p:spPr>
          <a:xfrm>
            <a:off x="130052" y="6111499"/>
            <a:ext cx="1990725" cy="628650"/>
          </a:xfrm>
          <a:prstGeom prst="rect">
            <a:avLst/>
          </a:prstGeom>
        </p:spPr>
      </p:pic>
      <p:sp>
        <p:nvSpPr>
          <p:cNvPr id="6" name="TextBox 5">
            <a:extLst>
              <a:ext uri="{FF2B5EF4-FFF2-40B4-BE49-F238E27FC236}">
                <a16:creationId xmlns:a16="http://schemas.microsoft.com/office/drawing/2014/main" id="{1F805C5A-7A91-4541-AA5C-9A60C805C2F9}"/>
              </a:ext>
            </a:extLst>
          </p:cNvPr>
          <p:cNvSpPr txBox="1"/>
          <p:nvPr/>
        </p:nvSpPr>
        <p:spPr>
          <a:xfrm>
            <a:off x="763112" y="1955538"/>
            <a:ext cx="3123088" cy="2123658"/>
          </a:xfrm>
          <a:prstGeom prst="rect">
            <a:avLst/>
          </a:prstGeom>
          <a:noFill/>
        </p:spPr>
        <p:txBody>
          <a:bodyPr wrap="square" rtlCol="0">
            <a:spAutoFit/>
          </a:bodyPr>
          <a:lstStyle/>
          <a:p>
            <a:r>
              <a:rPr lang="en-US" sz="4400" b="1" dirty="0"/>
              <a:t>Screening Adolescents and Teens</a:t>
            </a:r>
          </a:p>
        </p:txBody>
      </p:sp>
      <p:pic>
        <p:nvPicPr>
          <p:cNvPr id="8" name="Picture 7">
            <a:extLst>
              <a:ext uri="{FF2B5EF4-FFF2-40B4-BE49-F238E27FC236}">
                <a16:creationId xmlns:a16="http://schemas.microsoft.com/office/drawing/2014/main" id="{6E2AE102-4A15-FA60-E5C9-B2E82A048FC5}"/>
              </a:ext>
            </a:extLst>
          </p:cNvPr>
          <p:cNvPicPr>
            <a:picLocks noChangeAspect="1"/>
          </p:cNvPicPr>
          <p:nvPr/>
        </p:nvPicPr>
        <p:blipFill>
          <a:blip r:embed="rId5"/>
          <a:stretch>
            <a:fillRect/>
          </a:stretch>
        </p:blipFill>
        <p:spPr>
          <a:xfrm>
            <a:off x="4425306" y="226291"/>
            <a:ext cx="6389388" cy="6330948"/>
          </a:xfrm>
          <a:prstGeom prst="rect">
            <a:avLst/>
          </a:prstGeom>
        </p:spPr>
      </p:pic>
    </p:spTree>
    <p:extLst>
      <p:ext uri="{BB962C8B-B14F-4D97-AF65-F5344CB8AC3E}">
        <p14:creationId xmlns:p14="http://schemas.microsoft.com/office/powerpoint/2010/main" val="3281893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4"/>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5"/>
          <a:stretch>
            <a:fillRect/>
          </a:stretch>
        </p:blipFill>
        <p:spPr>
          <a:xfrm>
            <a:off x="128587" y="6091970"/>
            <a:ext cx="2181225" cy="676275"/>
          </a:xfrm>
          <a:prstGeom prst="rect">
            <a:avLst/>
          </a:prstGeom>
        </p:spPr>
      </p:pic>
      <p:pic>
        <p:nvPicPr>
          <p:cNvPr id="2" name="Online Media 1" title="Adolescent brief intervention: &quot;Natasha&quot;">
            <a:hlinkClick r:id="" action="ppaction://media"/>
            <a:extLst>
              <a:ext uri="{FF2B5EF4-FFF2-40B4-BE49-F238E27FC236}">
                <a16:creationId xmlns:a16="http://schemas.microsoft.com/office/drawing/2014/main" id="{BDFA991B-8E28-8D6F-F3E9-4B436F731F12}"/>
              </a:ext>
            </a:extLst>
          </p:cNvPr>
          <p:cNvPicPr>
            <a:picLocks noRot="1" noChangeAspect="1"/>
          </p:cNvPicPr>
          <p:nvPr>
            <a:videoFile r:link="rId1"/>
          </p:nvPr>
        </p:nvPicPr>
        <p:blipFill>
          <a:blip r:embed="rId6"/>
          <a:stretch>
            <a:fillRect/>
          </a:stretch>
        </p:blipFill>
        <p:spPr>
          <a:xfrm>
            <a:off x="3968253" y="1864330"/>
            <a:ext cx="4420669" cy="2497678"/>
          </a:xfrm>
          <a:prstGeom prst="rect">
            <a:avLst/>
          </a:prstGeom>
        </p:spPr>
      </p:pic>
    </p:spTree>
    <p:extLst>
      <p:ext uri="{BB962C8B-B14F-4D97-AF65-F5344CB8AC3E}">
        <p14:creationId xmlns:p14="http://schemas.microsoft.com/office/powerpoint/2010/main" val="121542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D1BA5D-B0E0-CD2D-B48D-EA3037E0B884}"/>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1026" name="x__x0000_i1028">
            <a:extLst>
              <a:ext uri="{FF2B5EF4-FFF2-40B4-BE49-F238E27FC236}">
                <a16:creationId xmlns:a16="http://schemas.microsoft.com/office/drawing/2014/main" id="{D36ADE79-E6E8-05CA-A0C1-B2C59CF9E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327" y="1114425"/>
            <a:ext cx="8248651"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015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7" name="TextBox 6">
            <a:extLst>
              <a:ext uri="{FF2B5EF4-FFF2-40B4-BE49-F238E27FC236}">
                <a16:creationId xmlns:a16="http://schemas.microsoft.com/office/drawing/2014/main" id="{FEC4A925-C34E-F807-4547-D299DFE4EF99}"/>
              </a:ext>
            </a:extLst>
          </p:cNvPr>
          <p:cNvSpPr txBox="1"/>
          <p:nvPr/>
        </p:nvSpPr>
        <p:spPr>
          <a:xfrm>
            <a:off x="380999" y="301498"/>
            <a:ext cx="9395655" cy="584775"/>
          </a:xfrm>
          <a:prstGeom prst="rect">
            <a:avLst/>
          </a:prstGeom>
          <a:noFill/>
        </p:spPr>
        <p:txBody>
          <a:bodyPr wrap="square">
            <a:spAutoFit/>
          </a:bodyPr>
          <a:lstStyle/>
          <a:p>
            <a:pPr>
              <a:defRPr/>
            </a:pPr>
            <a:r>
              <a:rPr lang="en-US" sz="3200" b="1" dirty="0">
                <a:solidFill>
                  <a:schemeClr val="tx1">
                    <a:lumMod val="95000"/>
                    <a:lumOff val="5000"/>
                  </a:schemeClr>
                </a:solidFill>
              </a:rPr>
              <a:t>Case Example: Female, 49, Audit Score 10</a:t>
            </a:r>
          </a:p>
        </p:txBody>
      </p:sp>
      <p:sp>
        <p:nvSpPr>
          <p:cNvPr id="8" name="Rectangle 7">
            <a:extLst>
              <a:ext uri="{FF2B5EF4-FFF2-40B4-BE49-F238E27FC236}">
                <a16:creationId xmlns:a16="http://schemas.microsoft.com/office/drawing/2014/main" id="{261E6D2A-2BA3-7E9F-7DF4-11FEF6E5F2F6}"/>
              </a:ext>
            </a:extLst>
          </p:cNvPr>
          <p:cNvSpPr/>
          <p:nvPr/>
        </p:nvSpPr>
        <p:spPr>
          <a:xfrm>
            <a:off x="1275471" y="1082806"/>
            <a:ext cx="10916529" cy="5016758"/>
          </a:xfrm>
          <a:prstGeom prst="rect">
            <a:avLst/>
          </a:prstGeom>
        </p:spPr>
        <p:txBody>
          <a:bodyPr wrap="square">
            <a:spAutoFit/>
          </a:bodyPr>
          <a:lstStyle/>
          <a:p>
            <a:pPr>
              <a:defRPr/>
            </a:pPr>
            <a:r>
              <a:rPr lang="en-US" sz="1600" u="sng" dirty="0"/>
              <a:t>RESPONSES</a:t>
            </a:r>
            <a:r>
              <a:rPr lang="en-US" sz="1600" dirty="0"/>
              <a:t>:   (0) Never,  (1) Less than monthly,  (2) Monthly   (3) Weekly,   (4) Daily or almost dail</a:t>
            </a:r>
            <a:r>
              <a:rPr lang="en-US" sz="1600" b="1" dirty="0"/>
              <a:t>y</a:t>
            </a:r>
          </a:p>
          <a:p>
            <a:pPr>
              <a:defRPr/>
            </a:pPr>
            <a:endParaRPr lang="en-US" sz="1600" b="1" dirty="0"/>
          </a:p>
          <a:p>
            <a:pPr marL="342900" indent="-342900">
              <a:buAutoNum type="arabicPeriod"/>
              <a:defRPr/>
            </a:pPr>
            <a:r>
              <a:rPr lang="en-US" sz="1600" dirty="0">
                <a:cs typeface="Arial" panose="020B0604020202020204" pitchFamily="34" charset="0"/>
              </a:rPr>
              <a:t>How often do you have a drink containing alcohol?  </a:t>
            </a:r>
            <a:r>
              <a:rPr lang="en-US" sz="1600" dirty="0">
                <a:solidFill>
                  <a:srgbClr val="FF0000"/>
                </a:solidFill>
                <a:cs typeface="Arial" panose="020B0604020202020204" pitchFamily="34" charset="0"/>
              </a:rPr>
              <a:t> </a:t>
            </a:r>
            <a:r>
              <a:rPr lang="en-US" sz="1600" dirty="0">
                <a:cs typeface="Arial" panose="020B0604020202020204" pitchFamily="34" charset="0"/>
              </a:rPr>
              <a:t>2-3x/week</a:t>
            </a:r>
            <a:r>
              <a:rPr lang="en-US" sz="1600" dirty="0">
                <a:solidFill>
                  <a:srgbClr val="FF0000"/>
                </a:solidFill>
                <a:cs typeface="Arial" panose="020B0604020202020204" pitchFamily="34" charset="0"/>
              </a:rPr>
              <a:t> </a:t>
            </a:r>
            <a:r>
              <a:rPr lang="en-US" sz="1600" dirty="0">
                <a:solidFill>
                  <a:schemeClr val="accent4"/>
                </a:solidFill>
                <a:cs typeface="Arial" panose="020B0604020202020204" pitchFamily="34" charset="0"/>
              </a:rPr>
              <a:t>“weekly (</a:t>
            </a:r>
            <a:r>
              <a:rPr lang="en-US" sz="1600" b="1" dirty="0">
                <a:solidFill>
                  <a:schemeClr val="accent4"/>
                </a:solidFill>
                <a:cs typeface="Arial" panose="020B0604020202020204" pitchFamily="34" charset="0"/>
              </a:rPr>
              <a:t>3</a:t>
            </a:r>
            <a:r>
              <a:rPr lang="en-US" sz="1600" dirty="0">
                <a:solidFill>
                  <a:schemeClr val="accent4"/>
                </a:solidFill>
                <a:cs typeface="Arial" panose="020B0604020202020204" pitchFamily="34" charset="0"/>
              </a:rPr>
              <a:t>)”</a:t>
            </a:r>
          </a:p>
          <a:p>
            <a:pPr>
              <a:defRPr/>
            </a:pPr>
            <a:r>
              <a:rPr lang="en-US" sz="1600" dirty="0">
                <a:cs typeface="Arial" panose="020B0604020202020204" pitchFamily="34" charset="0"/>
              </a:rPr>
              <a:t>2.   How many drinks containing  alcohol do you  have on a typical day when you are drinking?</a:t>
            </a:r>
          </a:p>
          <a:p>
            <a:r>
              <a:rPr lang="en-US" sz="1600" i="1" dirty="0">
                <a:solidFill>
                  <a:schemeClr val="accent4"/>
                </a:solidFill>
              </a:rPr>
              <a:t>                           (0) 1 or 2        </a:t>
            </a:r>
            <a:r>
              <a:rPr lang="en-US" sz="1600" i="1" dirty="0"/>
              <a:t>(</a:t>
            </a:r>
            <a:r>
              <a:rPr lang="en-US" sz="1600" b="1" i="1" dirty="0"/>
              <a:t>1</a:t>
            </a:r>
            <a:r>
              <a:rPr lang="en-US" sz="1600" i="1" dirty="0"/>
              <a:t>) 3 or 4                           (2) 5 or 6            (3) 7 to 9           (4) 10 or more</a:t>
            </a:r>
            <a:endParaRPr lang="en-US" sz="1600" dirty="0">
              <a:cs typeface="Arial" panose="020B0604020202020204" pitchFamily="34" charset="0"/>
            </a:endParaRPr>
          </a:p>
          <a:p>
            <a:r>
              <a:rPr lang="en-US" sz="1600" dirty="0">
                <a:cs typeface="Arial" panose="020B0604020202020204" pitchFamily="34" charset="0"/>
              </a:rPr>
              <a:t>3. How often do you have five or more drinks on one occasion? </a:t>
            </a:r>
            <a:r>
              <a:rPr lang="en-US" sz="1600" dirty="0">
                <a:solidFill>
                  <a:schemeClr val="accent4"/>
                </a:solidFill>
                <a:cs typeface="Arial" panose="020B0604020202020204" pitchFamily="34" charset="0"/>
              </a:rPr>
              <a:t>“monthly” (</a:t>
            </a:r>
            <a:r>
              <a:rPr lang="en-US" sz="1600" b="1" dirty="0">
                <a:solidFill>
                  <a:schemeClr val="accent4"/>
                </a:solidFill>
                <a:cs typeface="Arial" panose="020B0604020202020204" pitchFamily="34" charset="0"/>
              </a:rPr>
              <a:t>2</a:t>
            </a:r>
            <a:r>
              <a:rPr lang="en-US" sz="1600" dirty="0">
                <a:solidFill>
                  <a:schemeClr val="accent4"/>
                </a:solidFill>
                <a:cs typeface="Arial" panose="020B0604020202020204" pitchFamily="34" charset="0"/>
              </a:rPr>
              <a:t>)</a:t>
            </a:r>
          </a:p>
          <a:p>
            <a:pPr>
              <a:defRPr/>
            </a:pPr>
            <a:r>
              <a:rPr lang="en-US" sz="1600" i="1" dirty="0"/>
              <a:t>                	</a:t>
            </a:r>
          </a:p>
          <a:p>
            <a:pPr>
              <a:defRPr/>
            </a:pPr>
            <a:r>
              <a:rPr lang="en-US" sz="1600" i="1" dirty="0"/>
              <a:t>How often during the last year have you… </a:t>
            </a:r>
          </a:p>
          <a:p>
            <a:pPr lvl="1">
              <a:defRPr/>
            </a:pPr>
            <a:r>
              <a:rPr lang="en-US" sz="1600" dirty="0"/>
              <a:t>4. found that you were not able to stop drinking once you had started?                                              never</a:t>
            </a:r>
          </a:p>
          <a:p>
            <a:pPr lvl="1">
              <a:defRPr/>
            </a:pPr>
            <a:r>
              <a:rPr lang="en-US" sz="1600" dirty="0"/>
              <a:t>5. failed to do what was normally expected from you because of drinking?                    </a:t>
            </a:r>
            <a:r>
              <a:rPr lang="en-US" sz="1600" b="1" dirty="0">
                <a:solidFill>
                  <a:schemeClr val="accent4"/>
                </a:solidFill>
              </a:rPr>
              <a:t>less than monthly (1)</a:t>
            </a:r>
          </a:p>
          <a:p>
            <a:pPr lvl="1">
              <a:defRPr/>
            </a:pPr>
            <a:r>
              <a:rPr lang="en-US" sz="1600" dirty="0"/>
              <a:t>6. needed a first drink in the morning to get yourself going after a heavy drinking session?            never</a:t>
            </a:r>
          </a:p>
          <a:p>
            <a:pPr lvl="1">
              <a:defRPr/>
            </a:pPr>
            <a:r>
              <a:rPr lang="en-US" sz="1600" dirty="0"/>
              <a:t>7. had a feeling of guilt or remorse after drinking?                                                                                    never                                                     </a:t>
            </a:r>
          </a:p>
          <a:p>
            <a:pPr lvl="1">
              <a:defRPr/>
            </a:pPr>
            <a:r>
              <a:rPr lang="en-US" sz="1600" dirty="0"/>
              <a:t>8. been unable to remember what happened the night before because you had been drinking?   never</a:t>
            </a:r>
          </a:p>
          <a:p>
            <a:pPr>
              <a:defRPr/>
            </a:pPr>
            <a:r>
              <a:rPr lang="en-US" sz="1600" i="1" dirty="0"/>
              <a:t>	</a:t>
            </a:r>
            <a:endParaRPr lang="en-US" sz="1600" u="sng" dirty="0"/>
          </a:p>
          <a:p>
            <a:pPr>
              <a:defRPr/>
            </a:pPr>
            <a:r>
              <a:rPr lang="en-US" sz="1600" dirty="0"/>
              <a:t>9. Have you or someone else been injured as a result of your drinking? </a:t>
            </a:r>
          </a:p>
          <a:p>
            <a:pPr>
              <a:defRPr/>
            </a:pPr>
            <a:r>
              <a:rPr lang="en-US" sz="1600" i="1" dirty="0"/>
              <a:t>		</a:t>
            </a:r>
            <a:r>
              <a:rPr lang="en-US" sz="1600" i="1" dirty="0">
                <a:solidFill>
                  <a:schemeClr val="accent4"/>
                </a:solidFill>
              </a:rPr>
              <a:t>(0) No   </a:t>
            </a:r>
            <a:r>
              <a:rPr lang="en-US" sz="1600" i="1" dirty="0"/>
              <a:t>		(2) Yes, but not in the last year    	(4) Yes, during the last year</a:t>
            </a:r>
          </a:p>
          <a:p>
            <a:pPr>
              <a:defRPr/>
            </a:pPr>
            <a:endParaRPr lang="en-US" sz="1600" dirty="0"/>
          </a:p>
          <a:p>
            <a:pPr>
              <a:defRPr/>
            </a:pPr>
            <a:r>
              <a:rPr lang="en-US" sz="1600" dirty="0"/>
              <a:t>10. Has a relative or friend or a doctor or another health worker been concerned about your drinking or suggested you cut down? </a:t>
            </a:r>
          </a:p>
          <a:p>
            <a:pPr>
              <a:defRPr/>
            </a:pPr>
            <a:r>
              <a:rPr lang="en-US" sz="1600" dirty="0"/>
              <a:t>	 </a:t>
            </a:r>
            <a:r>
              <a:rPr lang="en-US" sz="1600" i="1" dirty="0"/>
              <a:t>(0) No   	(2) Yes, but not in the last year    	</a:t>
            </a:r>
            <a:r>
              <a:rPr lang="en-US" sz="1600" i="1" dirty="0">
                <a:solidFill>
                  <a:schemeClr val="accent4"/>
                </a:solidFill>
              </a:rPr>
              <a:t>(4) Yes, during the last year</a:t>
            </a:r>
          </a:p>
          <a:p>
            <a:pPr>
              <a:defRPr/>
            </a:pPr>
            <a:endParaRPr lang="en-US" sz="1600" b="1" dirty="0"/>
          </a:p>
        </p:txBody>
      </p:sp>
    </p:spTree>
    <p:extLst>
      <p:ext uri="{BB962C8B-B14F-4D97-AF65-F5344CB8AC3E}">
        <p14:creationId xmlns:p14="http://schemas.microsoft.com/office/powerpoint/2010/main" val="3662730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2"/>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
        <p:nvSpPr>
          <p:cNvPr id="6" name="TextBox 5">
            <a:extLst>
              <a:ext uri="{FF2B5EF4-FFF2-40B4-BE49-F238E27FC236}">
                <a16:creationId xmlns:a16="http://schemas.microsoft.com/office/drawing/2014/main" id="{2E4A2C8E-7C38-DA34-63EB-8344D7FE188C}"/>
              </a:ext>
            </a:extLst>
          </p:cNvPr>
          <p:cNvSpPr txBox="1"/>
          <p:nvPr/>
        </p:nvSpPr>
        <p:spPr>
          <a:xfrm>
            <a:off x="1451042" y="1513898"/>
            <a:ext cx="9289915" cy="2708434"/>
          </a:xfrm>
          <a:prstGeom prst="rect">
            <a:avLst/>
          </a:prstGeom>
          <a:noFill/>
        </p:spPr>
        <p:txBody>
          <a:bodyPr wrap="none" rtlCol="0">
            <a:spAutoFit/>
          </a:bodyPr>
          <a:lstStyle/>
          <a:p>
            <a:r>
              <a:rPr lang="en-US" sz="17000" b="1" cap="small" dirty="0"/>
              <a:t>B</a:t>
            </a:r>
            <a:r>
              <a:rPr lang="en-US" sz="8800" b="1" cap="small" dirty="0"/>
              <a:t>rief </a:t>
            </a:r>
            <a:r>
              <a:rPr lang="en-US" sz="17000" b="1" cap="small" dirty="0"/>
              <a:t>I</a:t>
            </a:r>
            <a:r>
              <a:rPr lang="en-US" sz="8800" b="1" cap="small" dirty="0"/>
              <a:t>ntervention</a:t>
            </a:r>
          </a:p>
        </p:txBody>
      </p:sp>
    </p:spTree>
    <p:extLst>
      <p:ext uri="{BB962C8B-B14F-4D97-AF65-F5344CB8AC3E}">
        <p14:creationId xmlns:p14="http://schemas.microsoft.com/office/powerpoint/2010/main" val="4274200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5DFD5-0A9C-B41A-6626-BDA669094328}"/>
              </a:ext>
            </a:extLst>
          </p:cNvPr>
          <p:cNvPicPr>
            <a:picLocks noChangeAspect="1"/>
          </p:cNvPicPr>
          <p:nvPr/>
        </p:nvPicPr>
        <p:blipFill rotWithShape="1">
          <a:blip r:embed="rId2"/>
          <a:srcRect t="15339" r="15338"/>
          <a:stretch/>
        </p:blipFill>
        <p:spPr>
          <a:xfrm>
            <a:off x="-2" y="0"/>
            <a:ext cx="12192001" cy="6668656"/>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grpSp>
        <p:nvGrpSpPr>
          <p:cNvPr id="37" name="Group 36">
            <a:extLst>
              <a:ext uri="{FF2B5EF4-FFF2-40B4-BE49-F238E27FC236}">
                <a16:creationId xmlns:a16="http://schemas.microsoft.com/office/drawing/2014/main" id="{BF826011-3FA6-371E-A7DD-950CA5AE66D9}"/>
              </a:ext>
            </a:extLst>
          </p:cNvPr>
          <p:cNvGrpSpPr/>
          <p:nvPr/>
        </p:nvGrpSpPr>
        <p:grpSpPr>
          <a:xfrm>
            <a:off x="1362076" y="1655622"/>
            <a:ext cx="10001247" cy="4453811"/>
            <a:chOff x="1562100" y="862292"/>
            <a:chExt cx="10001247" cy="4453811"/>
          </a:xfrm>
        </p:grpSpPr>
        <p:sp>
          <p:nvSpPr>
            <p:cNvPr id="6" name="Rectangle 5">
              <a:extLst>
                <a:ext uri="{FF2B5EF4-FFF2-40B4-BE49-F238E27FC236}">
                  <a16:creationId xmlns:a16="http://schemas.microsoft.com/office/drawing/2014/main" id="{927B4A2E-C4F8-D358-05EE-DF7DF63777B1}"/>
                </a:ext>
              </a:extLst>
            </p:cNvPr>
            <p:cNvSpPr/>
            <p:nvPr/>
          </p:nvSpPr>
          <p:spPr>
            <a:xfrm>
              <a:off x="4343399" y="862292"/>
              <a:ext cx="1752600" cy="80962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Screening Score</a:t>
              </a:r>
            </a:p>
          </p:txBody>
        </p:sp>
        <p:sp>
          <p:nvSpPr>
            <p:cNvPr id="7" name="Rectangle 6">
              <a:extLst>
                <a:ext uri="{FF2B5EF4-FFF2-40B4-BE49-F238E27FC236}">
                  <a16:creationId xmlns:a16="http://schemas.microsoft.com/office/drawing/2014/main" id="{C33A072D-0F84-8D46-7BBB-D4D28C19DAB0}"/>
                </a:ext>
              </a:extLst>
            </p:cNvPr>
            <p:cNvSpPr/>
            <p:nvPr/>
          </p:nvSpPr>
          <p:spPr>
            <a:xfrm>
              <a:off x="1562100" y="2203814"/>
              <a:ext cx="1752600" cy="404812"/>
            </a:xfrm>
            <a:prstGeom prst="rect">
              <a:avLst/>
            </a:prstGeom>
            <a:solidFill>
              <a:srgbClr val="289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Screen</a:t>
              </a:r>
            </a:p>
          </p:txBody>
        </p:sp>
        <p:sp>
          <p:nvSpPr>
            <p:cNvPr id="8" name="Rectangle 7">
              <a:extLst>
                <a:ext uri="{FF2B5EF4-FFF2-40B4-BE49-F238E27FC236}">
                  <a16:creationId xmlns:a16="http://schemas.microsoft.com/office/drawing/2014/main" id="{0DD5D822-497C-E6CA-EC2D-31F9C5049387}"/>
                </a:ext>
              </a:extLst>
            </p:cNvPr>
            <p:cNvSpPr/>
            <p:nvPr/>
          </p:nvSpPr>
          <p:spPr>
            <a:xfrm>
              <a:off x="7124702" y="2203814"/>
              <a:ext cx="1752600" cy="404812"/>
            </a:xfrm>
            <a:prstGeom prst="rect">
              <a:avLst/>
            </a:prstGeom>
            <a:solidFill>
              <a:srgbClr val="289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Screen</a:t>
              </a:r>
            </a:p>
          </p:txBody>
        </p:sp>
        <p:sp>
          <p:nvSpPr>
            <p:cNvPr id="9" name="Rectangle 8">
              <a:extLst>
                <a:ext uri="{FF2B5EF4-FFF2-40B4-BE49-F238E27FC236}">
                  <a16:creationId xmlns:a16="http://schemas.microsoft.com/office/drawing/2014/main" id="{15C7F0C5-EE5B-F624-01EF-486AAFEF45E7}"/>
                </a:ext>
              </a:extLst>
            </p:cNvPr>
            <p:cNvSpPr/>
            <p:nvPr/>
          </p:nvSpPr>
          <p:spPr>
            <a:xfrm>
              <a:off x="1562100" y="2986815"/>
              <a:ext cx="1752600" cy="525890"/>
            </a:xfrm>
            <a:prstGeom prst="rect">
              <a:avLst/>
            </a:prstGeom>
            <a:solidFill>
              <a:srgbClr val="4CC7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Positive Reinforcement</a:t>
              </a:r>
            </a:p>
          </p:txBody>
        </p:sp>
        <p:sp>
          <p:nvSpPr>
            <p:cNvPr id="10" name="Rectangle 9">
              <a:extLst>
                <a:ext uri="{FF2B5EF4-FFF2-40B4-BE49-F238E27FC236}">
                  <a16:creationId xmlns:a16="http://schemas.microsoft.com/office/drawing/2014/main" id="{8A5F4C34-948F-B39F-15FD-094F4AC2B241}"/>
                </a:ext>
              </a:extLst>
            </p:cNvPr>
            <p:cNvSpPr/>
            <p:nvPr/>
          </p:nvSpPr>
          <p:spPr>
            <a:xfrm>
              <a:off x="4508500" y="3519628"/>
              <a:ext cx="1752600"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 Use</a:t>
              </a:r>
            </a:p>
          </p:txBody>
        </p:sp>
        <p:sp>
          <p:nvSpPr>
            <p:cNvPr id="11" name="Rectangle 10">
              <a:extLst>
                <a:ext uri="{FF2B5EF4-FFF2-40B4-BE49-F238E27FC236}">
                  <a16:creationId xmlns:a16="http://schemas.microsoft.com/office/drawing/2014/main" id="{B7CB869B-DE6C-7990-351B-C0EA4D8C9010}"/>
                </a:ext>
              </a:extLst>
            </p:cNvPr>
            <p:cNvSpPr/>
            <p:nvPr/>
          </p:nvSpPr>
          <p:spPr>
            <a:xfrm>
              <a:off x="6937374" y="3519628"/>
              <a:ext cx="2197099"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Moderate/High Use</a:t>
              </a:r>
            </a:p>
          </p:txBody>
        </p:sp>
        <p:sp>
          <p:nvSpPr>
            <p:cNvPr id="12" name="Rectangle 11">
              <a:extLst>
                <a:ext uri="{FF2B5EF4-FFF2-40B4-BE49-F238E27FC236}">
                  <a16:creationId xmlns:a16="http://schemas.microsoft.com/office/drawing/2014/main" id="{8259FBAD-9B40-CCC2-689D-E71C7A9BEA3B}"/>
                </a:ext>
              </a:extLst>
            </p:cNvPr>
            <p:cNvSpPr/>
            <p:nvPr/>
          </p:nvSpPr>
          <p:spPr>
            <a:xfrm>
              <a:off x="9810747" y="3512705"/>
              <a:ext cx="1752600" cy="4048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Heavy Use</a:t>
              </a:r>
            </a:p>
          </p:txBody>
        </p:sp>
        <p:sp>
          <p:nvSpPr>
            <p:cNvPr id="13" name="Rectangle 12">
              <a:extLst>
                <a:ext uri="{FF2B5EF4-FFF2-40B4-BE49-F238E27FC236}">
                  <a16:creationId xmlns:a16="http://schemas.microsoft.com/office/drawing/2014/main" id="{5BB82E2D-C59C-73F6-03F3-FDC4028A8B79}"/>
                </a:ext>
              </a:extLst>
            </p:cNvPr>
            <p:cNvSpPr/>
            <p:nvPr/>
          </p:nvSpPr>
          <p:spPr>
            <a:xfrm>
              <a:off x="4508500" y="4243528"/>
              <a:ext cx="1752600" cy="1065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Brief Intervention</a:t>
              </a:r>
            </a:p>
          </p:txBody>
        </p:sp>
        <p:sp>
          <p:nvSpPr>
            <p:cNvPr id="14" name="Rectangle 13">
              <a:extLst>
                <a:ext uri="{FF2B5EF4-FFF2-40B4-BE49-F238E27FC236}">
                  <a16:creationId xmlns:a16="http://schemas.microsoft.com/office/drawing/2014/main" id="{48DA2C8C-8A05-2034-CFDD-CF508EDF5140}"/>
                </a:ext>
              </a:extLst>
            </p:cNvPr>
            <p:cNvSpPr/>
            <p:nvPr/>
          </p:nvSpPr>
          <p:spPr>
            <a:xfrm>
              <a:off x="6937374" y="4243528"/>
              <a:ext cx="2197099" cy="1065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Brief </a:t>
              </a:r>
            </a:p>
            <a:p>
              <a:pPr algn="ctr"/>
              <a:r>
                <a:rPr lang="en-US" dirty="0">
                  <a:solidFill>
                    <a:schemeClr val="tx1"/>
                  </a:solidFill>
                </a:rPr>
                <a:t>Treatment</a:t>
              </a:r>
            </a:p>
          </p:txBody>
        </p:sp>
        <p:sp>
          <p:nvSpPr>
            <p:cNvPr id="15" name="Rectangle 14">
              <a:extLst>
                <a:ext uri="{FF2B5EF4-FFF2-40B4-BE49-F238E27FC236}">
                  <a16:creationId xmlns:a16="http://schemas.microsoft.com/office/drawing/2014/main" id="{6D0B5BC2-895F-CCBF-8ED0-BEEECD7E16B7}"/>
                </a:ext>
              </a:extLst>
            </p:cNvPr>
            <p:cNvSpPr/>
            <p:nvPr/>
          </p:nvSpPr>
          <p:spPr>
            <a:xfrm>
              <a:off x="9810747" y="4251032"/>
              <a:ext cx="1752600" cy="10650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Referral to Treatment</a:t>
              </a:r>
            </a:p>
          </p:txBody>
        </p:sp>
        <p:cxnSp>
          <p:nvCxnSpPr>
            <p:cNvPr id="17" name="Straight Connector 16">
              <a:extLst>
                <a:ext uri="{FF2B5EF4-FFF2-40B4-BE49-F238E27FC236}">
                  <a16:creationId xmlns:a16="http://schemas.microsoft.com/office/drawing/2014/main" id="{E4EB61B8-6727-2DAD-783A-52B9E1572B9E}"/>
                </a:ext>
              </a:extLst>
            </p:cNvPr>
            <p:cNvCxnSpPr/>
            <p:nvPr/>
          </p:nvCxnSpPr>
          <p:spPr>
            <a:xfrm>
              <a:off x="5207000" y="1690688"/>
              <a:ext cx="0" cy="27781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4AC489C-FB3B-BBD8-4CCF-C6388E522CD4}"/>
                </a:ext>
              </a:extLst>
            </p:cNvPr>
            <p:cNvCxnSpPr>
              <a:cxnSpLocks/>
            </p:cNvCxnSpPr>
            <p:nvPr/>
          </p:nvCxnSpPr>
          <p:spPr>
            <a:xfrm flipV="1">
              <a:off x="2425700" y="1952625"/>
              <a:ext cx="5562600" cy="1587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943BE03-1810-67CA-0685-53638266A4C9}"/>
                </a:ext>
              </a:extLst>
            </p:cNvPr>
            <p:cNvCxnSpPr/>
            <p:nvPr/>
          </p:nvCxnSpPr>
          <p:spPr>
            <a:xfrm>
              <a:off x="2425700" y="196850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E371F3A-A9BA-552C-CFD7-D33449BCABFE}"/>
                </a:ext>
              </a:extLst>
            </p:cNvPr>
            <p:cNvCxnSpPr/>
            <p:nvPr/>
          </p:nvCxnSpPr>
          <p:spPr>
            <a:xfrm>
              <a:off x="7988300" y="196850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689E71F-014A-C817-71BD-C7442B3B43A7}"/>
                </a:ext>
              </a:extLst>
            </p:cNvPr>
            <p:cNvCxnSpPr>
              <a:cxnSpLocks/>
              <a:endCxn id="9" idx="0"/>
            </p:cNvCxnSpPr>
            <p:nvPr/>
          </p:nvCxnSpPr>
          <p:spPr>
            <a:xfrm>
              <a:off x="2438400" y="2608626"/>
              <a:ext cx="0" cy="378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F782646-AAE9-1ED7-2D95-2F1C6F83D2BC}"/>
                </a:ext>
              </a:extLst>
            </p:cNvPr>
            <p:cNvCxnSpPr/>
            <p:nvPr/>
          </p:nvCxnSpPr>
          <p:spPr>
            <a:xfrm>
              <a:off x="5384800" y="324976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9D1220D-908E-13BD-9ED6-E6BACD833E3D}"/>
                </a:ext>
              </a:extLst>
            </p:cNvPr>
            <p:cNvCxnSpPr/>
            <p:nvPr/>
          </p:nvCxnSpPr>
          <p:spPr>
            <a:xfrm>
              <a:off x="8035923" y="3249760"/>
              <a:ext cx="0" cy="2353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019DEA4-052C-714A-32BA-623386F6F796}"/>
                </a:ext>
              </a:extLst>
            </p:cNvPr>
            <p:cNvCxnSpPr>
              <a:cxnSpLocks/>
            </p:cNvCxnSpPr>
            <p:nvPr/>
          </p:nvCxnSpPr>
          <p:spPr>
            <a:xfrm>
              <a:off x="10687047" y="3249760"/>
              <a:ext cx="0" cy="2698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345CF67-1FAF-5C3F-45B3-3A97DBE61610}"/>
                </a:ext>
              </a:extLst>
            </p:cNvPr>
            <p:cNvCxnSpPr>
              <a:cxnSpLocks/>
            </p:cNvCxnSpPr>
            <p:nvPr/>
          </p:nvCxnSpPr>
          <p:spPr>
            <a:xfrm>
              <a:off x="5384800" y="3249760"/>
              <a:ext cx="5302247"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55D5778-CECB-06F7-DEDA-95CE1343946C}"/>
                </a:ext>
              </a:extLst>
            </p:cNvPr>
            <p:cNvCxnSpPr>
              <a:cxnSpLocks/>
            </p:cNvCxnSpPr>
            <p:nvPr/>
          </p:nvCxnSpPr>
          <p:spPr>
            <a:xfrm>
              <a:off x="8035923" y="2608626"/>
              <a:ext cx="0" cy="641134"/>
            </a:xfrm>
            <a:prstGeom prst="line">
              <a:avLst/>
            </a:prstGeom>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id="{8DEF50CC-5025-991D-0BC8-C3670124D5F1}"/>
              </a:ext>
            </a:extLst>
          </p:cNvPr>
          <p:cNvSpPr txBox="1"/>
          <p:nvPr/>
        </p:nvSpPr>
        <p:spPr>
          <a:xfrm>
            <a:off x="384175" y="506460"/>
            <a:ext cx="8023219" cy="707886"/>
          </a:xfrm>
          <a:prstGeom prst="rect">
            <a:avLst/>
          </a:prstGeom>
          <a:noFill/>
        </p:spPr>
        <p:txBody>
          <a:bodyPr wrap="square">
            <a:spAutoFit/>
          </a:bodyPr>
          <a:lstStyle/>
          <a:p>
            <a:r>
              <a:rPr lang="en-US" sz="4000" b="1" dirty="0"/>
              <a:t>Follow Up Action Depends on Score</a:t>
            </a:r>
          </a:p>
        </p:txBody>
      </p:sp>
    </p:spTree>
    <p:extLst>
      <p:ext uri="{BB962C8B-B14F-4D97-AF65-F5344CB8AC3E}">
        <p14:creationId xmlns:p14="http://schemas.microsoft.com/office/powerpoint/2010/main" val="1030840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AE641-AF1D-AC48-B978-1F50C8120524}"/>
              </a:ext>
            </a:extLst>
          </p:cNvPr>
          <p:cNvPicPr>
            <a:picLocks noChangeAspect="1"/>
          </p:cNvPicPr>
          <p:nvPr/>
        </p:nvPicPr>
        <p:blipFill rotWithShape="1">
          <a:blip r:embed="rId2"/>
          <a:srcRect t="15217"/>
          <a:stretch/>
        </p:blipFill>
        <p:spPr>
          <a:xfrm>
            <a:off x="0" y="0"/>
            <a:ext cx="12192000" cy="6611815"/>
          </a:xfrm>
          <a:prstGeom prst="rect">
            <a:avLst/>
          </a:prstGeom>
        </p:spPr>
      </p:pic>
      <p:sp>
        <p:nvSpPr>
          <p:cNvPr id="5" name="TextBox 4">
            <a:extLst>
              <a:ext uri="{FF2B5EF4-FFF2-40B4-BE49-F238E27FC236}">
                <a16:creationId xmlns:a16="http://schemas.microsoft.com/office/drawing/2014/main" id="{C891A5D8-C5FD-9679-B2BE-3B5EA2BDE06D}"/>
              </a:ext>
            </a:extLst>
          </p:cNvPr>
          <p:cNvSpPr txBox="1"/>
          <p:nvPr/>
        </p:nvSpPr>
        <p:spPr>
          <a:xfrm>
            <a:off x="903287" y="336667"/>
            <a:ext cx="10385425" cy="707886"/>
          </a:xfrm>
          <a:prstGeom prst="rect">
            <a:avLst/>
          </a:prstGeom>
          <a:noFill/>
        </p:spPr>
        <p:txBody>
          <a:bodyPr wrap="square">
            <a:spAutoFit/>
          </a:bodyPr>
          <a:lstStyle/>
          <a:p>
            <a:r>
              <a:rPr lang="en-US" sz="4000" b="1" dirty="0"/>
              <a:t>Motivational Interviewing Brief Intervention</a:t>
            </a:r>
          </a:p>
        </p:txBody>
      </p:sp>
      <p:sp>
        <p:nvSpPr>
          <p:cNvPr id="7" name="Rectangle: Rounded Corners 6">
            <a:extLst>
              <a:ext uri="{FF2B5EF4-FFF2-40B4-BE49-F238E27FC236}">
                <a16:creationId xmlns:a16="http://schemas.microsoft.com/office/drawing/2014/main" id="{A92181E4-AE65-5065-B38B-5D6CB761C5B9}"/>
              </a:ext>
            </a:extLst>
          </p:cNvPr>
          <p:cNvSpPr/>
          <p:nvPr/>
        </p:nvSpPr>
        <p:spPr>
          <a:xfrm>
            <a:off x="1227137" y="2960640"/>
            <a:ext cx="8699500" cy="33909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B7589F-E9A2-9DFA-A452-3AF85AC0C52D}"/>
              </a:ext>
            </a:extLst>
          </p:cNvPr>
          <p:cNvSpPr txBox="1"/>
          <p:nvPr/>
        </p:nvSpPr>
        <p:spPr>
          <a:xfrm>
            <a:off x="1587500" y="1384300"/>
            <a:ext cx="8369300" cy="4893647"/>
          </a:xfrm>
          <a:prstGeom prst="rect">
            <a:avLst/>
          </a:prstGeom>
          <a:noFill/>
        </p:spPr>
        <p:txBody>
          <a:bodyPr wrap="square" rtlCol="0">
            <a:spAutoFit/>
          </a:bodyPr>
          <a:lstStyle/>
          <a:p>
            <a:r>
              <a:rPr lang="en-US" sz="2400" dirty="0"/>
              <a:t>By using Motivational Interviewing, Brief Intervention across multiple settings can be useful in the identification, examination, and resolution of ambivalence about changing behavior.</a:t>
            </a:r>
          </a:p>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MI is an evidence-based practice best defined as “…a collaborative, person-centered form of guiding to elicit and strengthen motivation for change.” (Miller &amp; Rollnick, 2009)</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MI includes such areas as: Evoking motivation and promoting change talk, negotiating a treatment plan if there is some readiness, and incorporating strengths/strategies the patient identifies that might be used to achieve this change in use.</a:t>
            </a:r>
          </a:p>
        </p:txBody>
      </p:sp>
    </p:spTree>
    <p:extLst>
      <p:ext uri="{BB962C8B-B14F-4D97-AF65-F5344CB8AC3E}">
        <p14:creationId xmlns:p14="http://schemas.microsoft.com/office/powerpoint/2010/main" val="2727113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3653A11-90FE-9ACE-8C08-244BDB4B38A2}"/>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Tree>
    <p:extLst>
      <p:ext uri="{BB962C8B-B14F-4D97-AF65-F5344CB8AC3E}">
        <p14:creationId xmlns:p14="http://schemas.microsoft.com/office/powerpoint/2010/main" val="903404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Text&#10;&#10;Description automatically generated">
            <a:extLst>
              <a:ext uri="{FF2B5EF4-FFF2-40B4-BE49-F238E27FC236}">
                <a16:creationId xmlns:a16="http://schemas.microsoft.com/office/drawing/2014/main" id="{DB7C2A9C-6C5B-21F0-9310-14A1FD398EB6}"/>
              </a:ext>
            </a:extLst>
          </p:cNvPr>
          <p:cNvPicPr>
            <a:picLocks noChangeAspect="1"/>
          </p:cNvPicPr>
          <p:nvPr/>
        </p:nvPicPr>
        <p:blipFill rotWithShape="1">
          <a:blip r:embed="rId3"/>
          <a:srcRect l="426" r="-1" b="-1"/>
          <a:stretch/>
        </p:blipFill>
        <p:spPr>
          <a:xfrm>
            <a:off x="20" y="1282"/>
            <a:ext cx="12191980" cy="6856718"/>
          </a:xfrm>
          <a:prstGeom prst="rect">
            <a:avLst/>
          </a:prstGeom>
        </p:spPr>
      </p:pic>
      <p:pic>
        <p:nvPicPr>
          <p:cNvPr id="5" name="Picture 4" descr="A red sign with white text&#10;&#10;Description automatically generated with low confidence">
            <a:extLst>
              <a:ext uri="{FF2B5EF4-FFF2-40B4-BE49-F238E27FC236}">
                <a16:creationId xmlns:a16="http://schemas.microsoft.com/office/drawing/2014/main" id="{735FCB6B-5558-6C0C-AF6F-4A92A0DE0666}"/>
              </a:ext>
            </a:extLst>
          </p:cNvPr>
          <p:cNvPicPr>
            <a:picLocks noChangeAspect="1"/>
          </p:cNvPicPr>
          <p:nvPr/>
        </p:nvPicPr>
        <p:blipFill>
          <a:blip r:embed="rId4"/>
          <a:stretch>
            <a:fillRect/>
          </a:stretch>
        </p:blipFill>
        <p:spPr>
          <a:xfrm>
            <a:off x="0" y="6052770"/>
            <a:ext cx="1990725" cy="676275"/>
          </a:xfrm>
          <a:prstGeom prst="rect">
            <a:avLst/>
          </a:prstGeom>
        </p:spPr>
      </p:pic>
    </p:spTree>
    <p:extLst>
      <p:ext uri="{BB962C8B-B14F-4D97-AF65-F5344CB8AC3E}">
        <p14:creationId xmlns:p14="http://schemas.microsoft.com/office/powerpoint/2010/main" val="237452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102754-2D68-43F1-689D-CAF690D715FD}"/>
              </a:ext>
            </a:extLst>
          </p:cNvPr>
          <p:cNvPicPr>
            <a:picLocks noChangeAspect="1"/>
          </p:cNvPicPr>
          <p:nvPr/>
        </p:nvPicPr>
        <p:blipFill rotWithShape="1">
          <a:blip r:embed="rId2"/>
          <a:srcRect t="15339" r="15338"/>
          <a:stretch/>
        </p:blipFill>
        <p:spPr>
          <a:xfrm>
            <a:off x="0" y="0"/>
            <a:ext cx="12192001" cy="6668656"/>
          </a:xfrm>
          <a:prstGeom prst="rect">
            <a:avLst/>
          </a:prstGeom>
        </p:spPr>
      </p:pic>
      <p:sp>
        <p:nvSpPr>
          <p:cNvPr id="5" name="TextBox 4">
            <a:extLst>
              <a:ext uri="{FF2B5EF4-FFF2-40B4-BE49-F238E27FC236}">
                <a16:creationId xmlns:a16="http://schemas.microsoft.com/office/drawing/2014/main" id="{3E456A8D-4ACD-BE8B-3333-594A79EE20DC}"/>
              </a:ext>
            </a:extLst>
          </p:cNvPr>
          <p:cNvSpPr txBox="1"/>
          <p:nvPr/>
        </p:nvSpPr>
        <p:spPr>
          <a:xfrm>
            <a:off x="4620127" y="464379"/>
            <a:ext cx="6978315" cy="584775"/>
          </a:xfrm>
          <a:prstGeom prst="rect">
            <a:avLst/>
          </a:prstGeom>
          <a:noFill/>
        </p:spPr>
        <p:txBody>
          <a:bodyPr wrap="square" rtlCol="0">
            <a:spAutoFit/>
          </a:bodyPr>
          <a:lstStyle/>
          <a:p>
            <a:r>
              <a:rPr lang="en-US" sz="3200" b="1" dirty="0"/>
              <a:t>POLL Time!</a:t>
            </a:r>
          </a:p>
        </p:txBody>
      </p:sp>
      <p:sp>
        <p:nvSpPr>
          <p:cNvPr id="6" name="TextBox 5">
            <a:extLst>
              <a:ext uri="{FF2B5EF4-FFF2-40B4-BE49-F238E27FC236}">
                <a16:creationId xmlns:a16="http://schemas.microsoft.com/office/drawing/2014/main" id="{7144599A-24E9-D7C0-6D78-EE43C2B0F219}"/>
              </a:ext>
            </a:extLst>
          </p:cNvPr>
          <p:cNvSpPr txBox="1"/>
          <p:nvPr/>
        </p:nvSpPr>
        <p:spPr>
          <a:xfrm>
            <a:off x="1213730" y="1642913"/>
            <a:ext cx="7960384" cy="1477328"/>
          </a:xfrm>
          <a:prstGeom prst="rect">
            <a:avLst/>
          </a:prstGeom>
          <a:noFill/>
        </p:spPr>
        <p:txBody>
          <a:bodyPr wrap="none" rtlCol="0">
            <a:spAutoFit/>
          </a:bodyPr>
          <a:lstStyle/>
          <a:p>
            <a:r>
              <a:rPr lang="en-US" dirty="0"/>
              <a:t>Does your clinic use SBIRT (choose the best answer)</a:t>
            </a:r>
          </a:p>
          <a:p>
            <a:pPr marL="800100" lvl="1" indent="-342900">
              <a:buFont typeface="+mj-lt"/>
              <a:buAutoNum type="alphaLcParenR"/>
            </a:pPr>
            <a:r>
              <a:rPr lang="en-US" dirty="0"/>
              <a:t>Yes, we have a process to systematically screen all our patients</a:t>
            </a:r>
          </a:p>
          <a:p>
            <a:pPr marL="800100" lvl="1" indent="-342900">
              <a:buFont typeface="+mj-lt"/>
              <a:buAutoNum type="alphaLcParenR"/>
            </a:pPr>
            <a:r>
              <a:rPr lang="en-US" dirty="0"/>
              <a:t>Yes, we screen some patients when there isa concern about substance use</a:t>
            </a:r>
          </a:p>
          <a:p>
            <a:pPr marL="800100" lvl="1" indent="-342900">
              <a:buFont typeface="+mj-lt"/>
              <a:buAutoNum type="alphaLcParenR"/>
            </a:pPr>
            <a:r>
              <a:rPr lang="en-US" dirty="0"/>
              <a:t>No, we don’t use drug or alcohol use screens</a:t>
            </a:r>
          </a:p>
          <a:p>
            <a:pPr marL="800100" lvl="1" indent="-342900">
              <a:buFont typeface="+mj-lt"/>
              <a:buAutoNum type="alphaLcParenR"/>
            </a:pPr>
            <a:r>
              <a:rPr lang="en-US" dirty="0"/>
              <a:t>What is SBIRT? </a:t>
            </a:r>
          </a:p>
        </p:txBody>
      </p:sp>
      <p:sp>
        <p:nvSpPr>
          <p:cNvPr id="7" name="TextBox 6">
            <a:extLst>
              <a:ext uri="{FF2B5EF4-FFF2-40B4-BE49-F238E27FC236}">
                <a16:creationId xmlns:a16="http://schemas.microsoft.com/office/drawing/2014/main" id="{9CD3E3E1-BF32-2AF4-5693-75AEED5A2E22}"/>
              </a:ext>
            </a:extLst>
          </p:cNvPr>
          <p:cNvSpPr txBox="1"/>
          <p:nvPr/>
        </p:nvSpPr>
        <p:spPr>
          <a:xfrm>
            <a:off x="1213730" y="3714000"/>
            <a:ext cx="9009089" cy="2031325"/>
          </a:xfrm>
          <a:prstGeom prst="rect">
            <a:avLst/>
          </a:prstGeom>
          <a:noFill/>
        </p:spPr>
        <p:txBody>
          <a:bodyPr wrap="square" rtlCol="0">
            <a:spAutoFit/>
          </a:bodyPr>
          <a:lstStyle/>
          <a:p>
            <a:r>
              <a:rPr lang="en-US" dirty="0"/>
              <a:t>Why doesn’t your clinic do systematic screens for substance misuse in all your patients on a regular basis?</a:t>
            </a:r>
          </a:p>
          <a:p>
            <a:pPr marL="800100" lvl="1" indent="-342900">
              <a:buFont typeface="+mj-lt"/>
              <a:buAutoNum type="alphaLcParenR"/>
            </a:pPr>
            <a:r>
              <a:rPr lang="en-US" dirty="0"/>
              <a:t>We don’t have time</a:t>
            </a:r>
          </a:p>
          <a:p>
            <a:pPr marL="800100" lvl="1" indent="-342900">
              <a:buFont typeface="+mj-lt"/>
              <a:buAutoNum type="alphaLcParenR"/>
            </a:pPr>
            <a:r>
              <a:rPr lang="en-US" dirty="0"/>
              <a:t>We don’t have many patients with drug or alcohol problems</a:t>
            </a:r>
          </a:p>
          <a:p>
            <a:pPr marL="800100" lvl="1" indent="-342900">
              <a:buFont typeface="+mj-lt"/>
              <a:buAutoNum type="alphaLcParenR"/>
            </a:pPr>
            <a:r>
              <a:rPr lang="en-US" dirty="0"/>
              <a:t>We don’t want to offend our patients by asking them about drug and alcohol use</a:t>
            </a:r>
          </a:p>
          <a:p>
            <a:pPr marL="800100" lvl="1" indent="-342900">
              <a:buFont typeface="+mj-lt"/>
              <a:buAutoNum type="alphaLcParenR"/>
            </a:pPr>
            <a:r>
              <a:rPr lang="en-US" dirty="0"/>
              <a:t>We don’t have good resources to refer patients to if we have positive screens</a:t>
            </a:r>
          </a:p>
          <a:p>
            <a:pPr marL="800100" lvl="1" indent="-342900">
              <a:buFont typeface="+mj-lt"/>
              <a:buAutoNum type="alphaLcParenR"/>
            </a:pPr>
            <a:r>
              <a:rPr lang="en-US" dirty="0"/>
              <a:t>Other.</a:t>
            </a:r>
          </a:p>
        </p:txBody>
      </p:sp>
    </p:spTree>
    <p:extLst>
      <p:ext uri="{BB962C8B-B14F-4D97-AF65-F5344CB8AC3E}">
        <p14:creationId xmlns:p14="http://schemas.microsoft.com/office/powerpoint/2010/main" val="167294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140FB886-C5E0-8BBD-1E27-236E0D74A83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15152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a:extLst>
              <a:ext uri="{FF2B5EF4-FFF2-40B4-BE49-F238E27FC236}">
                <a16:creationId xmlns:a16="http://schemas.microsoft.com/office/drawing/2014/main" id="{AE6DAA74-4950-4995-1EA0-BB39BA965538}"/>
              </a:ext>
            </a:extLst>
          </p:cNvPr>
          <p:cNvPicPr>
            <a:picLocks noChangeAspect="1"/>
          </p:cNvPicPr>
          <p:nvPr/>
        </p:nvPicPr>
        <p:blipFill rotWithShape="1">
          <a:blip r:embed="rId3"/>
          <a:srcRect l="3093" r="1" b="1"/>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4"/>
          <a:stretch>
            <a:fillRect/>
          </a:stretch>
        </p:blipFill>
        <p:spPr>
          <a:xfrm>
            <a:off x="10009251" y="6180443"/>
            <a:ext cx="2181225" cy="676275"/>
          </a:xfrm>
          <a:prstGeom prst="rect">
            <a:avLst/>
          </a:prstGeom>
        </p:spPr>
      </p:pic>
    </p:spTree>
    <p:extLst>
      <p:ext uri="{BB962C8B-B14F-4D97-AF65-F5344CB8AC3E}">
        <p14:creationId xmlns:p14="http://schemas.microsoft.com/office/powerpoint/2010/main" val="2583903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F79E0BD1-031B-C359-C845-2EC779CC85E6}"/>
              </a:ext>
            </a:extLst>
          </p:cNvPr>
          <p:cNvPicPr>
            <a:picLocks noChangeAspect="1"/>
          </p:cNvPicPr>
          <p:nvPr/>
        </p:nvPicPr>
        <p:blipFill rotWithShape="1">
          <a:blip r:embed="rId3"/>
          <a:srcRect l="871" r="1" b="1"/>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4"/>
          <a:stretch>
            <a:fillRect/>
          </a:stretch>
        </p:blipFill>
        <p:spPr>
          <a:xfrm>
            <a:off x="10123551" y="6082751"/>
            <a:ext cx="2066925" cy="609600"/>
          </a:xfrm>
          <a:prstGeom prst="rect">
            <a:avLst/>
          </a:prstGeom>
        </p:spPr>
      </p:pic>
    </p:spTree>
    <p:extLst>
      <p:ext uri="{BB962C8B-B14F-4D97-AF65-F5344CB8AC3E}">
        <p14:creationId xmlns:p14="http://schemas.microsoft.com/office/powerpoint/2010/main" val="64753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CC19F904-CD62-B539-01FD-E9716605FF66}"/>
              </a:ext>
            </a:extLst>
          </p:cNvPr>
          <p:cNvPicPr>
            <a:picLocks noChangeAspect="1"/>
          </p:cNvPicPr>
          <p:nvPr/>
        </p:nvPicPr>
        <p:blipFill rotWithShape="1">
          <a:blip r:embed="rId3"/>
          <a:srcRect l="426" r="-1" b="-1"/>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4"/>
          <a:stretch>
            <a:fillRect/>
          </a:stretch>
        </p:blipFill>
        <p:spPr>
          <a:xfrm>
            <a:off x="10086851" y="6177268"/>
            <a:ext cx="1990725" cy="628650"/>
          </a:xfrm>
          <a:prstGeom prst="rect">
            <a:avLst/>
          </a:prstGeom>
        </p:spPr>
      </p:pic>
    </p:spTree>
    <p:extLst>
      <p:ext uri="{BB962C8B-B14F-4D97-AF65-F5344CB8AC3E}">
        <p14:creationId xmlns:p14="http://schemas.microsoft.com/office/powerpoint/2010/main" val="155604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AB47539F-58AA-ED75-C0EB-D93A5702955B}"/>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783525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DAD639D-FE54-82D7-B692-7585AF97A99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2035801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3" name="TextBox 2">
            <a:extLst>
              <a:ext uri="{FF2B5EF4-FFF2-40B4-BE49-F238E27FC236}">
                <a16:creationId xmlns:a16="http://schemas.microsoft.com/office/drawing/2014/main" id="{E812C082-1AA5-A4E4-AA7D-B00A0222F9FF}"/>
              </a:ext>
            </a:extLst>
          </p:cNvPr>
          <p:cNvSpPr txBox="1"/>
          <p:nvPr/>
        </p:nvSpPr>
        <p:spPr>
          <a:xfrm>
            <a:off x="2944271" y="643639"/>
            <a:ext cx="6303457" cy="5324535"/>
          </a:xfrm>
          <a:prstGeom prst="rect">
            <a:avLst/>
          </a:prstGeom>
          <a:noFill/>
        </p:spPr>
        <p:txBody>
          <a:bodyPr wrap="none" rtlCol="0">
            <a:spAutoFit/>
          </a:bodyPr>
          <a:lstStyle/>
          <a:p>
            <a:r>
              <a:rPr lang="en-US" sz="17000" b="1" cap="small" dirty="0"/>
              <a:t>R</a:t>
            </a:r>
            <a:r>
              <a:rPr lang="en-US" sz="8800" b="1" cap="small" dirty="0"/>
              <a:t>eferral To </a:t>
            </a:r>
          </a:p>
          <a:p>
            <a:r>
              <a:rPr lang="en-US" sz="17000" b="1" cap="small" dirty="0"/>
              <a:t>T</a:t>
            </a:r>
            <a:r>
              <a:rPr lang="en-US" sz="8800" b="1" cap="small" dirty="0"/>
              <a:t>reatment</a:t>
            </a:r>
          </a:p>
        </p:txBody>
      </p:sp>
    </p:spTree>
    <p:extLst>
      <p:ext uri="{BB962C8B-B14F-4D97-AF65-F5344CB8AC3E}">
        <p14:creationId xmlns:p14="http://schemas.microsoft.com/office/powerpoint/2010/main" val="4209977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DE40B6F6-8456-358F-BDEB-BE9E15A75F34}"/>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3"/>
          <a:stretch>
            <a:fillRect/>
          </a:stretch>
        </p:blipFill>
        <p:spPr>
          <a:xfrm>
            <a:off x="0" y="6052770"/>
            <a:ext cx="1990725" cy="676275"/>
          </a:xfrm>
          <a:prstGeom prst="rect">
            <a:avLst/>
          </a:prstGeom>
        </p:spPr>
      </p:pic>
    </p:spTree>
    <p:extLst>
      <p:ext uri="{BB962C8B-B14F-4D97-AF65-F5344CB8AC3E}">
        <p14:creationId xmlns:p14="http://schemas.microsoft.com/office/powerpoint/2010/main" val="1258120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D9ADA4C2-E566-FAAA-56AE-DF513E9D133C}"/>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spTree>
    <p:extLst>
      <p:ext uri="{BB962C8B-B14F-4D97-AF65-F5344CB8AC3E}">
        <p14:creationId xmlns:p14="http://schemas.microsoft.com/office/powerpoint/2010/main" val="1540884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175A-B1F2-189E-4052-60146CA4D9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B0C26-2C12-001D-BD94-3522C3BE72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8AB95D-7102-A7E8-ABB3-6517162C5405}"/>
              </a:ext>
            </a:extLst>
          </p:cNvPr>
          <p:cNvPicPr>
            <a:picLocks noChangeAspect="1"/>
          </p:cNvPicPr>
          <p:nvPr/>
        </p:nvPicPr>
        <p:blipFill rotWithShape="1">
          <a:blip r:embed="rId3"/>
          <a:srcRect t="18479" r="15385" b="-1"/>
          <a:stretch/>
        </p:blipFill>
        <p:spPr>
          <a:xfrm>
            <a:off x="0" y="0"/>
            <a:ext cx="12192001" cy="6659418"/>
          </a:xfrm>
          <a:prstGeom prst="rect">
            <a:avLst/>
          </a:prstGeom>
        </p:spPr>
      </p:pic>
      <p:pic>
        <p:nvPicPr>
          <p:cNvPr id="5" name="Picture 4">
            <a:extLst>
              <a:ext uri="{FF2B5EF4-FFF2-40B4-BE49-F238E27FC236}">
                <a16:creationId xmlns:a16="http://schemas.microsoft.com/office/drawing/2014/main" id="{735FCB6B-5558-6C0C-AF6F-4A92A0DE0666}"/>
              </a:ext>
            </a:extLst>
          </p:cNvPr>
          <p:cNvPicPr>
            <a:picLocks noChangeAspect="1"/>
          </p:cNvPicPr>
          <p:nvPr/>
        </p:nvPicPr>
        <p:blipFill>
          <a:blip r:embed="rId4"/>
          <a:stretch>
            <a:fillRect/>
          </a:stretch>
        </p:blipFill>
        <p:spPr>
          <a:xfrm>
            <a:off x="0" y="6052770"/>
            <a:ext cx="1990725" cy="676275"/>
          </a:xfrm>
          <a:prstGeom prst="rect">
            <a:avLst/>
          </a:prstGeom>
        </p:spPr>
      </p:pic>
      <p:sp>
        <p:nvSpPr>
          <p:cNvPr id="6" name="TextBox 5">
            <a:extLst>
              <a:ext uri="{FF2B5EF4-FFF2-40B4-BE49-F238E27FC236}">
                <a16:creationId xmlns:a16="http://schemas.microsoft.com/office/drawing/2014/main" id="{3C6741C0-1A8A-EFF4-FA74-CCEBC1208F99}"/>
              </a:ext>
            </a:extLst>
          </p:cNvPr>
          <p:cNvSpPr txBox="1"/>
          <p:nvPr/>
        </p:nvSpPr>
        <p:spPr>
          <a:xfrm>
            <a:off x="488042" y="389630"/>
            <a:ext cx="7631897" cy="646331"/>
          </a:xfrm>
          <a:prstGeom prst="rect">
            <a:avLst/>
          </a:prstGeom>
          <a:noFill/>
        </p:spPr>
        <p:txBody>
          <a:bodyPr wrap="none" rtlCol="0">
            <a:spAutoFit/>
          </a:bodyPr>
          <a:lstStyle/>
          <a:p>
            <a:r>
              <a:rPr lang="en-US" sz="3600" b="1" dirty="0"/>
              <a:t>Treatment for Substance Use Disorders</a:t>
            </a:r>
          </a:p>
        </p:txBody>
      </p:sp>
      <p:sp>
        <p:nvSpPr>
          <p:cNvPr id="8" name="TextBox 7">
            <a:extLst>
              <a:ext uri="{FF2B5EF4-FFF2-40B4-BE49-F238E27FC236}">
                <a16:creationId xmlns:a16="http://schemas.microsoft.com/office/drawing/2014/main" id="{47BC5BE4-776A-D32B-9094-B545E05E4DA5}"/>
              </a:ext>
            </a:extLst>
          </p:cNvPr>
          <p:cNvSpPr txBox="1"/>
          <p:nvPr/>
        </p:nvSpPr>
        <p:spPr>
          <a:xfrm>
            <a:off x="838200" y="1715193"/>
            <a:ext cx="9889672" cy="3785652"/>
          </a:xfrm>
          <a:prstGeom prst="rect">
            <a:avLst/>
          </a:prstGeom>
          <a:noFill/>
        </p:spPr>
        <p:txBody>
          <a:bodyPr wrap="square">
            <a:spAutoFit/>
          </a:bodyPr>
          <a:lstStyle/>
          <a:p>
            <a:pPr algn="l"/>
            <a:r>
              <a:rPr lang="en-US" sz="2400" b="0" i="0" dirty="0">
                <a:effectLst/>
                <a:latin typeface="Open Sans" panose="020B0606030504020204" pitchFamily="34" charset="0"/>
              </a:rPr>
              <a:t>There are many options that have been successful in treating drug addiction, including:</a:t>
            </a:r>
          </a:p>
          <a:p>
            <a:pPr algn="l"/>
            <a:endParaRPr lang="en-US" sz="2400" b="0" i="0" dirty="0">
              <a:effectLst/>
              <a:latin typeface="Open Sans" panose="020B0606030504020204" pitchFamily="34" charset="0"/>
            </a:endParaRPr>
          </a:p>
          <a:p>
            <a:pPr marL="1200150" lvl="2" indent="-285750">
              <a:buFont typeface="Arial" panose="020B0604020202020204" pitchFamily="34" charset="0"/>
              <a:buChar char="•"/>
            </a:pPr>
            <a:r>
              <a:rPr lang="en-US" sz="2400" b="0" i="0" dirty="0">
                <a:effectLst/>
                <a:latin typeface="Open Sans" panose="020B0606030504020204" pitchFamily="34" charset="0"/>
              </a:rPr>
              <a:t>behavioral counseling</a:t>
            </a:r>
          </a:p>
          <a:p>
            <a:pPr marL="1200150" lvl="2" indent="-285750">
              <a:buFont typeface="Arial" panose="020B0604020202020204" pitchFamily="34" charset="0"/>
              <a:buChar char="•"/>
            </a:pPr>
            <a:r>
              <a:rPr lang="en-US" sz="2400" b="0" i="0" dirty="0">
                <a:effectLst/>
                <a:latin typeface="Open Sans" panose="020B0606030504020204" pitchFamily="34" charset="0"/>
              </a:rPr>
              <a:t>medication</a:t>
            </a:r>
          </a:p>
          <a:p>
            <a:pPr marL="1200150" lvl="2" indent="-285750">
              <a:buFont typeface="Arial" panose="020B0604020202020204" pitchFamily="34" charset="0"/>
              <a:buChar char="•"/>
            </a:pPr>
            <a:r>
              <a:rPr lang="en-US" sz="2400" b="0" i="0" dirty="0">
                <a:effectLst/>
                <a:latin typeface="Open Sans" panose="020B0606030504020204" pitchFamily="34" charset="0"/>
              </a:rPr>
              <a:t>medical devices and applications used to treat withdrawal symptoms or deliver skills training</a:t>
            </a:r>
          </a:p>
          <a:p>
            <a:pPr marL="1200150" lvl="2" indent="-285750">
              <a:buFont typeface="Arial" panose="020B0604020202020204" pitchFamily="34" charset="0"/>
              <a:buChar char="•"/>
            </a:pPr>
            <a:r>
              <a:rPr lang="en-US" sz="2400" b="0" i="0" dirty="0">
                <a:effectLst/>
                <a:latin typeface="Open Sans" panose="020B0606030504020204" pitchFamily="34" charset="0"/>
              </a:rPr>
              <a:t>evaluation and treatment for co-occurring mental health issues such as depression and anxiety</a:t>
            </a:r>
          </a:p>
          <a:p>
            <a:pPr marL="1200150" lvl="2" indent="-285750">
              <a:buFont typeface="Arial" panose="020B0604020202020204" pitchFamily="34" charset="0"/>
              <a:buChar char="•"/>
            </a:pPr>
            <a:r>
              <a:rPr lang="en-US" sz="2400" b="0" i="0" dirty="0">
                <a:effectLst/>
                <a:latin typeface="Open Sans" panose="020B0606030504020204" pitchFamily="34" charset="0"/>
              </a:rPr>
              <a:t>long-term follow-up to prevent relapse</a:t>
            </a:r>
          </a:p>
        </p:txBody>
      </p:sp>
    </p:spTree>
    <p:extLst>
      <p:ext uri="{BB962C8B-B14F-4D97-AF65-F5344CB8AC3E}">
        <p14:creationId xmlns:p14="http://schemas.microsoft.com/office/powerpoint/2010/main" val="27332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7"/>
          <a:srcRect t="15217"/>
          <a:stretch/>
        </p:blipFill>
        <p:spPr>
          <a:xfrm>
            <a:off x="0" y="-640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8"/>
          <a:stretch>
            <a:fillRect/>
          </a:stretch>
        </p:blipFill>
        <p:spPr>
          <a:xfrm>
            <a:off x="128587" y="6091970"/>
            <a:ext cx="2181225" cy="676275"/>
          </a:xfrm>
          <a:prstGeom prst="rect">
            <a:avLst/>
          </a:prstGeom>
        </p:spPr>
      </p:pic>
      <p:sp>
        <p:nvSpPr>
          <p:cNvPr id="7" name="TextBox 6">
            <a:extLst>
              <a:ext uri="{FF2B5EF4-FFF2-40B4-BE49-F238E27FC236}">
                <a16:creationId xmlns:a16="http://schemas.microsoft.com/office/drawing/2014/main" id="{45D14967-6287-8CD2-E7C7-2226EB2862E5}"/>
              </a:ext>
            </a:extLst>
          </p:cNvPr>
          <p:cNvSpPr txBox="1"/>
          <p:nvPr/>
        </p:nvSpPr>
        <p:spPr>
          <a:xfrm>
            <a:off x="3878111" y="-111281"/>
            <a:ext cx="4128537" cy="1569660"/>
          </a:xfrm>
          <a:prstGeom prst="rect">
            <a:avLst/>
          </a:prstGeom>
          <a:noFill/>
        </p:spPr>
        <p:txBody>
          <a:bodyPr wrap="square" rtlCol="0">
            <a:spAutoFit/>
          </a:bodyPr>
          <a:lstStyle/>
          <a:p>
            <a:pPr algn="ctr"/>
            <a:r>
              <a:rPr lang="en-US" sz="9600" dirty="0">
                <a:latin typeface="Calibri" panose="020F0502020204030204" pitchFamily="34" charset="0"/>
                <a:cs typeface="Calibri" panose="020F0502020204030204" pitchFamily="34" charset="0"/>
              </a:rPr>
              <a:t>SBIRT</a:t>
            </a:r>
          </a:p>
        </p:txBody>
      </p:sp>
      <p:sp>
        <p:nvSpPr>
          <p:cNvPr id="8" name="Rounded Rectangle 2">
            <a:extLst>
              <a:ext uri="{FF2B5EF4-FFF2-40B4-BE49-F238E27FC236}">
                <a16:creationId xmlns:a16="http://schemas.microsoft.com/office/drawing/2014/main" id="{6E460E18-C86F-AC10-0046-793C4E2B197D}"/>
              </a:ext>
            </a:extLst>
          </p:cNvPr>
          <p:cNvSpPr/>
          <p:nvPr/>
        </p:nvSpPr>
        <p:spPr>
          <a:xfrm>
            <a:off x="1845988" y="1384886"/>
            <a:ext cx="2304300" cy="1305770"/>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C000"/>
                </a:solidFill>
                <a:ea typeface="+mj-ea"/>
                <a:cs typeface="+mj-cs"/>
              </a:rPr>
              <a:t>S</a:t>
            </a:r>
            <a:r>
              <a:rPr lang="en-US" sz="2800" dirty="0">
                <a:solidFill>
                  <a:srgbClr val="FFC000"/>
                </a:solidFill>
                <a:ea typeface="+mj-ea"/>
                <a:cs typeface="+mj-cs"/>
              </a:rPr>
              <a:t>creening</a:t>
            </a:r>
          </a:p>
        </p:txBody>
      </p:sp>
      <p:sp>
        <p:nvSpPr>
          <p:cNvPr id="9" name="Rounded Rectangle 8">
            <a:extLst>
              <a:ext uri="{FF2B5EF4-FFF2-40B4-BE49-F238E27FC236}">
                <a16:creationId xmlns:a16="http://schemas.microsoft.com/office/drawing/2014/main" id="{20838CA7-E24F-6C9F-E97A-618B437BBDA2}"/>
              </a:ext>
            </a:extLst>
          </p:cNvPr>
          <p:cNvSpPr/>
          <p:nvPr/>
        </p:nvSpPr>
        <p:spPr>
          <a:xfrm>
            <a:off x="7801680" y="1384886"/>
            <a:ext cx="2611540" cy="1307366"/>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C000"/>
                </a:solidFill>
                <a:ea typeface="+mj-ea"/>
                <a:cs typeface="+mj-cs"/>
              </a:rPr>
              <a:t>R</a:t>
            </a:r>
            <a:r>
              <a:rPr lang="en-US" sz="2800" dirty="0">
                <a:solidFill>
                  <a:srgbClr val="FFC000"/>
                </a:solidFill>
                <a:ea typeface="+mj-ea"/>
                <a:cs typeface="+mj-cs"/>
              </a:rPr>
              <a:t>eferral to </a:t>
            </a:r>
            <a:r>
              <a:rPr lang="en-US" sz="5000" dirty="0">
                <a:solidFill>
                  <a:srgbClr val="FFC000"/>
                </a:solidFill>
                <a:ea typeface="+mj-ea"/>
                <a:cs typeface="+mj-cs"/>
              </a:rPr>
              <a:t>T</a:t>
            </a:r>
            <a:r>
              <a:rPr lang="en-US" sz="2800" dirty="0">
                <a:solidFill>
                  <a:srgbClr val="FFC000"/>
                </a:solidFill>
                <a:ea typeface="+mj-ea"/>
                <a:cs typeface="+mj-cs"/>
              </a:rPr>
              <a:t>reatment</a:t>
            </a:r>
          </a:p>
        </p:txBody>
      </p:sp>
      <p:sp>
        <p:nvSpPr>
          <p:cNvPr id="10" name="Rounded Rectangle 9">
            <a:extLst>
              <a:ext uri="{FF2B5EF4-FFF2-40B4-BE49-F238E27FC236}">
                <a16:creationId xmlns:a16="http://schemas.microsoft.com/office/drawing/2014/main" id="{93030A0A-5EF4-0769-E5FF-8B4B3449BF13}"/>
              </a:ext>
            </a:extLst>
          </p:cNvPr>
          <p:cNvSpPr/>
          <p:nvPr/>
        </p:nvSpPr>
        <p:spPr>
          <a:xfrm>
            <a:off x="4613696" y="1361309"/>
            <a:ext cx="2765160" cy="1305770"/>
          </a:xfrm>
          <a:prstGeom prst="roundRect">
            <a:avLst/>
          </a:prstGeom>
          <a:solidFill>
            <a:srgbClr val="32647E"/>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C000"/>
                </a:solidFill>
                <a:ea typeface="+mj-ea"/>
                <a:cs typeface="+mj-cs"/>
              </a:rPr>
              <a:t>B</a:t>
            </a:r>
            <a:r>
              <a:rPr lang="en-US" sz="2800" dirty="0">
                <a:solidFill>
                  <a:srgbClr val="FFC000"/>
                </a:solidFill>
                <a:ea typeface="+mj-ea"/>
                <a:cs typeface="+mj-cs"/>
              </a:rPr>
              <a:t>rief </a:t>
            </a:r>
            <a:r>
              <a:rPr lang="en-US" sz="5000" dirty="0">
                <a:solidFill>
                  <a:srgbClr val="FFC000"/>
                </a:solidFill>
                <a:ea typeface="+mj-ea"/>
                <a:cs typeface="+mj-cs"/>
              </a:rPr>
              <a:t>I</a:t>
            </a:r>
            <a:r>
              <a:rPr lang="en-US" sz="2800" dirty="0">
                <a:solidFill>
                  <a:srgbClr val="FFC000"/>
                </a:solidFill>
                <a:ea typeface="+mj-ea"/>
                <a:cs typeface="+mj-cs"/>
              </a:rPr>
              <a:t>ntervention</a:t>
            </a:r>
          </a:p>
        </p:txBody>
      </p:sp>
      <p:sp>
        <p:nvSpPr>
          <p:cNvPr id="11" name="Content Placeholder 2">
            <a:extLst>
              <a:ext uri="{FF2B5EF4-FFF2-40B4-BE49-F238E27FC236}">
                <a16:creationId xmlns:a16="http://schemas.microsoft.com/office/drawing/2014/main" id="{3C11A6C0-373B-00C1-CCE6-24B9A84E6A19}"/>
              </a:ext>
            </a:extLst>
          </p:cNvPr>
          <p:cNvSpPr txBox="1">
            <a:spLocks/>
          </p:cNvSpPr>
          <p:nvPr/>
        </p:nvSpPr>
        <p:spPr>
          <a:xfrm>
            <a:off x="949730" y="2994739"/>
            <a:ext cx="10292540" cy="1849068"/>
          </a:xfrm>
          <a:prstGeom prst="rect">
            <a:avLst/>
          </a:prstGeom>
        </p:spPr>
        <p:txBody>
          <a:bodyPr/>
          <a:lstStyle/>
          <a:p>
            <a:pPr marL="0" lvl="2" algn="ctr">
              <a:spcBef>
                <a:spcPct val="20000"/>
              </a:spcBef>
              <a:spcAft>
                <a:spcPts val="1800"/>
              </a:spcAft>
              <a:buClr>
                <a:srgbClr val="254A5D"/>
              </a:buClr>
              <a:buSzPct val="80000"/>
              <a:defRPr/>
            </a:pPr>
            <a:r>
              <a:rPr lang="en-US" sz="2800" dirty="0">
                <a:latin typeface="Arial Nova" panose="020B0504020202020204" pitchFamily="34" charset="0"/>
                <a:ea typeface="+mj-ea"/>
                <a:cs typeface="Aharoni" panose="020B0604020202020204" pitchFamily="2" charset="-79"/>
              </a:rPr>
              <a:t>“</a:t>
            </a:r>
            <a:r>
              <a:rPr lang="en-US" sz="2600" dirty="0">
                <a:solidFill>
                  <a:prstClr val="black"/>
                </a:solidFill>
                <a:latin typeface="Century Gothic" panose="020B0502020202020204"/>
                <a:ea typeface="+mj-ea"/>
                <a:cs typeface="+mj-cs"/>
              </a:rPr>
              <a:t>A public health approach to the delivery of early intervention and treatment services for people </a:t>
            </a:r>
            <a:r>
              <a:rPr lang="en-US" sz="2600" b="1" dirty="0">
                <a:solidFill>
                  <a:prstClr val="black"/>
                </a:solidFill>
                <a:latin typeface="Century Gothic" panose="020B0502020202020204"/>
                <a:ea typeface="+mj-ea"/>
                <a:cs typeface="+mj-cs"/>
              </a:rPr>
              <a:t>with</a:t>
            </a:r>
            <a:r>
              <a:rPr lang="en-US" sz="2600" dirty="0">
                <a:solidFill>
                  <a:prstClr val="black"/>
                </a:solidFill>
                <a:latin typeface="Century Gothic" panose="020B0502020202020204"/>
                <a:ea typeface="+mj-ea"/>
                <a:cs typeface="+mj-cs"/>
              </a:rPr>
              <a:t> substance use disorders and those </a:t>
            </a:r>
            <a:r>
              <a:rPr lang="en-US" sz="2600" b="1" dirty="0">
                <a:solidFill>
                  <a:prstClr val="black"/>
                </a:solidFill>
                <a:latin typeface="Century Gothic" panose="020B0502020202020204"/>
                <a:ea typeface="+mj-ea"/>
                <a:cs typeface="+mj-cs"/>
              </a:rPr>
              <a:t>at risk </a:t>
            </a:r>
            <a:r>
              <a:rPr lang="en-US" sz="2600" dirty="0">
                <a:solidFill>
                  <a:prstClr val="black"/>
                </a:solidFill>
                <a:latin typeface="Century Gothic" panose="020B0502020202020204"/>
                <a:ea typeface="+mj-ea"/>
                <a:cs typeface="+mj-cs"/>
              </a:rPr>
              <a:t>of developing these disorders.”</a:t>
            </a:r>
          </a:p>
        </p:txBody>
      </p:sp>
      <p:sp>
        <p:nvSpPr>
          <p:cNvPr id="12" name="Content Placeholder 2">
            <a:extLst>
              <a:ext uri="{FF2B5EF4-FFF2-40B4-BE49-F238E27FC236}">
                <a16:creationId xmlns:a16="http://schemas.microsoft.com/office/drawing/2014/main" id="{D0E34BDB-FEAC-1863-8B9E-8BDBE9F28EFF}"/>
              </a:ext>
            </a:extLst>
          </p:cNvPr>
          <p:cNvSpPr txBox="1">
            <a:spLocks/>
          </p:cNvSpPr>
          <p:nvPr/>
        </p:nvSpPr>
        <p:spPr>
          <a:xfrm>
            <a:off x="949730" y="4581039"/>
            <a:ext cx="10292540" cy="1849068"/>
          </a:xfrm>
          <a:prstGeom prst="rect">
            <a:avLst/>
          </a:prstGeom>
        </p:spPr>
        <p:txBody>
          <a:bodyPr/>
          <a:lstStyle/>
          <a:p>
            <a:pPr marL="0" lvl="2" algn="ctr">
              <a:spcBef>
                <a:spcPct val="20000"/>
              </a:spcBef>
              <a:spcAft>
                <a:spcPts val="1800"/>
              </a:spcAft>
              <a:buClr>
                <a:srgbClr val="254A5D"/>
              </a:buClr>
              <a:buSzPct val="80000"/>
              <a:defRPr/>
            </a:pPr>
            <a:r>
              <a:rPr lang="en-US" sz="2800" dirty="0">
                <a:latin typeface="Arial Nova" panose="020B0504020202020204" pitchFamily="34" charset="0"/>
                <a:ea typeface="+mj-ea"/>
                <a:cs typeface="Aharoni" panose="020B0604020202020204" pitchFamily="2" charset="-79"/>
              </a:rPr>
              <a:t>“</a:t>
            </a:r>
            <a:r>
              <a:rPr lang="en-US" sz="2600" dirty="0">
                <a:solidFill>
                  <a:prstClr val="black"/>
                </a:solidFill>
                <a:latin typeface="Century Gothic" panose="020B0502020202020204"/>
                <a:ea typeface="+mj-ea"/>
                <a:cs typeface="+mj-cs"/>
              </a:rPr>
              <a:t>It </a:t>
            </a:r>
            <a:r>
              <a:rPr lang="en-US" sz="2800" b="0" i="0" dirty="0">
                <a:effectLst/>
                <a:latin typeface="Lucida Grande"/>
              </a:rPr>
              <a:t>is an evidence-based, best practice approach designed to give health care professionals knowledge and skills to discuss health behavior changes with their patients.”</a:t>
            </a:r>
            <a:endParaRPr lang="en-US" sz="2600" dirty="0">
              <a:latin typeface="Century Gothic" panose="020B0502020202020204"/>
              <a:ea typeface="+mj-ea"/>
              <a:cs typeface="+mj-cs"/>
            </a:endParaRPr>
          </a:p>
        </p:txBody>
      </p:sp>
    </p:spTree>
    <p:extLst>
      <p:ext uri="{BB962C8B-B14F-4D97-AF65-F5344CB8AC3E}">
        <p14:creationId xmlns:p14="http://schemas.microsoft.com/office/powerpoint/2010/main" val="886871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9AB58-8026-B11B-2E9F-764D7D741D9D}"/>
              </a:ext>
            </a:extLst>
          </p:cNvPr>
          <p:cNvPicPr>
            <a:picLocks noChangeAspect="1"/>
          </p:cNvPicPr>
          <p:nvPr/>
        </p:nvPicPr>
        <p:blipFill rotWithShape="1">
          <a:blip r:embed="rId2"/>
          <a:srcRect t="15399" r="15399"/>
          <a:stretch/>
        </p:blipFill>
        <p:spPr>
          <a:xfrm>
            <a:off x="0" y="659"/>
            <a:ext cx="12192001" cy="6631709"/>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
        <p:nvSpPr>
          <p:cNvPr id="7" name="TextBox 6">
            <a:extLst>
              <a:ext uri="{FF2B5EF4-FFF2-40B4-BE49-F238E27FC236}">
                <a16:creationId xmlns:a16="http://schemas.microsoft.com/office/drawing/2014/main" id="{9668C4A1-FB79-7E68-6907-AA0D6988231F}"/>
              </a:ext>
            </a:extLst>
          </p:cNvPr>
          <p:cNvSpPr txBox="1"/>
          <p:nvPr/>
        </p:nvSpPr>
        <p:spPr>
          <a:xfrm>
            <a:off x="660400" y="1253528"/>
            <a:ext cx="9920514" cy="646331"/>
          </a:xfrm>
          <a:prstGeom prst="rect">
            <a:avLst/>
          </a:prstGeom>
          <a:noFill/>
        </p:spPr>
        <p:txBody>
          <a:bodyPr wrap="square">
            <a:spAutoFit/>
          </a:bodyPr>
          <a:lstStyle/>
          <a:p>
            <a:r>
              <a:rPr lang="en-US" b="0" i="0" dirty="0">
                <a:solidFill>
                  <a:srgbClr val="09142A"/>
                </a:solidFill>
                <a:effectLst/>
                <a:latin typeface="Roboto" panose="02000000000000000000" pitchFamily="2" charset="0"/>
              </a:rPr>
              <a:t>Three medications are approved by the U.S. Food and Drug Administration to treat alcohol use disorder: acamprosate, disulfiram, and naltrexone.</a:t>
            </a:r>
            <a:endParaRPr lang="en-US" dirty="0"/>
          </a:p>
        </p:txBody>
      </p:sp>
      <p:sp>
        <p:nvSpPr>
          <p:cNvPr id="8" name="TextBox 7">
            <a:extLst>
              <a:ext uri="{FF2B5EF4-FFF2-40B4-BE49-F238E27FC236}">
                <a16:creationId xmlns:a16="http://schemas.microsoft.com/office/drawing/2014/main" id="{B9F421FB-C599-E783-47BF-F29A0325364A}"/>
              </a:ext>
            </a:extLst>
          </p:cNvPr>
          <p:cNvSpPr txBox="1"/>
          <p:nvPr/>
        </p:nvSpPr>
        <p:spPr>
          <a:xfrm>
            <a:off x="300925" y="353683"/>
            <a:ext cx="7325019" cy="646331"/>
          </a:xfrm>
          <a:prstGeom prst="rect">
            <a:avLst/>
          </a:prstGeom>
          <a:noFill/>
        </p:spPr>
        <p:txBody>
          <a:bodyPr wrap="none" rtlCol="0">
            <a:spAutoFit/>
          </a:bodyPr>
          <a:lstStyle/>
          <a:p>
            <a:r>
              <a:rPr lang="en-US" sz="3600" b="1" dirty="0"/>
              <a:t>Medications for Alcohol Use Disorder</a:t>
            </a:r>
          </a:p>
        </p:txBody>
      </p:sp>
      <p:sp>
        <p:nvSpPr>
          <p:cNvPr id="10" name="TextBox 9">
            <a:extLst>
              <a:ext uri="{FF2B5EF4-FFF2-40B4-BE49-F238E27FC236}">
                <a16:creationId xmlns:a16="http://schemas.microsoft.com/office/drawing/2014/main" id="{DC7EBE27-5BDC-D4C0-C6F8-F5081D2C146B}"/>
              </a:ext>
            </a:extLst>
          </p:cNvPr>
          <p:cNvSpPr txBox="1"/>
          <p:nvPr/>
        </p:nvSpPr>
        <p:spPr>
          <a:xfrm>
            <a:off x="2250829" y="1981729"/>
            <a:ext cx="9615714" cy="4524315"/>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Acamprosate (</a:t>
            </a:r>
            <a:r>
              <a:rPr lang="en-US" b="1" i="0" dirty="0" err="1">
                <a:solidFill>
                  <a:srgbClr val="1B1B1B"/>
                </a:solidFill>
                <a:effectLst/>
                <a:latin typeface="Source Sans Pro" panose="020B0503030403020204" pitchFamily="34" charset="0"/>
              </a:rPr>
              <a:t>Campral</a:t>
            </a:r>
            <a:r>
              <a:rPr lang="en-US" b="1" i="0" dirty="0">
                <a:solidFill>
                  <a:srgbClr val="1B1B1B"/>
                </a:solidFill>
                <a:effectLst/>
                <a:latin typeface="Source Sans Pro" panose="020B0503030403020204" pitchFamily="34" charset="0"/>
              </a:rPr>
              <a:t>®)</a:t>
            </a:r>
            <a:r>
              <a:rPr lang="en-US" b="0" i="0" dirty="0">
                <a:solidFill>
                  <a:srgbClr val="1B1B1B"/>
                </a:solidFill>
                <a:effectLst/>
                <a:latin typeface="Source Sans Pro" panose="020B0503030403020204" pitchFamily="34" charset="0"/>
              </a:rPr>
              <a:t>: This medicine was approved by the U.S. Food and Drug Administration (FDA) to treat alcohol dependence*. It helps rebalance chemicals in the brain that may be changed by drinking too much.</a:t>
            </a:r>
          </a:p>
          <a:p>
            <a:pPr marL="285750" indent="-285750" algn="l">
              <a:buFont typeface="Arial" panose="020B0604020202020204" pitchFamily="34" charset="0"/>
              <a:buChar char="•"/>
            </a:pPr>
            <a:endParaRPr lang="en-US" b="0" i="0" dirty="0">
              <a:solidFill>
                <a:srgbClr val="1B1B1B"/>
              </a:solidFill>
              <a:effectLst/>
              <a:latin typeface="Source Sans Pro" panose="020B0503030403020204" pitchFamily="34" charset="0"/>
            </a:endParaRPr>
          </a:p>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Disulfiram (Antabuse®)</a:t>
            </a:r>
            <a:r>
              <a:rPr lang="en-US" b="0" i="0" dirty="0">
                <a:solidFill>
                  <a:srgbClr val="1B1B1B"/>
                </a:solidFill>
                <a:effectLst/>
                <a:latin typeface="Source Sans Pro" panose="020B0503030403020204" pitchFamily="34" charset="0"/>
              </a:rPr>
              <a:t>: This medicine was approved by the FDA to treat alcohol dependence*. If you drink alcohol, this medicine causes unpleasant effects, such as nausea, vomiting, headache, flushing (reddening of the face, neck, or chest), sweating, and chest pain. These effects can last for an hour or longer.</a:t>
            </a:r>
          </a:p>
          <a:p>
            <a:pPr marL="285750" indent="-285750" algn="l">
              <a:buFont typeface="Arial" panose="020B0604020202020204" pitchFamily="34" charset="0"/>
              <a:buChar char="•"/>
            </a:pPr>
            <a:endParaRPr lang="en-US" b="0" i="0" dirty="0">
              <a:solidFill>
                <a:srgbClr val="1B1B1B"/>
              </a:solidFill>
              <a:effectLst/>
              <a:latin typeface="Source Sans Pro" panose="020B0503030403020204" pitchFamily="34" charset="0"/>
            </a:endParaRPr>
          </a:p>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Naltrexone (</a:t>
            </a:r>
            <a:r>
              <a:rPr lang="en-US" b="1" i="0" dirty="0" err="1">
                <a:solidFill>
                  <a:srgbClr val="1B1B1B"/>
                </a:solidFill>
                <a:effectLst/>
                <a:latin typeface="Source Sans Pro" panose="020B0503030403020204" pitchFamily="34" charset="0"/>
              </a:rPr>
              <a:t>Revia</a:t>
            </a:r>
            <a:r>
              <a:rPr lang="en-US" b="1" i="0" dirty="0">
                <a:solidFill>
                  <a:srgbClr val="1B1B1B"/>
                </a:solidFill>
                <a:effectLst/>
                <a:latin typeface="Source Sans Pro" panose="020B0503030403020204" pitchFamily="34" charset="0"/>
              </a:rPr>
              <a:t>®, Vivitrol®)</a:t>
            </a:r>
            <a:r>
              <a:rPr lang="en-US" b="0" i="0" dirty="0">
                <a:solidFill>
                  <a:srgbClr val="1B1B1B"/>
                </a:solidFill>
                <a:effectLst/>
                <a:latin typeface="Source Sans Pro" panose="020B0503030403020204" pitchFamily="34" charset="0"/>
              </a:rPr>
              <a:t>: This medicine was approved by the FDA to treat alcohol dependence*. It works by decreasing the craving for alcohol.</a:t>
            </a:r>
          </a:p>
          <a:p>
            <a:pPr marL="285750" indent="-285750" algn="l">
              <a:buFont typeface="Arial" panose="020B0604020202020204" pitchFamily="34" charset="0"/>
              <a:buChar char="•"/>
            </a:pPr>
            <a:endParaRPr lang="en-US" b="0" i="0" dirty="0">
              <a:solidFill>
                <a:srgbClr val="1B1B1B"/>
              </a:solidFill>
              <a:effectLst/>
              <a:latin typeface="Source Sans Pro" panose="020B0503030403020204" pitchFamily="34" charset="0"/>
            </a:endParaRPr>
          </a:p>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Topiramate (Topamax®, </a:t>
            </a:r>
            <a:r>
              <a:rPr lang="en-US" b="1" i="0" dirty="0" err="1">
                <a:solidFill>
                  <a:srgbClr val="1B1B1B"/>
                </a:solidFill>
                <a:effectLst/>
                <a:latin typeface="Source Sans Pro" panose="020B0503030403020204" pitchFamily="34" charset="0"/>
              </a:rPr>
              <a:t>Trokendi</a:t>
            </a:r>
            <a:r>
              <a:rPr lang="en-US" b="1" i="0" dirty="0">
                <a:solidFill>
                  <a:srgbClr val="1B1B1B"/>
                </a:solidFill>
                <a:effectLst/>
                <a:latin typeface="Source Sans Pro" panose="020B0503030403020204" pitchFamily="34" charset="0"/>
              </a:rPr>
              <a:t> XR®, </a:t>
            </a:r>
            <a:r>
              <a:rPr lang="en-US" b="1" i="0" dirty="0" err="1">
                <a:solidFill>
                  <a:srgbClr val="1B1B1B"/>
                </a:solidFill>
                <a:effectLst/>
                <a:latin typeface="Source Sans Pro" panose="020B0503030403020204" pitchFamily="34" charset="0"/>
              </a:rPr>
              <a:t>Qudexy</a:t>
            </a:r>
            <a:r>
              <a:rPr lang="en-US" b="1" i="0" dirty="0">
                <a:solidFill>
                  <a:srgbClr val="1B1B1B"/>
                </a:solidFill>
                <a:effectLst/>
                <a:latin typeface="Source Sans Pro" panose="020B0503030403020204" pitchFamily="34" charset="0"/>
              </a:rPr>
              <a:t> XR®)</a:t>
            </a:r>
            <a:r>
              <a:rPr lang="en-US" b="0" i="0" dirty="0">
                <a:solidFill>
                  <a:srgbClr val="1B1B1B"/>
                </a:solidFill>
                <a:effectLst/>
                <a:latin typeface="Source Sans Pro" panose="020B0503030403020204" pitchFamily="34" charset="0"/>
              </a:rPr>
              <a:t>: This medicine was approved by the FDA to treat seizures and prevent migraine headaches. Some doctors also use it to treat alcohol use disorder. It helps rebalance chemicals in the brain and helps correct the electrical activity of brain cells.</a:t>
            </a:r>
          </a:p>
        </p:txBody>
      </p:sp>
      <p:pic>
        <p:nvPicPr>
          <p:cNvPr id="12" name="Content Placeholder 11" descr="Medicine outline">
            <a:extLst>
              <a:ext uri="{FF2B5EF4-FFF2-40B4-BE49-F238E27FC236}">
                <a16:creationId xmlns:a16="http://schemas.microsoft.com/office/drawing/2014/main" id="{9BF93077-CAE2-2EB7-54B1-C7907134711F}"/>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457" y="2899613"/>
            <a:ext cx="2243572" cy="2243572"/>
          </a:xfrm>
        </p:spPr>
      </p:pic>
    </p:spTree>
    <p:extLst>
      <p:ext uri="{BB962C8B-B14F-4D97-AF65-F5344CB8AC3E}">
        <p14:creationId xmlns:p14="http://schemas.microsoft.com/office/powerpoint/2010/main" val="1999743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ormAutofit/>
          </a:bodyPr>
          <a:lstStyle/>
          <a:p>
            <a:pPr algn="ctr"/>
            <a:r>
              <a:rPr lang="en-US" dirty="0"/>
              <a:t>Title Lorem Ipsum </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7CFD09A-AAF8-5D7C-9436-7ADA059A692B}"/>
              </a:ext>
            </a:extLst>
          </p:cNvPr>
          <p:cNvPicPr>
            <a:picLocks noChangeAspect="1"/>
          </p:cNvPicPr>
          <p:nvPr/>
        </p:nvPicPr>
        <p:blipFill rotWithShape="1">
          <a:blip r:embed="rId8"/>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8A563A53-0D05-530C-4999-34D06C8D0726}"/>
              </a:ext>
            </a:extLst>
          </p:cNvPr>
          <p:cNvPicPr>
            <a:picLocks noChangeAspect="1"/>
          </p:cNvPicPr>
          <p:nvPr/>
        </p:nvPicPr>
        <p:blipFill>
          <a:blip r:embed="rId9"/>
          <a:stretch>
            <a:fillRect/>
          </a:stretch>
        </p:blipFill>
        <p:spPr>
          <a:xfrm>
            <a:off x="128587" y="6091970"/>
            <a:ext cx="2181225" cy="676275"/>
          </a:xfrm>
          <a:prstGeom prst="rect">
            <a:avLst/>
          </a:prstGeom>
        </p:spPr>
      </p:pic>
      <p:sp>
        <p:nvSpPr>
          <p:cNvPr id="3" name="TextBox 2">
            <a:extLst>
              <a:ext uri="{FF2B5EF4-FFF2-40B4-BE49-F238E27FC236}">
                <a16:creationId xmlns:a16="http://schemas.microsoft.com/office/drawing/2014/main" id="{76217E44-E55B-E5EE-6133-21621D88A8AD}"/>
              </a:ext>
            </a:extLst>
          </p:cNvPr>
          <p:cNvSpPr txBox="1"/>
          <p:nvPr/>
        </p:nvSpPr>
        <p:spPr>
          <a:xfrm>
            <a:off x="488042" y="389630"/>
            <a:ext cx="7165359" cy="646331"/>
          </a:xfrm>
          <a:prstGeom prst="rect">
            <a:avLst/>
          </a:prstGeom>
          <a:noFill/>
        </p:spPr>
        <p:txBody>
          <a:bodyPr wrap="none" rtlCol="0">
            <a:spAutoFit/>
          </a:bodyPr>
          <a:lstStyle/>
          <a:p>
            <a:r>
              <a:rPr lang="en-US" sz="3600" b="1" dirty="0"/>
              <a:t>Medications for Opioid Use Disorder</a:t>
            </a:r>
          </a:p>
        </p:txBody>
      </p:sp>
      <p:sp>
        <p:nvSpPr>
          <p:cNvPr id="7" name="TextBox 6">
            <a:extLst>
              <a:ext uri="{FF2B5EF4-FFF2-40B4-BE49-F238E27FC236}">
                <a16:creationId xmlns:a16="http://schemas.microsoft.com/office/drawing/2014/main" id="{9D1FFA5E-315D-BA12-2542-CB9AF76F6531}"/>
              </a:ext>
            </a:extLst>
          </p:cNvPr>
          <p:cNvSpPr txBox="1"/>
          <p:nvPr/>
        </p:nvSpPr>
        <p:spPr>
          <a:xfrm>
            <a:off x="2569029" y="1635270"/>
            <a:ext cx="8334828" cy="4247317"/>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Methadone: </a:t>
            </a:r>
            <a:r>
              <a:rPr lang="en-US" i="0" dirty="0">
                <a:solidFill>
                  <a:srgbClr val="1B1B1B"/>
                </a:solidFill>
                <a:effectLst/>
                <a:latin typeface="Source Sans Pro" panose="020B0503030403020204" pitchFamily="34" charset="0"/>
              </a:rPr>
              <a:t>Methadone is the most used and most studied OUD medication in the world. The World Health Organization (WHO) considers it an essential medication. Many clinical trials and meta-analyses have shown that it effectively reduces illicit opioid use, treats OUD, and retains patients in treatment better than placebo or no medication. </a:t>
            </a:r>
          </a:p>
          <a:p>
            <a:pPr marL="285750" indent="-285750" algn="l">
              <a:buFont typeface="Arial" panose="020B0604020202020204" pitchFamily="34" charset="0"/>
              <a:buChar char="•"/>
            </a:pPr>
            <a:endParaRPr lang="en-US" i="0" dirty="0">
              <a:solidFill>
                <a:srgbClr val="1B1B1B"/>
              </a:solidFill>
              <a:effectLst/>
              <a:latin typeface="Source Sans Pro" panose="020B0503030403020204" pitchFamily="34" charset="0"/>
            </a:endParaRPr>
          </a:p>
          <a:p>
            <a:pPr marL="285750" indent="-285750" algn="l">
              <a:buFont typeface="Arial" panose="020B0604020202020204" pitchFamily="34" charset="0"/>
              <a:buChar char="•"/>
            </a:pPr>
            <a:r>
              <a:rPr lang="en-US" b="1" dirty="0">
                <a:solidFill>
                  <a:srgbClr val="1B1B1B"/>
                </a:solidFill>
                <a:latin typeface="Source Sans Pro" panose="020B0503030403020204" pitchFamily="34" charset="0"/>
              </a:rPr>
              <a:t>Naltrexone: </a:t>
            </a:r>
            <a:r>
              <a:rPr lang="en-US" dirty="0">
                <a:solidFill>
                  <a:srgbClr val="1B1B1B"/>
                </a:solidFill>
                <a:latin typeface="Source Sans Pro" panose="020B0503030403020204" pitchFamily="34" charset="0"/>
              </a:rPr>
              <a:t>XR-NTX has demonstrated efficacy in reducing return to illicit opioid use, increasing treatment retention, and reducing opioid craving compared with placebo or no medication in randomized controlled trials.</a:t>
            </a:r>
          </a:p>
          <a:p>
            <a:pPr marL="285750" indent="-285750" algn="l">
              <a:buFont typeface="Arial" panose="020B0604020202020204" pitchFamily="34" charset="0"/>
              <a:buChar char="•"/>
            </a:pPr>
            <a:endParaRPr lang="en-US" dirty="0">
              <a:solidFill>
                <a:srgbClr val="1B1B1B"/>
              </a:solidFill>
              <a:latin typeface="Source Sans Pro" panose="020B0503030403020204" pitchFamily="34" charset="0"/>
            </a:endParaRPr>
          </a:p>
          <a:p>
            <a:pPr marL="285750" indent="-285750" algn="l">
              <a:buFont typeface="Arial" panose="020B0604020202020204" pitchFamily="34" charset="0"/>
              <a:buChar char="•"/>
            </a:pPr>
            <a:r>
              <a:rPr lang="en-US" b="1" i="0" dirty="0">
                <a:solidFill>
                  <a:srgbClr val="1B1B1B"/>
                </a:solidFill>
                <a:effectLst/>
                <a:latin typeface="Source Sans Pro" panose="020B0503030403020204" pitchFamily="34" charset="0"/>
              </a:rPr>
              <a:t>Buprenorphine: </a:t>
            </a:r>
            <a:r>
              <a:rPr lang="en-US" i="0" dirty="0">
                <a:solidFill>
                  <a:srgbClr val="1B1B1B"/>
                </a:solidFill>
                <a:effectLst/>
                <a:latin typeface="Source Sans Pro" panose="020B0503030403020204" pitchFamily="34" charset="0"/>
              </a:rPr>
              <a:t>Buprenorphine is effective in retaining patients in treatment and reducing illicit opioid use, as demonstrated by many clinical trials comparing buprenorphine with placebo or no medication. Buprenorphine is a partial agonist with a ceiling effect on opioid activity. Hence, it is less likely than methadone and other full agonists to cause respiratory depression in an accidental overdose. </a:t>
            </a:r>
          </a:p>
        </p:txBody>
      </p:sp>
      <p:pic>
        <p:nvPicPr>
          <p:cNvPr id="8" name="Content Placeholder 11" descr="Medicine outline">
            <a:extLst>
              <a:ext uri="{FF2B5EF4-FFF2-40B4-BE49-F238E27FC236}">
                <a16:creationId xmlns:a16="http://schemas.microsoft.com/office/drawing/2014/main" id="{E57FF2CB-B8C6-6FFE-021C-6C47F31107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457" y="2899613"/>
            <a:ext cx="2243572" cy="2243572"/>
          </a:xfrm>
          <a:prstGeom prst="rect">
            <a:avLst/>
          </a:prstGeom>
        </p:spPr>
      </p:pic>
    </p:spTree>
    <p:extLst>
      <p:ext uri="{BB962C8B-B14F-4D97-AF65-F5344CB8AC3E}">
        <p14:creationId xmlns:p14="http://schemas.microsoft.com/office/powerpoint/2010/main" val="16072628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80ED-CD3C-A2AC-1426-61CB6086C7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051711-DCD5-641D-6D48-0DF4093452A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45DFD5-0A9C-B41A-6626-BDA669094328}"/>
              </a:ext>
            </a:extLst>
          </p:cNvPr>
          <p:cNvPicPr>
            <a:picLocks noChangeAspect="1"/>
          </p:cNvPicPr>
          <p:nvPr/>
        </p:nvPicPr>
        <p:blipFill rotWithShape="1">
          <a:blip r:embed="rId2"/>
          <a:srcRect t="15339" r="15338"/>
          <a:stretch/>
        </p:blipFill>
        <p:spPr>
          <a:xfrm>
            <a:off x="-1" y="0"/>
            <a:ext cx="12192001" cy="6668656"/>
          </a:xfrm>
          <a:prstGeom prst="rect">
            <a:avLst/>
          </a:prstGeom>
        </p:spPr>
      </p:pic>
      <p:pic>
        <p:nvPicPr>
          <p:cNvPr id="5" name="Picture 4">
            <a:extLst>
              <a:ext uri="{FF2B5EF4-FFF2-40B4-BE49-F238E27FC236}">
                <a16:creationId xmlns:a16="http://schemas.microsoft.com/office/drawing/2014/main" id="{655AE873-DF64-2204-72BA-63BDF2B710BA}"/>
              </a:ext>
            </a:extLst>
          </p:cNvPr>
          <p:cNvPicPr>
            <a:picLocks noChangeAspect="1"/>
          </p:cNvPicPr>
          <p:nvPr/>
        </p:nvPicPr>
        <p:blipFill>
          <a:blip r:embed="rId3"/>
          <a:stretch>
            <a:fillRect/>
          </a:stretch>
        </p:blipFill>
        <p:spPr>
          <a:xfrm>
            <a:off x="185737" y="6134833"/>
            <a:ext cx="2066925" cy="609600"/>
          </a:xfrm>
          <a:prstGeom prst="rect">
            <a:avLst/>
          </a:prstGeom>
        </p:spPr>
      </p:pic>
      <p:sp>
        <p:nvSpPr>
          <p:cNvPr id="9" name="TextBox 8">
            <a:extLst>
              <a:ext uri="{FF2B5EF4-FFF2-40B4-BE49-F238E27FC236}">
                <a16:creationId xmlns:a16="http://schemas.microsoft.com/office/drawing/2014/main" id="{7787F57D-EB5B-9E31-C828-95BEB2846123}"/>
              </a:ext>
            </a:extLst>
          </p:cNvPr>
          <p:cNvSpPr txBox="1"/>
          <p:nvPr/>
        </p:nvSpPr>
        <p:spPr>
          <a:xfrm>
            <a:off x="1886856" y="1425591"/>
            <a:ext cx="9158514" cy="2246769"/>
          </a:xfrm>
          <a:prstGeom prst="rect">
            <a:avLst/>
          </a:prstGeom>
          <a:noFill/>
        </p:spPr>
        <p:txBody>
          <a:bodyPr wrap="square">
            <a:spAutoFit/>
          </a:bodyPr>
          <a:lstStyle/>
          <a:p>
            <a:r>
              <a:rPr lang="en-US" sz="3200" b="1" dirty="0"/>
              <a:t>SAMHSA’s National Helpline:  </a:t>
            </a:r>
            <a:r>
              <a:rPr lang="en-US" sz="3200" b="1" i="0" dirty="0">
                <a:effectLst/>
                <a:latin typeface="Source Sans Pro" panose="020B0503030403020204" pitchFamily="34" charset="0"/>
              </a:rPr>
              <a:t>1-800-662-HELP</a:t>
            </a:r>
          </a:p>
          <a:p>
            <a:endParaRPr lang="en-US" dirty="0">
              <a:latin typeface="Source Sans Pro" panose="020B0503030403020204" pitchFamily="34" charset="0"/>
            </a:endParaRPr>
          </a:p>
          <a:p>
            <a:r>
              <a:rPr lang="en-US" b="0" i="0" dirty="0">
                <a:effectLst/>
                <a:latin typeface="Source Sans Pro" panose="020B0503030403020204" pitchFamily="34" charset="0"/>
              </a:rPr>
              <a:t>SAMHSA’s National Helpline is a free, confidential, 24/7, 365-day-a-year treatment referral and information service (in English and Spanish) for individuals and families facing mental and/or substance use disorders.  Also known as the Treatment Referral Routing Service.  </a:t>
            </a:r>
            <a:r>
              <a:rPr lang="en-US" i="0" u="sng" dirty="0">
                <a:effectLst/>
                <a:latin typeface="Source Sans Pro" panose="020B0503030403020204" pitchFamily="34" charset="0"/>
              </a:rPr>
              <a:t>This service provides referrals to local treatment facilities, support groups, and community-based organizations.</a:t>
            </a:r>
            <a:endParaRPr lang="en-US" u="sng" dirty="0"/>
          </a:p>
        </p:txBody>
      </p:sp>
      <p:sp>
        <p:nvSpPr>
          <p:cNvPr id="11" name="TextBox 10">
            <a:extLst>
              <a:ext uri="{FF2B5EF4-FFF2-40B4-BE49-F238E27FC236}">
                <a16:creationId xmlns:a16="http://schemas.microsoft.com/office/drawing/2014/main" id="{0AD3EC0A-6279-F05B-52EB-3EEED9E7D584}"/>
              </a:ext>
            </a:extLst>
          </p:cNvPr>
          <p:cNvSpPr txBox="1"/>
          <p:nvPr/>
        </p:nvSpPr>
        <p:spPr>
          <a:xfrm>
            <a:off x="1886856" y="3716149"/>
            <a:ext cx="9561967" cy="2246769"/>
          </a:xfrm>
          <a:prstGeom prst="rect">
            <a:avLst/>
          </a:prstGeom>
          <a:noFill/>
        </p:spPr>
        <p:txBody>
          <a:bodyPr wrap="square">
            <a:spAutoFit/>
          </a:bodyPr>
          <a:lstStyle/>
          <a:p>
            <a:endParaRPr lang="en-US" dirty="0"/>
          </a:p>
          <a:p>
            <a:r>
              <a:rPr lang="en-US" sz="3200" b="1" dirty="0"/>
              <a:t>SAMHSA Treatment Services Locator </a:t>
            </a:r>
          </a:p>
          <a:p>
            <a:r>
              <a:rPr lang="en-US" dirty="0"/>
              <a:t>https://findtreatment.gov/</a:t>
            </a:r>
          </a:p>
          <a:p>
            <a:endParaRPr lang="en-US" dirty="0"/>
          </a:p>
          <a:p>
            <a:r>
              <a:rPr lang="en-US" b="0" i="0" dirty="0">
                <a:effectLst/>
                <a:latin typeface="Source Sans Pro" panose="020B0503030403020204" pitchFamily="34" charset="0"/>
                <a:ea typeface="Source Sans Pro" panose="020B0503030403020204" pitchFamily="34" charset="0"/>
              </a:rPr>
              <a:t>Treatment Services Locator, a confidential and anonymous source of information for persons seeking treatment facilities in the United States or U.S. Territories for substance use/addiction and/or mental health problems.</a:t>
            </a:r>
            <a:endParaRPr lang="en-US" dirty="0">
              <a:latin typeface="Source Sans Pro" panose="020B0503030403020204" pitchFamily="34" charset="0"/>
              <a:ea typeface="Source Sans Pro" panose="020B0503030403020204" pitchFamily="34" charset="0"/>
            </a:endParaRPr>
          </a:p>
        </p:txBody>
      </p:sp>
      <p:sp>
        <p:nvSpPr>
          <p:cNvPr id="12" name="TextBox 11">
            <a:extLst>
              <a:ext uri="{FF2B5EF4-FFF2-40B4-BE49-F238E27FC236}">
                <a16:creationId xmlns:a16="http://schemas.microsoft.com/office/drawing/2014/main" id="{37ACDB6E-F311-6AB2-93F5-8F19C25F70DD}"/>
              </a:ext>
            </a:extLst>
          </p:cNvPr>
          <p:cNvSpPr txBox="1"/>
          <p:nvPr/>
        </p:nvSpPr>
        <p:spPr>
          <a:xfrm>
            <a:off x="488042" y="389630"/>
            <a:ext cx="5268365" cy="646331"/>
          </a:xfrm>
          <a:prstGeom prst="rect">
            <a:avLst/>
          </a:prstGeom>
          <a:noFill/>
        </p:spPr>
        <p:txBody>
          <a:bodyPr wrap="none" rtlCol="0">
            <a:spAutoFit/>
          </a:bodyPr>
          <a:lstStyle/>
          <a:p>
            <a:r>
              <a:rPr lang="en-US" sz="3600" b="1" dirty="0"/>
              <a:t>Find Treatment Resources</a:t>
            </a:r>
          </a:p>
        </p:txBody>
      </p:sp>
      <p:sp>
        <p:nvSpPr>
          <p:cNvPr id="14" name="Arrow: Right 13">
            <a:extLst>
              <a:ext uri="{FF2B5EF4-FFF2-40B4-BE49-F238E27FC236}">
                <a16:creationId xmlns:a16="http://schemas.microsoft.com/office/drawing/2014/main" id="{F86A3157-297C-69F7-76F3-1AA00E1D7E35}"/>
              </a:ext>
            </a:extLst>
          </p:cNvPr>
          <p:cNvSpPr/>
          <p:nvPr/>
        </p:nvSpPr>
        <p:spPr>
          <a:xfrm>
            <a:off x="380999" y="2579359"/>
            <a:ext cx="1335314" cy="609600"/>
          </a:xfrm>
          <a:prstGeom prst="rightArrow">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72B063F-7EBE-9A2F-379A-D6443A086392}"/>
              </a:ext>
            </a:extLst>
          </p:cNvPr>
          <p:cNvSpPr/>
          <p:nvPr/>
        </p:nvSpPr>
        <p:spPr>
          <a:xfrm>
            <a:off x="403110" y="4732357"/>
            <a:ext cx="1335314" cy="609600"/>
          </a:xfrm>
          <a:prstGeom prst="rightArrow">
            <a:avLst/>
          </a:prstGeom>
          <a:solidFill>
            <a:srgbClr val="289C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1781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5148E28C-9CF1-EC99-2D02-A5A4952E92F5}"/>
              </a:ext>
            </a:extLst>
          </p:cNvPr>
          <p:cNvPicPr>
            <a:picLocks noChangeAspect="1"/>
          </p:cNvPicPr>
          <p:nvPr/>
        </p:nvPicPr>
        <p:blipFill rotWithShape="1">
          <a:blip r:embed="rId2"/>
          <a:srcRect l="1102" r="1546" b="-1"/>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0058D226-5C7A-A742-7D45-6ED782A5F8E5}"/>
              </a:ext>
            </a:extLst>
          </p:cNvPr>
          <p:cNvPicPr>
            <a:picLocks noChangeAspect="1"/>
          </p:cNvPicPr>
          <p:nvPr/>
        </p:nvPicPr>
        <p:blipFill>
          <a:blip r:embed="rId3"/>
          <a:stretch>
            <a:fillRect/>
          </a:stretch>
        </p:blipFill>
        <p:spPr>
          <a:xfrm>
            <a:off x="130052" y="6111499"/>
            <a:ext cx="1990725" cy="628650"/>
          </a:xfrm>
          <a:prstGeom prst="rect">
            <a:avLst/>
          </a:prstGeom>
        </p:spPr>
      </p:pic>
    </p:spTree>
    <p:extLst>
      <p:ext uri="{BB962C8B-B14F-4D97-AF65-F5344CB8AC3E}">
        <p14:creationId xmlns:p14="http://schemas.microsoft.com/office/powerpoint/2010/main" val="2900919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8994C-07AA-66D5-8FD7-96E6524B2C0B}"/>
              </a:ext>
            </a:extLst>
          </p:cNvPr>
          <p:cNvPicPr>
            <a:picLocks noChangeAspect="1"/>
          </p:cNvPicPr>
          <p:nvPr/>
        </p:nvPicPr>
        <p:blipFill rotWithShape="1">
          <a:blip r:embed="rId2"/>
          <a:srcRect t="15217"/>
          <a:stretch/>
        </p:blipFill>
        <p:spPr>
          <a:xfrm>
            <a:off x="0" y="0"/>
            <a:ext cx="12192000" cy="6611815"/>
          </a:xfrm>
          <a:prstGeom prst="rect">
            <a:avLst/>
          </a:prstGeom>
        </p:spPr>
      </p:pic>
      <p:pic>
        <p:nvPicPr>
          <p:cNvPr id="6" name="Picture 5">
            <a:extLst>
              <a:ext uri="{FF2B5EF4-FFF2-40B4-BE49-F238E27FC236}">
                <a16:creationId xmlns:a16="http://schemas.microsoft.com/office/drawing/2014/main" id="{C1F2A70C-87CA-1136-F766-884B131964D1}"/>
              </a:ext>
            </a:extLst>
          </p:cNvPr>
          <p:cNvPicPr>
            <a:picLocks noChangeAspect="1"/>
          </p:cNvPicPr>
          <p:nvPr/>
        </p:nvPicPr>
        <p:blipFill>
          <a:blip r:embed="rId3"/>
          <a:stretch>
            <a:fillRect/>
          </a:stretch>
        </p:blipFill>
        <p:spPr>
          <a:xfrm rot="20050320">
            <a:off x="618072" y="1809597"/>
            <a:ext cx="5307255" cy="4054216"/>
          </a:xfrm>
          <a:prstGeom prst="rect">
            <a:avLst/>
          </a:prstGeom>
        </p:spPr>
      </p:pic>
      <p:pic>
        <p:nvPicPr>
          <p:cNvPr id="8" name="Picture 7">
            <a:extLst>
              <a:ext uri="{FF2B5EF4-FFF2-40B4-BE49-F238E27FC236}">
                <a16:creationId xmlns:a16="http://schemas.microsoft.com/office/drawing/2014/main" id="{86E92749-3CE8-08ED-34F1-305E41CCABAE}"/>
              </a:ext>
            </a:extLst>
          </p:cNvPr>
          <p:cNvPicPr>
            <a:picLocks noChangeAspect="1"/>
          </p:cNvPicPr>
          <p:nvPr/>
        </p:nvPicPr>
        <p:blipFill>
          <a:blip r:embed="rId4"/>
          <a:stretch>
            <a:fillRect/>
          </a:stretch>
        </p:blipFill>
        <p:spPr>
          <a:xfrm>
            <a:off x="6096000" y="1476594"/>
            <a:ext cx="5544609" cy="4195406"/>
          </a:xfrm>
          <a:prstGeom prst="rect">
            <a:avLst/>
          </a:prstGeom>
        </p:spPr>
      </p:pic>
      <p:sp>
        <p:nvSpPr>
          <p:cNvPr id="9" name="TextBox 8">
            <a:extLst>
              <a:ext uri="{FF2B5EF4-FFF2-40B4-BE49-F238E27FC236}">
                <a16:creationId xmlns:a16="http://schemas.microsoft.com/office/drawing/2014/main" id="{3034F94E-136A-941C-7932-C481CF168341}"/>
              </a:ext>
            </a:extLst>
          </p:cNvPr>
          <p:cNvSpPr txBox="1"/>
          <p:nvPr/>
        </p:nvSpPr>
        <p:spPr>
          <a:xfrm>
            <a:off x="562707" y="332764"/>
            <a:ext cx="3886513" cy="523220"/>
          </a:xfrm>
          <a:prstGeom prst="rect">
            <a:avLst/>
          </a:prstGeom>
          <a:noFill/>
        </p:spPr>
        <p:txBody>
          <a:bodyPr wrap="none" rtlCol="0">
            <a:spAutoFit/>
          </a:bodyPr>
          <a:lstStyle/>
          <a:p>
            <a:r>
              <a:rPr lang="en-US" sz="2800" b="1" dirty="0"/>
              <a:t>NIDA – Good Resources! </a:t>
            </a:r>
          </a:p>
        </p:txBody>
      </p:sp>
    </p:spTree>
    <p:extLst>
      <p:ext uri="{BB962C8B-B14F-4D97-AF65-F5344CB8AC3E}">
        <p14:creationId xmlns:p14="http://schemas.microsoft.com/office/powerpoint/2010/main" val="834090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2326B-FEDA-B9F6-6516-6BF0F4BDB409}"/>
              </a:ext>
            </a:extLst>
          </p:cNvPr>
          <p:cNvPicPr>
            <a:picLocks noChangeAspect="1"/>
          </p:cNvPicPr>
          <p:nvPr/>
        </p:nvPicPr>
        <p:blipFill rotWithShape="1">
          <a:blip r:embed="rId4"/>
          <a:srcRect t="16196" r="13539"/>
          <a:stretch/>
        </p:blipFill>
        <p:spPr>
          <a:xfrm>
            <a:off x="-1" y="0"/>
            <a:ext cx="12192001" cy="6647501"/>
          </a:xfrm>
          <a:prstGeom prst="rect">
            <a:avLst/>
          </a:prstGeom>
        </p:spPr>
      </p:pic>
      <p:pic>
        <p:nvPicPr>
          <p:cNvPr id="5" name="Picture 4">
            <a:extLst>
              <a:ext uri="{FF2B5EF4-FFF2-40B4-BE49-F238E27FC236}">
                <a16:creationId xmlns:a16="http://schemas.microsoft.com/office/drawing/2014/main" id="{2601D637-7D34-B993-8316-34F1372910D1}"/>
              </a:ext>
            </a:extLst>
          </p:cNvPr>
          <p:cNvPicPr>
            <a:picLocks noChangeAspect="1"/>
          </p:cNvPicPr>
          <p:nvPr/>
        </p:nvPicPr>
        <p:blipFill>
          <a:blip r:embed="rId5"/>
          <a:stretch>
            <a:fillRect/>
          </a:stretch>
        </p:blipFill>
        <p:spPr>
          <a:xfrm>
            <a:off x="128587" y="6091970"/>
            <a:ext cx="2181225" cy="676275"/>
          </a:xfrm>
          <a:prstGeom prst="rect">
            <a:avLst/>
          </a:prstGeom>
        </p:spPr>
      </p:pic>
      <p:pic>
        <p:nvPicPr>
          <p:cNvPr id="2" name="Online Media 1" title="A Better Way to Screen for Substance Use">
            <a:hlinkClick r:id="" action="ppaction://media"/>
            <a:extLst>
              <a:ext uri="{FF2B5EF4-FFF2-40B4-BE49-F238E27FC236}">
                <a16:creationId xmlns:a16="http://schemas.microsoft.com/office/drawing/2014/main" id="{1A8D94B6-080A-B1C9-9FDF-C4E8AF0DAC87}"/>
              </a:ext>
            </a:extLst>
          </p:cNvPr>
          <p:cNvPicPr>
            <a:picLocks noRot="1" noChangeAspect="1"/>
          </p:cNvPicPr>
          <p:nvPr>
            <a:videoFile r:link="rId1"/>
          </p:nvPr>
        </p:nvPicPr>
        <p:blipFill>
          <a:blip r:embed="rId6"/>
          <a:stretch>
            <a:fillRect/>
          </a:stretch>
        </p:blipFill>
        <p:spPr>
          <a:xfrm>
            <a:off x="2913787" y="1578544"/>
            <a:ext cx="5482117" cy="3097396"/>
          </a:xfrm>
          <a:prstGeom prst="rect">
            <a:avLst/>
          </a:prstGeom>
        </p:spPr>
      </p:pic>
    </p:spTree>
    <p:extLst>
      <p:ext uri="{BB962C8B-B14F-4D97-AF65-F5344CB8AC3E}">
        <p14:creationId xmlns:p14="http://schemas.microsoft.com/office/powerpoint/2010/main" val="28613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812EC-62F7-E9D8-C3CD-496DDB009012}"/>
              </a:ext>
            </a:extLst>
          </p:cNvPr>
          <p:cNvPicPr>
            <a:picLocks noChangeAspect="1"/>
          </p:cNvPicPr>
          <p:nvPr/>
        </p:nvPicPr>
        <p:blipFill rotWithShape="1">
          <a:blip r:embed="rId3"/>
          <a:srcRect t="15399" r="15399"/>
          <a:stretch/>
        </p:blipFill>
        <p:spPr>
          <a:xfrm>
            <a:off x="0" y="0"/>
            <a:ext cx="12192001" cy="6631709"/>
          </a:xfrm>
          <a:prstGeom prst="rect">
            <a:avLst/>
          </a:prstGeom>
        </p:spPr>
      </p:pic>
      <p:pic>
        <p:nvPicPr>
          <p:cNvPr id="5" name="Picture 4">
            <a:extLst>
              <a:ext uri="{FF2B5EF4-FFF2-40B4-BE49-F238E27FC236}">
                <a16:creationId xmlns:a16="http://schemas.microsoft.com/office/drawing/2014/main" id="{4F5EDE4C-810A-B2CB-03D0-5076E9246FCE}"/>
              </a:ext>
            </a:extLst>
          </p:cNvPr>
          <p:cNvPicPr>
            <a:picLocks noChangeAspect="1"/>
          </p:cNvPicPr>
          <p:nvPr/>
        </p:nvPicPr>
        <p:blipFill>
          <a:blip r:embed="rId4"/>
          <a:stretch>
            <a:fillRect/>
          </a:stretch>
        </p:blipFill>
        <p:spPr>
          <a:xfrm>
            <a:off x="130052" y="6111499"/>
            <a:ext cx="1990725" cy="628650"/>
          </a:xfrm>
          <a:prstGeom prst="rect">
            <a:avLst/>
          </a:prstGeom>
        </p:spPr>
      </p:pic>
      <p:pic>
        <p:nvPicPr>
          <p:cNvPr id="2" name="Online Media 1" title="Brief intervention: &quot;Dave&quot;">
            <a:hlinkClick r:id="" action="ppaction://media"/>
            <a:extLst>
              <a:ext uri="{FF2B5EF4-FFF2-40B4-BE49-F238E27FC236}">
                <a16:creationId xmlns:a16="http://schemas.microsoft.com/office/drawing/2014/main" id="{4EDB6ADD-B67A-1298-28A8-E0DF8446986C}"/>
              </a:ext>
            </a:extLst>
          </p:cNvPr>
          <p:cNvPicPr>
            <a:picLocks noRot="1" noChangeAspect="1"/>
          </p:cNvPicPr>
          <p:nvPr>
            <a:videoFile r:link="rId1"/>
          </p:nvPr>
        </p:nvPicPr>
        <p:blipFill>
          <a:blip r:embed="rId5"/>
          <a:stretch>
            <a:fillRect/>
          </a:stretch>
        </p:blipFill>
        <p:spPr>
          <a:xfrm>
            <a:off x="3221113" y="1810469"/>
            <a:ext cx="5328795" cy="3010769"/>
          </a:xfrm>
          <a:prstGeom prst="rect">
            <a:avLst/>
          </a:prstGeom>
        </p:spPr>
      </p:pic>
    </p:spTree>
    <p:extLst>
      <p:ext uri="{BB962C8B-B14F-4D97-AF65-F5344CB8AC3E}">
        <p14:creationId xmlns:p14="http://schemas.microsoft.com/office/powerpoint/2010/main" val="25446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73963-59A9-BB0A-685F-EC22EB1F1B44}"/>
              </a:ext>
            </a:extLst>
          </p:cNvPr>
          <p:cNvPicPr>
            <a:picLocks noChangeAspect="1"/>
          </p:cNvPicPr>
          <p:nvPr/>
        </p:nvPicPr>
        <p:blipFill rotWithShape="1">
          <a:blip r:embed="rId3"/>
          <a:srcRect t="15339" r="15338"/>
          <a:stretch/>
        </p:blipFill>
        <p:spPr>
          <a:xfrm>
            <a:off x="0" y="0"/>
            <a:ext cx="12192001" cy="6668656"/>
          </a:xfrm>
          <a:prstGeom prst="rect">
            <a:avLst/>
          </a:prstGeom>
        </p:spPr>
      </p:pic>
      <p:pic>
        <p:nvPicPr>
          <p:cNvPr id="5" name="Picture 4">
            <a:extLst>
              <a:ext uri="{FF2B5EF4-FFF2-40B4-BE49-F238E27FC236}">
                <a16:creationId xmlns:a16="http://schemas.microsoft.com/office/drawing/2014/main" id="{1FB42E5D-67A5-146E-9125-B17EED71A8E3}"/>
              </a:ext>
            </a:extLst>
          </p:cNvPr>
          <p:cNvPicPr>
            <a:picLocks noChangeAspect="1"/>
          </p:cNvPicPr>
          <p:nvPr/>
        </p:nvPicPr>
        <p:blipFill>
          <a:blip r:embed="rId4"/>
          <a:stretch>
            <a:fillRect/>
          </a:stretch>
        </p:blipFill>
        <p:spPr>
          <a:xfrm>
            <a:off x="185737" y="6134833"/>
            <a:ext cx="2066925" cy="609600"/>
          </a:xfrm>
          <a:prstGeom prst="rect">
            <a:avLst/>
          </a:prstGeom>
        </p:spPr>
      </p:pic>
      <p:pic>
        <p:nvPicPr>
          <p:cNvPr id="2" name="Online Media 1" title="Brief intervention: &quot;Miguel&quot;">
            <a:hlinkClick r:id="" action="ppaction://media"/>
            <a:extLst>
              <a:ext uri="{FF2B5EF4-FFF2-40B4-BE49-F238E27FC236}">
                <a16:creationId xmlns:a16="http://schemas.microsoft.com/office/drawing/2014/main" id="{A560F5E4-1D1F-9742-D3D4-FE2ECA2E763F}"/>
              </a:ext>
            </a:extLst>
          </p:cNvPr>
          <p:cNvPicPr>
            <a:picLocks noRot="1" noChangeAspect="1"/>
          </p:cNvPicPr>
          <p:nvPr>
            <a:videoFile r:link="rId1"/>
          </p:nvPr>
        </p:nvPicPr>
        <p:blipFill>
          <a:blip r:embed="rId5"/>
          <a:stretch>
            <a:fillRect/>
          </a:stretch>
        </p:blipFill>
        <p:spPr>
          <a:xfrm>
            <a:off x="3475968" y="1944303"/>
            <a:ext cx="4919935" cy="2779763"/>
          </a:xfrm>
          <a:prstGeom prst="rect">
            <a:avLst/>
          </a:prstGeom>
        </p:spPr>
      </p:pic>
    </p:spTree>
    <p:extLst>
      <p:ext uri="{BB962C8B-B14F-4D97-AF65-F5344CB8AC3E}">
        <p14:creationId xmlns:p14="http://schemas.microsoft.com/office/powerpoint/2010/main" val="363100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448E6ED6-B47A-9CE1-8BD3-3A1627AB2076}"/>
              </a:ext>
            </a:extLst>
          </p:cNvPr>
          <p:cNvPicPr>
            <a:picLocks noChangeAspect="1"/>
          </p:cNvPicPr>
          <p:nvPr/>
        </p:nvPicPr>
        <p:blipFill rotWithShape="1">
          <a:blip r:embed="rId2"/>
          <a:srcRect t="18479" r="15385" b="-1"/>
          <a:stretch/>
        </p:blipFill>
        <p:spPr>
          <a:xfrm>
            <a:off x="0" y="0"/>
            <a:ext cx="12192001" cy="66594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83A69B1-C3B2-257C-1711-C9917C91D6E6}"/>
              </a:ext>
            </a:extLst>
          </p:cNvPr>
          <p:cNvSpPr txBox="1"/>
          <p:nvPr/>
        </p:nvSpPr>
        <p:spPr>
          <a:xfrm>
            <a:off x="1318845" y="680160"/>
            <a:ext cx="60756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b="1" dirty="0">
                <a:cs typeface="Calibri"/>
              </a:rPr>
              <a:t>Background</a:t>
            </a:r>
            <a:endParaRPr lang="en-US" sz="5400" b="1" dirty="0"/>
          </a:p>
        </p:txBody>
      </p:sp>
      <p:sp>
        <p:nvSpPr>
          <p:cNvPr id="6" name="TextBox 5">
            <a:extLst>
              <a:ext uri="{FF2B5EF4-FFF2-40B4-BE49-F238E27FC236}">
                <a16:creationId xmlns:a16="http://schemas.microsoft.com/office/drawing/2014/main" id="{E53913BC-0A50-00C7-275E-D133E7A7C9EE}"/>
              </a:ext>
            </a:extLst>
          </p:cNvPr>
          <p:cNvSpPr txBox="1"/>
          <p:nvPr/>
        </p:nvSpPr>
        <p:spPr>
          <a:xfrm>
            <a:off x="1176287" y="2529759"/>
            <a:ext cx="1008697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a:rPr>
              <a:t>More than 40 million Americans live with a substance use disorder (SUD)</a:t>
            </a:r>
            <a:endParaRPr lang="en-US" sz="2800">
              <a:cs typeface="Calibri"/>
            </a:endParaRPr>
          </a:p>
          <a:p>
            <a:pPr marL="285750" indent="-285750">
              <a:buFont typeface="Arial"/>
              <a:buChar char="•"/>
            </a:pPr>
            <a:r>
              <a:rPr lang="en-US" sz="2800" dirty="0">
                <a:cs typeface="Calibri"/>
              </a:rPr>
              <a:t>Fewer than 3 million receive treatment in specialty SUD (SAMHSA, 2021)</a:t>
            </a:r>
          </a:p>
          <a:p>
            <a:pPr marL="285750" indent="-285750">
              <a:buFont typeface="Arial"/>
              <a:buChar char="•"/>
            </a:pPr>
            <a:r>
              <a:rPr lang="en-US" sz="2800" dirty="0">
                <a:cs typeface="Calibri"/>
              </a:rPr>
              <a:t>Primary care is increasingly likely to fill the gap in identification and treatment of SUD and/or risky use</a:t>
            </a:r>
          </a:p>
        </p:txBody>
      </p:sp>
    </p:spTree>
    <p:extLst>
      <p:ext uri="{BB962C8B-B14F-4D97-AF65-F5344CB8AC3E}">
        <p14:creationId xmlns:p14="http://schemas.microsoft.com/office/powerpoint/2010/main" val="412168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10AD08A-470B-0E7D-05C3-3A0FB808CFD0}"/>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419297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50CD-DB61-5F33-48D5-F6CF52E4B67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E9F42D-1CB8-81DF-569B-DAE48A2B3CE4}"/>
              </a:ext>
            </a:extLst>
          </p:cNvPr>
          <p:cNvPicPr>
            <a:picLocks noChangeAspect="1"/>
          </p:cNvPicPr>
          <p:nvPr/>
        </p:nvPicPr>
        <p:blipFill rotWithShape="1">
          <a:blip r:embed="rId2"/>
          <a:srcRect t="15399" r="15399"/>
          <a:stretch/>
        </p:blipFill>
        <p:spPr>
          <a:xfrm>
            <a:off x="-1" y="0"/>
            <a:ext cx="12192001" cy="6631709"/>
          </a:xfrm>
          <a:prstGeom prst="rect">
            <a:avLst/>
          </a:prstGeom>
        </p:spPr>
      </p:pic>
      <p:pic>
        <p:nvPicPr>
          <p:cNvPr id="9" name="Content Placeholder 8" descr="Bullseye with solid fill">
            <a:extLst>
              <a:ext uri="{FF2B5EF4-FFF2-40B4-BE49-F238E27FC236}">
                <a16:creationId xmlns:a16="http://schemas.microsoft.com/office/drawing/2014/main" id="{1962E2F5-1946-6590-896E-7FD6850D328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248477"/>
            <a:ext cx="2361046" cy="2361046"/>
          </a:xfrm>
        </p:spPr>
      </p:pic>
      <p:sp>
        <p:nvSpPr>
          <p:cNvPr id="6" name="TextBox 5">
            <a:extLst>
              <a:ext uri="{FF2B5EF4-FFF2-40B4-BE49-F238E27FC236}">
                <a16:creationId xmlns:a16="http://schemas.microsoft.com/office/drawing/2014/main" id="{2835386E-706F-27A3-FE69-AA9AEEDA84E1}"/>
              </a:ext>
            </a:extLst>
          </p:cNvPr>
          <p:cNvSpPr txBox="1"/>
          <p:nvPr/>
        </p:nvSpPr>
        <p:spPr>
          <a:xfrm>
            <a:off x="622300" y="296316"/>
            <a:ext cx="2939523" cy="769441"/>
          </a:xfrm>
          <a:prstGeom prst="rect">
            <a:avLst/>
          </a:prstGeom>
          <a:noFill/>
        </p:spPr>
        <p:txBody>
          <a:bodyPr wrap="none" rtlCol="0">
            <a:spAutoFit/>
          </a:bodyPr>
          <a:lstStyle/>
          <a:p>
            <a:r>
              <a:rPr lang="en-US" sz="4400" b="1" dirty="0"/>
              <a:t>SBIRT Goals</a:t>
            </a:r>
          </a:p>
        </p:txBody>
      </p:sp>
      <p:sp>
        <p:nvSpPr>
          <p:cNvPr id="7" name="TextBox 6">
            <a:extLst>
              <a:ext uri="{FF2B5EF4-FFF2-40B4-BE49-F238E27FC236}">
                <a16:creationId xmlns:a16="http://schemas.microsoft.com/office/drawing/2014/main" id="{50645237-7016-20CF-8724-5CF963A8DCFD}"/>
              </a:ext>
            </a:extLst>
          </p:cNvPr>
          <p:cNvSpPr txBox="1"/>
          <p:nvPr/>
        </p:nvSpPr>
        <p:spPr>
          <a:xfrm>
            <a:off x="3691684" y="1065757"/>
            <a:ext cx="8007877"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Increase </a:t>
            </a:r>
            <a:r>
              <a:rPr lang="en-US" sz="3200" b="1" dirty="0"/>
              <a:t>access to care </a:t>
            </a:r>
            <a:r>
              <a:rPr lang="en-US" sz="3200" dirty="0"/>
              <a:t>for persons with substance use disorders and those at risk of substance use disorders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Foster a </a:t>
            </a:r>
            <a:r>
              <a:rPr lang="en-US" sz="3200" b="1" dirty="0"/>
              <a:t>continuum of care </a:t>
            </a:r>
            <a:r>
              <a:rPr lang="en-US" sz="3200" dirty="0"/>
              <a:t>by integrating prevention, intervention, and treatment services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b="1" dirty="0"/>
              <a:t>Improve linkages </a:t>
            </a:r>
            <a:r>
              <a:rPr lang="en-US" sz="3200" dirty="0"/>
              <a:t>among healthcare services and alcohol/drug treatment services</a:t>
            </a:r>
          </a:p>
        </p:txBody>
      </p:sp>
    </p:spTree>
    <p:extLst>
      <p:ext uri="{BB962C8B-B14F-4D97-AF65-F5344CB8AC3E}">
        <p14:creationId xmlns:p14="http://schemas.microsoft.com/office/powerpoint/2010/main" val="1387737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3636</TotalTime>
  <Words>3681</Words>
  <Application>Microsoft Office PowerPoint</Application>
  <PresentationFormat>Widescreen</PresentationFormat>
  <Paragraphs>386</Paragraphs>
  <Slides>67</Slides>
  <Notes>17</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Abadi</vt:lpstr>
      <vt:lpstr>Arial</vt:lpstr>
      <vt:lpstr>Arial Nova</vt:lpstr>
      <vt:lpstr>Calibri</vt:lpstr>
      <vt:lpstr>Calibri Light</vt:lpstr>
      <vt:lpstr>Century Gothic</vt:lpstr>
      <vt:lpstr>Gill Sans MT</vt:lpstr>
      <vt:lpstr>Lucida Grande</vt:lpstr>
      <vt:lpstr>Open Sans</vt:lpstr>
      <vt:lpstr>Roboto</vt:lpstr>
      <vt:lpstr>Source Sans Pro</vt:lpstr>
      <vt:lpstr>Office Theme</vt:lpstr>
      <vt:lpstr>PowerPoint Presentation</vt:lpstr>
      <vt:lpstr>PowerPoint Presentation</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Substance Use Status Continuum</vt:lpstr>
      <vt:lpstr>The Traditional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Before Screening</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Title Lorem Ipsum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Jenny Post</dc:creator>
  <cp:lastModifiedBy>Jenny Post</cp:lastModifiedBy>
  <cp:revision>76</cp:revision>
  <dcterms:created xsi:type="dcterms:W3CDTF">2022-06-22T14:08:24Z</dcterms:created>
  <dcterms:modified xsi:type="dcterms:W3CDTF">2022-10-19T16:50:08Z</dcterms:modified>
</cp:coreProperties>
</file>