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7" r:id="rId1"/>
  </p:sldMasterIdLst>
  <p:sldIdLst>
    <p:sldId id="256" r:id="rId2"/>
    <p:sldId id="259" r:id="rId3"/>
    <p:sldId id="280" r:id="rId4"/>
    <p:sldId id="286" r:id="rId5"/>
    <p:sldId id="275" r:id="rId6"/>
    <p:sldId id="276" r:id="rId7"/>
    <p:sldId id="265" r:id="rId8"/>
    <p:sldId id="278" r:id="rId9"/>
    <p:sldId id="277" r:id="rId10"/>
    <p:sldId id="270" r:id="rId11"/>
    <p:sldId id="267" r:id="rId12"/>
    <p:sldId id="268" r:id="rId13"/>
    <p:sldId id="282" r:id="rId14"/>
    <p:sldId id="283" r:id="rId15"/>
    <p:sldId id="279" r:id="rId16"/>
    <p:sldId id="285" r:id="rId17"/>
    <p:sldId id="266" r:id="rId18"/>
    <p:sldId id="269" r:id="rId19"/>
    <p:sldId id="271" r:id="rId20"/>
    <p:sldId id="272" r:id="rId21"/>
    <p:sldId id="274" r:id="rId22"/>
    <p:sldId id="284" r:id="rId23"/>
    <p:sldId id="28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73"/>
    <p:restoredTop sz="96197"/>
  </p:normalViewPr>
  <p:slideViewPr>
    <p:cSldViewPr snapToGrid="0">
      <p:cViewPr varScale="1">
        <p:scale>
          <a:sx n="88" d="100"/>
          <a:sy n="88" d="100"/>
        </p:scale>
        <p:origin x="208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E1A6CC4-18FB-FE4D-BC9D-1C132797B761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018B81-BC10-1241-A5B8-262C54425F9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60372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6CC4-18FB-FE4D-BC9D-1C132797B761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8B81-BC10-1241-A5B8-262C54425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5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6CC4-18FB-FE4D-BC9D-1C132797B761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8B81-BC10-1241-A5B8-262C54425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8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6CC4-18FB-FE4D-BC9D-1C132797B761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8B81-BC10-1241-A5B8-262C54425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1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1A6CC4-18FB-FE4D-BC9D-1C132797B761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018B81-BC10-1241-A5B8-262C54425F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25123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6CC4-18FB-FE4D-BC9D-1C132797B761}" type="datetimeFigureOut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8B81-BC10-1241-A5B8-262C54425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5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6CC4-18FB-FE4D-BC9D-1C132797B761}" type="datetimeFigureOut">
              <a:rPr lang="en-US" smtClean="0"/>
              <a:t>11/1/22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8B81-BC10-1241-A5B8-262C54425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9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6CC4-18FB-FE4D-BC9D-1C132797B761}" type="datetimeFigureOut">
              <a:rPr lang="en-US" smtClean="0"/>
              <a:t>11/1/22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8B81-BC10-1241-A5B8-262C54425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8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6CC4-18FB-FE4D-BC9D-1C132797B761}" type="datetimeFigureOut">
              <a:rPr lang="en-US" smtClean="0"/>
              <a:t>11/1/22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8B81-BC10-1241-A5B8-262C54425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1A6CC4-18FB-FE4D-BC9D-1C132797B761}" type="datetimeFigureOut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018B81-BC10-1241-A5B8-262C54425F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221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1A6CC4-18FB-FE4D-BC9D-1C132797B761}" type="datetimeFigureOut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018B81-BC10-1241-A5B8-262C54425F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388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E1A6CC4-18FB-FE4D-BC9D-1C132797B761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7018B81-BC10-1241-A5B8-262C54425F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920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3882-9BD5-E7CF-600B-9F527EE46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917" y="612717"/>
            <a:ext cx="8189649" cy="3886680"/>
          </a:xfrm>
        </p:spPr>
        <p:txBody>
          <a:bodyPr/>
          <a:lstStyle/>
          <a:p>
            <a:r>
              <a:rPr lang="en-US" sz="5400" dirty="0"/>
              <a:t>Psychiatric Collaborative care management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067CA-874C-9248-F242-63440D4FA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7506" y="3821723"/>
            <a:ext cx="6831673" cy="1853839"/>
          </a:xfrm>
        </p:spPr>
        <p:txBody>
          <a:bodyPr>
            <a:normAutofit fontScale="70000" lnSpcReduction="20000"/>
          </a:bodyPr>
          <a:lstStyle/>
          <a:p>
            <a:r>
              <a:rPr lang="en-US" sz="5400" dirty="0"/>
              <a:t>in</a:t>
            </a:r>
          </a:p>
          <a:p>
            <a:r>
              <a:rPr lang="en-US" sz="6300" dirty="0"/>
              <a:t>Arkansas</a:t>
            </a:r>
          </a:p>
          <a:p>
            <a:r>
              <a:rPr lang="en-US" sz="5400" dirty="0"/>
              <a:t>(CoCM)</a:t>
            </a:r>
          </a:p>
        </p:txBody>
      </p:sp>
    </p:spTree>
    <p:extLst>
      <p:ext uri="{BB962C8B-B14F-4D97-AF65-F5344CB8AC3E}">
        <p14:creationId xmlns:p14="http://schemas.microsoft.com/office/powerpoint/2010/main" val="223736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57CB08-FDF4-3045-875B-9E8A37B49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99" y="10177"/>
            <a:ext cx="9031446" cy="633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30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6FA1E8-F4E5-804A-8270-FD2E46CD3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49" y="121271"/>
            <a:ext cx="9636579" cy="627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0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16D45A-6D43-2243-8FCD-6EBC32CD2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352638"/>
            <a:ext cx="8534400" cy="630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11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1FCDEC-47F0-8B44-A948-8270285A0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01" y="420914"/>
            <a:ext cx="10972575" cy="59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92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F216D0-B752-FD44-A11C-E86B9FBDD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09" y="318363"/>
            <a:ext cx="10671948" cy="630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56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66383D-DFCA-D441-B4B6-776406460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29" y="232229"/>
            <a:ext cx="10477928" cy="63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51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DFF6A5-4E22-A74F-8B84-F42C4ACF1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99" y="314660"/>
            <a:ext cx="10639531" cy="607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17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F2F398-3700-1C42-8108-DB3A031C8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95350"/>
            <a:ext cx="94488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30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821C2-85A3-4C45-B933-181E79ABD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99" y="421184"/>
            <a:ext cx="9748157" cy="570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1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839C1C-192A-D24A-9FCB-1B6348D03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360201"/>
            <a:ext cx="9027886" cy="611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2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FD16-486A-F80E-B024-71069DD84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771" y="405284"/>
            <a:ext cx="10597662" cy="566224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/>
              <a:t>Requesting AR Medicaid to provide coverage for Psychiatric Collaborative Care Management (CoCM) by adding the CPT codes to the Physician Fee Schedule (99492, 99493, 99494, 99484, G2214)                     [FQHC codes – G0511, G0512]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 typeface="Wingdings" pitchFamily="2" charset="2"/>
              <a:buChar char="v"/>
            </a:pPr>
            <a:r>
              <a:rPr lang="en-US" sz="3200" dirty="0"/>
              <a:t>These are medical codes billed by the medical provider (ex. Family Practice, Internal Medicine, Pediatrics, OB-Gyn, or others)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 typeface="Wingdings" pitchFamily="2" charset="2"/>
              <a:buChar char="v"/>
            </a:pPr>
            <a:r>
              <a:rPr lang="en-US" sz="3200" dirty="0"/>
              <a:t>Billed monthly for total care time provided to patient by the CoCM team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BF9EE-8834-9565-8A89-BE0BB9E37DC8}"/>
              </a:ext>
            </a:extLst>
          </p:cNvPr>
          <p:cNvSpPr txBox="1"/>
          <p:nvPr/>
        </p:nvSpPr>
        <p:spPr>
          <a:xfrm>
            <a:off x="6096000" y="6264442"/>
            <a:ext cx="86750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https://www.cms.gov/Outreach-and-Education/Medicare-Learning-Network-MLN/MLNProducts/Downloads/BehavioralHealthIntegration.pdf</a:t>
            </a:r>
          </a:p>
        </p:txBody>
      </p:sp>
    </p:spTree>
    <p:extLst>
      <p:ext uri="{BB962C8B-B14F-4D97-AF65-F5344CB8AC3E}">
        <p14:creationId xmlns:p14="http://schemas.microsoft.com/office/powerpoint/2010/main" val="2816345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97560D-1074-A345-973E-51C082D0A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15" y="78763"/>
            <a:ext cx="10642600" cy="213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8B8E90-3FC6-B443-AC8C-45662D711C60}"/>
              </a:ext>
            </a:extLst>
          </p:cNvPr>
          <p:cNvSpPr txBox="1"/>
          <p:nvPr/>
        </p:nvSpPr>
        <p:spPr>
          <a:xfrm>
            <a:off x="1291772" y="3229927"/>
            <a:ext cx="4920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2007-2009 at 6 FQHCs – in ARKANSAS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Predominately rural, unemployed, uninsured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364 patients – screened positive for Depression – randomized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Followed for 18 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914AD1-A61D-A94F-A81A-BD9F56E73428}"/>
              </a:ext>
            </a:extLst>
          </p:cNvPr>
          <p:cNvSpPr/>
          <p:nvPr/>
        </p:nvSpPr>
        <p:spPr>
          <a:xfrm>
            <a:off x="890815" y="2321035"/>
            <a:ext cx="10894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Off-site Telemedicine-based CoCM can yield better outcomes than practice-based care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316F7-709F-9C4F-BE9D-611D019C7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5062753"/>
            <a:ext cx="5713185" cy="4302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7294C3-4CF9-7B43-9DD1-447B1CAC7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541" y="2684110"/>
            <a:ext cx="5028459" cy="3563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3D50D2-361B-7D42-A759-3BBCA0CC00BB}"/>
              </a:ext>
            </a:extLst>
          </p:cNvPr>
          <p:cNvSpPr/>
          <p:nvPr/>
        </p:nvSpPr>
        <p:spPr>
          <a:xfrm>
            <a:off x="7053943" y="646272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https://ajp.psychiatryonline.org/doi/full/10.1176/appi.ajp.2012.12050696</a:t>
            </a:r>
          </a:p>
        </p:txBody>
      </p:sp>
    </p:spTree>
    <p:extLst>
      <p:ext uri="{BB962C8B-B14F-4D97-AF65-F5344CB8AC3E}">
        <p14:creationId xmlns:p14="http://schemas.microsoft.com/office/powerpoint/2010/main" val="397935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764F62-6456-EA49-9434-525F15499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16" y="117246"/>
            <a:ext cx="10450286" cy="59806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473990-AEF0-0340-9FC0-8217DE78AC22}"/>
              </a:ext>
            </a:extLst>
          </p:cNvPr>
          <p:cNvSpPr txBox="1"/>
          <p:nvPr/>
        </p:nvSpPr>
        <p:spPr>
          <a:xfrm>
            <a:off x="1103087" y="6270172"/>
            <a:ext cx="4949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246 patients from Arkansas – 71% Medicaid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CFA251-9A7A-A640-8E0B-5135E78711C2}"/>
              </a:ext>
            </a:extLst>
          </p:cNvPr>
          <p:cNvSpPr/>
          <p:nvPr/>
        </p:nvSpPr>
        <p:spPr>
          <a:xfrm>
            <a:off x="6487885" y="645483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https://jamanetwork.com/journals/jamapsychiatry/fullarticle/2783602</a:t>
            </a:r>
          </a:p>
        </p:txBody>
      </p:sp>
    </p:spTree>
    <p:extLst>
      <p:ext uri="{BB962C8B-B14F-4D97-AF65-F5344CB8AC3E}">
        <p14:creationId xmlns:p14="http://schemas.microsoft.com/office/powerpoint/2010/main" val="3817275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F29A00-FAC4-2642-9A97-79845061C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71376"/>
            <a:ext cx="9782629" cy="637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1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>
            <a:extLst>
              <a:ext uri="{FF2B5EF4-FFF2-40B4-BE49-F238E27FC236}">
                <a16:creationId xmlns:a16="http://schemas.microsoft.com/office/drawing/2014/main" id="{E14CA6C7-3A32-2A9E-6E32-83976AF770DB}"/>
              </a:ext>
            </a:extLst>
          </p:cNvPr>
          <p:cNvSpPr/>
          <p:nvPr/>
        </p:nvSpPr>
        <p:spPr>
          <a:xfrm>
            <a:off x="785448" y="3044290"/>
            <a:ext cx="11265877" cy="863823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185C3-6A8E-84DA-3B77-7B7033697D6E}"/>
              </a:ext>
            </a:extLst>
          </p:cNvPr>
          <p:cNvSpPr txBox="1"/>
          <p:nvPr/>
        </p:nvSpPr>
        <p:spPr>
          <a:xfrm>
            <a:off x="785448" y="4237111"/>
            <a:ext cx="844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988</a:t>
            </a:r>
          </a:p>
          <a:p>
            <a:r>
              <a:rPr lang="en-US" dirty="0"/>
              <a:t>Crisis lines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0D86C-26C7-6373-60BE-8045B1AFA161}"/>
              </a:ext>
            </a:extLst>
          </p:cNvPr>
          <p:cNvSpPr txBox="1"/>
          <p:nvPr/>
        </p:nvSpPr>
        <p:spPr>
          <a:xfrm>
            <a:off x="1793631" y="4467944"/>
            <a:ext cx="16060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 Childrens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Pediatric Mental Health Care Access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Grant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0C1C9D-2E02-166A-4424-5D9D679F5F3F}"/>
              </a:ext>
            </a:extLst>
          </p:cNvPr>
          <p:cNvSpPr txBox="1"/>
          <p:nvPr/>
        </p:nvSpPr>
        <p:spPr>
          <a:xfrm>
            <a:off x="3598988" y="4560277"/>
            <a:ext cx="124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Co-located BHI therapists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81B57B-4D16-A264-5D20-631F08A10C35}"/>
              </a:ext>
            </a:extLst>
          </p:cNvPr>
          <p:cNvSpPr txBox="1"/>
          <p:nvPr/>
        </p:nvSpPr>
        <p:spPr>
          <a:xfrm>
            <a:off x="5240218" y="4567029"/>
            <a:ext cx="96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CoCM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151C0F-C43B-26BA-7449-BD496ABC6885}"/>
              </a:ext>
            </a:extLst>
          </p:cNvPr>
          <p:cNvSpPr txBox="1"/>
          <p:nvPr/>
        </p:nvSpPr>
        <p:spPr>
          <a:xfrm>
            <a:off x="6435969" y="4048200"/>
            <a:ext cx="1430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Outpatient therapy &amp; medication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3CAD1-5DE5-0686-A462-45475634C2D8}"/>
              </a:ext>
            </a:extLst>
          </p:cNvPr>
          <p:cNvSpPr txBox="1"/>
          <p:nvPr/>
        </p:nvSpPr>
        <p:spPr>
          <a:xfrm>
            <a:off x="7819294" y="4677480"/>
            <a:ext cx="1781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Outpatient Substance Abuse Treatment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668665-F56C-9B65-BC84-A91738D3EC15}"/>
              </a:ext>
            </a:extLst>
          </p:cNvPr>
          <p:cNvSpPr txBox="1"/>
          <p:nvPr/>
        </p:nvSpPr>
        <p:spPr>
          <a:xfrm>
            <a:off x="9266776" y="3921840"/>
            <a:ext cx="1239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Inpatient MH /SUD treatment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FA87FC-39ED-A2AD-C53F-A2702DA930E8}"/>
              </a:ext>
            </a:extLst>
          </p:cNvPr>
          <p:cNvSpPr txBox="1"/>
          <p:nvPr/>
        </p:nvSpPr>
        <p:spPr>
          <a:xfrm>
            <a:off x="10523538" y="4721853"/>
            <a:ext cx="1406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Residential/long-term treatment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33E93B-0A6D-C124-17E9-FFD971CFF9BD}"/>
              </a:ext>
            </a:extLst>
          </p:cNvPr>
          <p:cNvSpPr txBox="1"/>
          <p:nvPr/>
        </p:nvSpPr>
        <p:spPr>
          <a:xfrm>
            <a:off x="2309451" y="2473730"/>
            <a:ext cx="191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Primary Care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76A450-1048-C773-EE9B-2ECC31376BF3}"/>
              </a:ext>
            </a:extLst>
          </p:cNvPr>
          <p:cNvSpPr txBox="1"/>
          <p:nvPr/>
        </p:nvSpPr>
        <p:spPr>
          <a:xfrm>
            <a:off x="7221416" y="2437870"/>
            <a:ext cx="282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MH Specialty Care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F43E78-5DBE-02BC-DC29-A7A621941F5C}"/>
              </a:ext>
            </a:extLst>
          </p:cNvPr>
          <p:cNvSpPr txBox="1"/>
          <p:nvPr/>
        </p:nvSpPr>
        <p:spPr>
          <a:xfrm>
            <a:off x="3810001" y="3279558"/>
            <a:ext cx="40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Continuum of Care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F4B9AF-A02F-5AB8-4D65-215034E5F0D7}"/>
              </a:ext>
            </a:extLst>
          </p:cNvPr>
          <p:cNvSpPr/>
          <p:nvPr/>
        </p:nvSpPr>
        <p:spPr>
          <a:xfrm>
            <a:off x="5404345" y="1162898"/>
            <a:ext cx="5263661" cy="3911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0716FF-BED2-50F0-1F68-0C45CD145967}"/>
              </a:ext>
            </a:extLst>
          </p:cNvPr>
          <p:cNvSpPr txBox="1"/>
          <p:nvPr/>
        </p:nvSpPr>
        <p:spPr>
          <a:xfrm>
            <a:off x="6828699" y="1173791"/>
            <a:ext cx="147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 PASSEs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14D271-9799-FBC1-3F57-4BE8F620414F}"/>
              </a:ext>
            </a:extLst>
          </p:cNvPr>
          <p:cNvCxnSpPr>
            <a:cxnSpLocks/>
          </p:cNvCxnSpPr>
          <p:nvPr/>
        </p:nvCxnSpPr>
        <p:spPr>
          <a:xfrm>
            <a:off x="1418492" y="2975127"/>
            <a:ext cx="46775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94E77D3-AC96-2D36-AE4D-89309AC7C59E}"/>
              </a:ext>
            </a:extLst>
          </p:cNvPr>
          <p:cNvCxnSpPr>
            <a:cxnSpLocks/>
          </p:cNvCxnSpPr>
          <p:nvPr/>
        </p:nvCxnSpPr>
        <p:spPr>
          <a:xfrm>
            <a:off x="6248402" y="2969953"/>
            <a:ext cx="5158150" cy="228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Frame 28">
            <a:extLst>
              <a:ext uri="{FF2B5EF4-FFF2-40B4-BE49-F238E27FC236}">
                <a16:creationId xmlns:a16="http://schemas.microsoft.com/office/drawing/2014/main" id="{3F57091D-BDE4-468A-11AF-343D37298D01}"/>
              </a:ext>
            </a:extLst>
          </p:cNvPr>
          <p:cNvSpPr/>
          <p:nvPr/>
        </p:nvSpPr>
        <p:spPr>
          <a:xfrm>
            <a:off x="750276" y="4011296"/>
            <a:ext cx="844063" cy="1387091"/>
          </a:xfrm>
          <a:prstGeom prst="frame">
            <a:avLst>
              <a:gd name="adj1" fmla="val 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ame 31">
            <a:extLst>
              <a:ext uri="{FF2B5EF4-FFF2-40B4-BE49-F238E27FC236}">
                <a16:creationId xmlns:a16="http://schemas.microsoft.com/office/drawing/2014/main" id="{9BDF97FE-C242-45CE-122E-D54029414D44}"/>
              </a:ext>
            </a:extLst>
          </p:cNvPr>
          <p:cNvSpPr/>
          <p:nvPr/>
        </p:nvSpPr>
        <p:spPr>
          <a:xfrm>
            <a:off x="1735012" y="4396240"/>
            <a:ext cx="1664681" cy="1746652"/>
          </a:xfrm>
          <a:prstGeom prst="frame">
            <a:avLst>
              <a:gd name="adj1" fmla="val 373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Donut 32">
            <a:extLst>
              <a:ext uri="{FF2B5EF4-FFF2-40B4-BE49-F238E27FC236}">
                <a16:creationId xmlns:a16="http://schemas.microsoft.com/office/drawing/2014/main" id="{59A53CB6-9C2C-887D-E245-631001B374F9}"/>
              </a:ext>
            </a:extLst>
          </p:cNvPr>
          <p:cNvSpPr/>
          <p:nvPr/>
        </p:nvSpPr>
        <p:spPr>
          <a:xfrm>
            <a:off x="3458306" y="4156808"/>
            <a:ext cx="1488830" cy="1746652"/>
          </a:xfrm>
          <a:prstGeom prst="donut">
            <a:avLst>
              <a:gd name="adj" fmla="val 532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Donut 33">
            <a:extLst>
              <a:ext uri="{FF2B5EF4-FFF2-40B4-BE49-F238E27FC236}">
                <a16:creationId xmlns:a16="http://schemas.microsoft.com/office/drawing/2014/main" id="{9DEA8090-1F5E-A0A9-3E55-1656FD556E21}"/>
              </a:ext>
            </a:extLst>
          </p:cNvPr>
          <p:cNvSpPr/>
          <p:nvPr/>
        </p:nvSpPr>
        <p:spPr>
          <a:xfrm>
            <a:off x="4994031" y="4190246"/>
            <a:ext cx="1342294" cy="1161276"/>
          </a:xfrm>
          <a:prstGeom prst="donut">
            <a:avLst>
              <a:gd name="adj" fmla="val 984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Frame 35">
            <a:extLst>
              <a:ext uri="{FF2B5EF4-FFF2-40B4-BE49-F238E27FC236}">
                <a16:creationId xmlns:a16="http://schemas.microsoft.com/office/drawing/2014/main" id="{01F54DB2-AA2F-4413-5B8D-24BCDBBC118E}"/>
              </a:ext>
            </a:extLst>
          </p:cNvPr>
          <p:cNvSpPr/>
          <p:nvPr/>
        </p:nvSpPr>
        <p:spPr>
          <a:xfrm>
            <a:off x="6409523" y="3870288"/>
            <a:ext cx="1304113" cy="1195312"/>
          </a:xfrm>
          <a:prstGeom prst="frame">
            <a:avLst>
              <a:gd name="adj1" fmla="val 3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rame 36">
            <a:extLst>
              <a:ext uri="{FF2B5EF4-FFF2-40B4-BE49-F238E27FC236}">
                <a16:creationId xmlns:a16="http://schemas.microsoft.com/office/drawing/2014/main" id="{1AB583AD-67E0-94A0-CB43-F8BB0083CA35}"/>
              </a:ext>
            </a:extLst>
          </p:cNvPr>
          <p:cNvSpPr/>
          <p:nvPr/>
        </p:nvSpPr>
        <p:spPr>
          <a:xfrm>
            <a:off x="7806247" y="4553380"/>
            <a:ext cx="1304113" cy="1477328"/>
          </a:xfrm>
          <a:prstGeom prst="frame">
            <a:avLst>
              <a:gd name="adj1" fmla="val 2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Frame 37">
            <a:extLst>
              <a:ext uri="{FF2B5EF4-FFF2-40B4-BE49-F238E27FC236}">
                <a16:creationId xmlns:a16="http://schemas.microsoft.com/office/drawing/2014/main" id="{A8F85BE8-AD7A-AD98-C6AC-186FAA6E3995}"/>
              </a:ext>
            </a:extLst>
          </p:cNvPr>
          <p:cNvSpPr/>
          <p:nvPr/>
        </p:nvSpPr>
        <p:spPr>
          <a:xfrm>
            <a:off x="9228749" y="3892459"/>
            <a:ext cx="1173771" cy="1032489"/>
          </a:xfrm>
          <a:prstGeom prst="frame">
            <a:avLst>
              <a:gd name="adj1" fmla="val 1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rame 38">
            <a:extLst>
              <a:ext uri="{FF2B5EF4-FFF2-40B4-BE49-F238E27FC236}">
                <a16:creationId xmlns:a16="http://schemas.microsoft.com/office/drawing/2014/main" id="{1D70D1F6-F913-7599-252C-CD06B632E8B1}"/>
              </a:ext>
            </a:extLst>
          </p:cNvPr>
          <p:cNvSpPr/>
          <p:nvPr/>
        </p:nvSpPr>
        <p:spPr>
          <a:xfrm>
            <a:off x="10506583" y="4560278"/>
            <a:ext cx="1392184" cy="1317532"/>
          </a:xfrm>
          <a:prstGeom prst="frame">
            <a:avLst>
              <a:gd name="adj1" fmla="val 14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E528770-41E1-FCEC-BB2D-BB2D637A4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48" y="1026707"/>
            <a:ext cx="2275245" cy="8138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95D5682-7CCE-5CA4-50DE-334C758BA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279" y="1133754"/>
            <a:ext cx="764383" cy="2922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F15B4A-593C-AE42-8623-BBD28282A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814" y="5818649"/>
            <a:ext cx="1130300" cy="673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C5E685-1BBD-DA46-BB79-5CECA2537C20}"/>
              </a:ext>
            </a:extLst>
          </p:cNvPr>
          <p:cNvSpPr txBox="1"/>
          <p:nvPr/>
        </p:nvSpPr>
        <p:spPr>
          <a:xfrm>
            <a:off x="1832279" y="132436"/>
            <a:ext cx="936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CONTINUUM of MENTAL Health Care in Arkansas </a:t>
            </a:r>
          </a:p>
        </p:txBody>
      </p:sp>
    </p:spTree>
    <p:extLst>
      <p:ext uri="{BB962C8B-B14F-4D97-AF65-F5344CB8AC3E}">
        <p14:creationId xmlns:p14="http://schemas.microsoft.com/office/powerpoint/2010/main" val="756262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B81FD-805A-524C-A417-549F8D80A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2714"/>
          </a:xfrm>
        </p:spPr>
        <p:txBody>
          <a:bodyPr>
            <a:normAutofit/>
          </a:bodyPr>
          <a:lstStyle/>
          <a:p>
            <a:r>
              <a:rPr lang="en-US" sz="5400" u="sng" dirty="0"/>
              <a:t>WHY is CoCM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4F1E3-9A59-4342-A376-5A23558BE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10704286" cy="3581400"/>
          </a:xfrm>
        </p:spPr>
        <p:txBody>
          <a:bodyPr/>
          <a:lstStyle/>
          <a:p>
            <a:r>
              <a:rPr lang="en-US" sz="3200" dirty="0"/>
              <a:t>Improve Access to Mental Health Care</a:t>
            </a:r>
          </a:p>
          <a:p>
            <a:r>
              <a:rPr lang="en-US" sz="3200" dirty="0"/>
              <a:t>Decrease Wait Times for MH care</a:t>
            </a:r>
          </a:p>
          <a:p>
            <a:r>
              <a:rPr lang="en-US" sz="3200" dirty="0"/>
              <a:t>Improves outcomes over “usual treatment in primary care”</a:t>
            </a:r>
          </a:p>
          <a:p>
            <a:r>
              <a:rPr lang="en-US" sz="3200" dirty="0"/>
              <a:t>Saves money - $6 saved for $1 spent </a:t>
            </a:r>
          </a:p>
          <a:p>
            <a:r>
              <a:rPr lang="en-US" sz="3200" dirty="0"/>
              <a:t>Savings are in the Medical Spend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4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>
            <a:extLst>
              <a:ext uri="{FF2B5EF4-FFF2-40B4-BE49-F238E27FC236}">
                <a16:creationId xmlns:a16="http://schemas.microsoft.com/office/drawing/2014/main" id="{E14CA6C7-3A32-2A9E-6E32-83976AF770DB}"/>
              </a:ext>
            </a:extLst>
          </p:cNvPr>
          <p:cNvSpPr/>
          <p:nvPr/>
        </p:nvSpPr>
        <p:spPr>
          <a:xfrm>
            <a:off x="785448" y="3044290"/>
            <a:ext cx="11265877" cy="863823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185C3-6A8E-84DA-3B77-7B7033697D6E}"/>
              </a:ext>
            </a:extLst>
          </p:cNvPr>
          <p:cNvSpPr txBox="1"/>
          <p:nvPr/>
        </p:nvSpPr>
        <p:spPr>
          <a:xfrm>
            <a:off x="785448" y="4237111"/>
            <a:ext cx="844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988</a:t>
            </a:r>
          </a:p>
          <a:p>
            <a:r>
              <a:rPr lang="en-US" dirty="0"/>
              <a:t>Crisis lines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0D86C-26C7-6373-60BE-8045B1AFA161}"/>
              </a:ext>
            </a:extLst>
          </p:cNvPr>
          <p:cNvSpPr txBox="1"/>
          <p:nvPr/>
        </p:nvSpPr>
        <p:spPr>
          <a:xfrm>
            <a:off x="1793631" y="4467944"/>
            <a:ext cx="16060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 Childrens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Pediatric Mental Health Care Access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Grant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0C1C9D-2E02-166A-4424-5D9D679F5F3F}"/>
              </a:ext>
            </a:extLst>
          </p:cNvPr>
          <p:cNvSpPr txBox="1"/>
          <p:nvPr/>
        </p:nvSpPr>
        <p:spPr>
          <a:xfrm>
            <a:off x="3598988" y="4560277"/>
            <a:ext cx="124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Co-located BHI therapists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81B57B-4D16-A264-5D20-631F08A10C35}"/>
              </a:ext>
            </a:extLst>
          </p:cNvPr>
          <p:cNvSpPr txBox="1"/>
          <p:nvPr/>
        </p:nvSpPr>
        <p:spPr>
          <a:xfrm>
            <a:off x="5240218" y="4567029"/>
            <a:ext cx="96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CoCM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151C0F-C43B-26BA-7449-BD496ABC6885}"/>
              </a:ext>
            </a:extLst>
          </p:cNvPr>
          <p:cNvSpPr txBox="1"/>
          <p:nvPr/>
        </p:nvSpPr>
        <p:spPr>
          <a:xfrm>
            <a:off x="6435969" y="4048200"/>
            <a:ext cx="1430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Outpatient therapy &amp; medication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3CAD1-5DE5-0686-A462-45475634C2D8}"/>
              </a:ext>
            </a:extLst>
          </p:cNvPr>
          <p:cNvSpPr txBox="1"/>
          <p:nvPr/>
        </p:nvSpPr>
        <p:spPr>
          <a:xfrm>
            <a:off x="7819294" y="4677480"/>
            <a:ext cx="1781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Outpatient Substance Abuse Treatment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668665-F56C-9B65-BC84-A91738D3EC15}"/>
              </a:ext>
            </a:extLst>
          </p:cNvPr>
          <p:cNvSpPr txBox="1"/>
          <p:nvPr/>
        </p:nvSpPr>
        <p:spPr>
          <a:xfrm>
            <a:off x="9266776" y="3921840"/>
            <a:ext cx="1239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Inpatient MH /SUD treatment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FA87FC-39ED-A2AD-C53F-A2702DA930E8}"/>
              </a:ext>
            </a:extLst>
          </p:cNvPr>
          <p:cNvSpPr txBox="1"/>
          <p:nvPr/>
        </p:nvSpPr>
        <p:spPr>
          <a:xfrm>
            <a:off x="10523538" y="4721853"/>
            <a:ext cx="1406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Residential/long-term treatment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33E93B-0A6D-C124-17E9-FFD971CFF9BD}"/>
              </a:ext>
            </a:extLst>
          </p:cNvPr>
          <p:cNvSpPr txBox="1"/>
          <p:nvPr/>
        </p:nvSpPr>
        <p:spPr>
          <a:xfrm>
            <a:off x="2309451" y="2473730"/>
            <a:ext cx="191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Primary Care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76A450-1048-C773-EE9B-2ECC31376BF3}"/>
              </a:ext>
            </a:extLst>
          </p:cNvPr>
          <p:cNvSpPr txBox="1"/>
          <p:nvPr/>
        </p:nvSpPr>
        <p:spPr>
          <a:xfrm>
            <a:off x="7221416" y="2437870"/>
            <a:ext cx="282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MH Specialty Care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F43E78-5DBE-02BC-DC29-A7A621941F5C}"/>
              </a:ext>
            </a:extLst>
          </p:cNvPr>
          <p:cNvSpPr txBox="1"/>
          <p:nvPr/>
        </p:nvSpPr>
        <p:spPr>
          <a:xfrm>
            <a:off x="3810001" y="3279558"/>
            <a:ext cx="40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Continuum of Care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F4B9AF-A02F-5AB8-4D65-215034E5F0D7}"/>
              </a:ext>
            </a:extLst>
          </p:cNvPr>
          <p:cNvSpPr/>
          <p:nvPr/>
        </p:nvSpPr>
        <p:spPr>
          <a:xfrm>
            <a:off x="5404345" y="1162898"/>
            <a:ext cx="5263661" cy="3911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0716FF-BED2-50F0-1F68-0C45CD145967}"/>
              </a:ext>
            </a:extLst>
          </p:cNvPr>
          <p:cNvSpPr txBox="1"/>
          <p:nvPr/>
        </p:nvSpPr>
        <p:spPr>
          <a:xfrm>
            <a:off x="6828699" y="1173791"/>
            <a:ext cx="147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 PASSEs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14D271-9799-FBC1-3F57-4BE8F620414F}"/>
              </a:ext>
            </a:extLst>
          </p:cNvPr>
          <p:cNvCxnSpPr>
            <a:cxnSpLocks/>
          </p:cNvCxnSpPr>
          <p:nvPr/>
        </p:nvCxnSpPr>
        <p:spPr>
          <a:xfrm>
            <a:off x="1418492" y="2975127"/>
            <a:ext cx="46775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94E77D3-AC96-2D36-AE4D-89309AC7C59E}"/>
              </a:ext>
            </a:extLst>
          </p:cNvPr>
          <p:cNvCxnSpPr>
            <a:cxnSpLocks/>
          </p:cNvCxnSpPr>
          <p:nvPr/>
        </p:nvCxnSpPr>
        <p:spPr>
          <a:xfrm>
            <a:off x="6248402" y="2969953"/>
            <a:ext cx="5158150" cy="228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Frame 28">
            <a:extLst>
              <a:ext uri="{FF2B5EF4-FFF2-40B4-BE49-F238E27FC236}">
                <a16:creationId xmlns:a16="http://schemas.microsoft.com/office/drawing/2014/main" id="{3F57091D-BDE4-468A-11AF-343D37298D01}"/>
              </a:ext>
            </a:extLst>
          </p:cNvPr>
          <p:cNvSpPr/>
          <p:nvPr/>
        </p:nvSpPr>
        <p:spPr>
          <a:xfrm>
            <a:off x="750276" y="4011296"/>
            <a:ext cx="844063" cy="1387091"/>
          </a:xfrm>
          <a:prstGeom prst="frame">
            <a:avLst>
              <a:gd name="adj1" fmla="val 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ame 31">
            <a:extLst>
              <a:ext uri="{FF2B5EF4-FFF2-40B4-BE49-F238E27FC236}">
                <a16:creationId xmlns:a16="http://schemas.microsoft.com/office/drawing/2014/main" id="{9BDF97FE-C242-45CE-122E-D54029414D44}"/>
              </a:ext>
            </a:extLst>
          </p:cNvPr>
          <p:cNvSpPr/>
          <p:nvPr/>
        </p:nvSpPr>
        <p:spPr>
          <a:xfrm>
            <a:off x="1735012" y="4396240"/>
            <a:ext cx="1664681" cy="1746652"/>
          </a:xfrm>
          <a:prstGeom prst="frame">
            <a:avLst>
              <a:gd name="adj1" fmla="val 373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Donut 32">
            <a:extLst>
              <a:ext uri="{FF2B5EF4-FFF2-40B4-BE49-F238E27FC236}">
                <a16:creationId xmlns:a16="http://schemas.microsoft.com/office/drawing/2014/main" id="{59A53CB6-9C2C-887D-E245-631001B374F9}"/>
              </a:ext>
            </a:extLst>
          </p:cNvPr>
          <p:cNvSpPr/>
          <p:nvPr/>
        </p:nvSpPr>
        <p:spPr>
          <a:xfrm>
            <a:off x="3458306" y="4156808"/>
            <a:ext cx="1488830" cy="1746652"/>
          </a:xfrm>
          <a:prstGeom prst="donut">
            <a:avLst>
              <a:gd name="adj" fmla="val 532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Donut 33">
            <a:extLst>
              <a:ext uri="{FF2B5EF4-FFF2-40B4-BE49-F238E27FC236}">
                <a16:creationId xmlns:a16="http://schemas.microsoft.com/office/drawing/2014/main" id="{9DEA8090-1F5E-A0A9-3E55-1656FD556E21}"/>
              </a:ext>
            </a:extLst>
          </p:cNvPr>
          <p:cNvSpPr/>
          <p:nvPr/>
        </p:nvSpPr>
        <p:spPr>
          <a:xfrm>
            <a:off x="4994031" y="4190246"/>
            <a:ext cx="1342294" cy="1161276"/>
          </a:xfrm>
          <a:prstGeom prst="donut">
            <a:avLst>
              <a:gd name="adj" fmla="val 984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Frame 35">
            <a:extLst>
              <a:ext uri="{FF2B5EF4-FFF2-40B4-BE49-F238E27FC236}">
                <a16:creationId xmlns:a16="http://schemas.microsoft.com/office/drawing/2014/main" id="{01F54DB2-AA2F-4413-5B8D-24BCDBBC118E}"/>
              </a:ext>
            </a:extLst>
          </p:cNvPr>
          <p:cNvSpPr/>
          <p:nvPr/>
        </p:nvSpPr>
        <p:spPr>
          <a:xfrm>
            <a:off x="6409523" y="3870288"/>
            <a:ext cx="1304113" cy="1195312"/>
          </a:xfrm>
          <a:prstGeom prst="frame">
            <a:avLst>
              <a:gd name="adj1" fmla="val 3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rame 36">
            <a:extLst>
              <a:ext uri="{FF2B5EF4-FFF2-40B4-BE49-F238E27FC236}">
                <a16:creationId xmlns:a16="http://schemas.microsoft.com/office/drawing/2014/main" id="{1AB583AD-67E0-94A0-CB43-F8BB0083CA35}"/>
              </a:ext>
            </a:extLst>
          </p:cNvPr>
          <p:cNvSpPr/>
          <p:nvPr/>
        </p:nvSpPr>
        <p:spPr>
          <a:xfrm>
            <a:off x="7806247" y="4553380"/>
            <a:ext cx="1304113" cy="1477328"/>
          </a:xfrm>
          <a:prstGeom prst="frame">
            <a:avLst>
              <a:gd name="adj1" fmla="val 2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Frame 37">
            <a:extLst>
              <a:ext uri="{FF2B5EF4-FFF2-40B4-BE49-F238E27FC236}">
                <a16:creationId xmlns:a16="http://schemas.microsoft.com/office/drawing/2014/main" id="{A8F85BE8-AD7A-AD98-C6AC-186FAA6E3995}"/>
              </a:ext>
            </a:extLst>
          </p:cNvPr>
          <p:cNvSpPr/>
          <p:nvPr/>
        </p:nvSpPr>
        <p:spPr>
          <a:xfrm>
            <a:off x="9228749" y="3892459"/>
            <a:ext cx="1173771" cy="1032489"/>
          </a:xfrm>
          <a:prstGeom prst="frame">
            <a:avLst>
              <a:gd name="adj1" fmla="val 1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rame 38">
            <a:extLst>
              <a:ext uri="{FF2B5EF4-FFF2-40B4-BE49-F238E27FC236}">
                <a16:creationId xmlns:a16="http://schemas.microsoft.com/office/drawing/2014/main" id="{1D70D1F6-F913-7599-252C-CD06B632E8B1}"/>
              </a:ext>
            </a:extLst>
          </p:cNvPr>
          <p:cNvSpPr/>
          <p:nvPr/>
        </p:nvSpPr>
        <p:spPr>
          <a:xfrm>
            <a:off x="10506583" y="4560278"/>
            <a:ext cx="1392184" cy="1317532"/>
          </a:xfrm>
          <a:prstGeom prst="frame">
            <a:avLst>
              <a:gd name="adj1" fmla="val 14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E528770-41E1-FCEC-BB2D-BB2D637A4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48" y="1026707"/>
            <a:ext cx="2275245" cy="8138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95D5682-7CCE-5CA4-50DE-334C758BA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279" y="1133754"/>
            <a:ext cx="764383" cy="2922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F15B4A-593C-AE42-8623-BBD28282A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814" y="5818649"/>
            <a:ext cx="1130300" cy="673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C5E685-1BBD-DA46-BB79-5CECA2537C20}"/>
              </a:ext>
            </a:extLst>
          </p:cNvPr>
          <p:cNvSpPr txBox="1"/>
          <p:nvPr/>
        </p:nvSpPr>
        <p:spPr>
          <a:xfrm>
            <a:off x="1832279" y="132436"/>
            <a:ext cx="936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CONTINUUM of MENTAL Health Care in Arkansas </a:t>
            </a:r>
          </a:p>
        </p:txBody>
      </p:sp>
    </p:spTree>
    <p:extLst>
      <p:ext uri="{BB962C8B-B14F-4D97-AF65-F5344CB8AC3E}">
        <p14:creationId xmlns:p14="http://schemas.microsoft.com/office/powerpoint/2010/main" val="119274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AAB5B8-0324-E64D-9DDE-5873A034FE5D}"/>
              </a:ext>
            </a:extLst>
          </p:cNvPr>
          <p:cNvSpPr/>
          <p:nvPr/>
        </p:nvSpPr>
        <p:spPr>
          <a:xfrm>
            <a:off x="1262744" y="758539"/>
            <a:ext cx="94197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cs typeface="Al Bayan Plain" pitchFamily="2" charset="-78"/>
              </a:rPr>
              <a:t>“Without Medicaid coverage, the most vulnerable populations are not getting a treatment that others have available. It is difficult to sustain a psychiatric collaborative care program in a pediatric clinic due to Medicaid non-coverage. Currently, most private insurances seem to be covering psychiatric collaborative care”</a:t>
            </a:r>
            <a:endParaRPr lang="en-US" sz="2400" i="1" dirty="0">
              <a:cs typeface="Al Bayan Plain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E73DBE-6491-B64B-8087-59A5B7896BCE}"/>
              </a:ext>
            </a:extLst>
          </p:cNvPr>
          <p:cNvSpPr/>
          <p:nvPr/>
        </p:nvSpPr>
        <p:spPr>
          <a:xfrm>
            <a:off x="1262744" y="2892806"/>
            <a:ext cx="1058091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“Our agency bills psychiatric collaborative care codes. </a:t>
            </a:r>
          </a:p>
          <a:p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 had a 14 year old Hispanic female that was scheduled for an intake after she asked her PCP for counseling. I failed to notice her insurance as Medicaid until she and her mother arrived. I had to explain co-payment/cost share/fees with a 14 year old as she translated to her mother. I did help her with the referral process and     no-billed the encounter, but at the time, there was a long wait for community mental health services. Her parents were going through a divorce, and she was reaching out for help.” </a:t>
            </a:r>
            <a:endParaRPr lang="en-US" sz="36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0" i="1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864D1E-B4A8-4E4A-9F56-A503F66B9025}"/>
              </a:ext>
            </a:extLst>
          </p:cNvPr>
          <p:cNvSpPr txBox="1"/>
          <p:nvPr/>
        </p:nvSpPr>
        <p:spPr>
          <a:xfrm>
            <a:off x="856342" y="188686"/>
            <a:ext cx="941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FROM a BHI Therapist in an Arkansas Healthcare system</a:t>
            </a:r>
          </a:p>
        </p:txBody>
      </p:sp>
    </p:spTree>
    <p:extLst>
      <p:ext uri="{BB962C8B-B14F-4D97-AF65-F5344CB8AC3E}">
        <p14:creationId xmlns:p14="http://schemas.microsoft.com/office/powerpoint/2010/main" val="289802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5608C7-1017-CD4D-A4AB-E7C340407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876236"/>
              </p:ext>
            </p:extLst>
          </p:nvPr>
        </p:nvGraphicFramePr>
        <p:xfrm>
          <a:off x="1378858" y="2200123"/>
          <a:ext cx="9071427" cy="39539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67858">
                  <a:extLst>
                    <a:ext uri="{9D8B030D-6E8A-4147-A177-3AD203B41FA5}">
                      <a16:colId xmlns:a16="http://schemas.microsoft.com/office/drawing/2014/main" val="3946905841"/>
                    </a:ext>
                  </a:extLst>
                </a:gridCol>
                <a:gridCol w="1821930">
                  <a:extLst>
                    <a:ext uri="{9D8B030D-6E8A-4147-A177-3AD203B41FA5}">
                      <a16:colId xmlns:a16="http://schemas.microsoft.com/office/drawing/2014/main" val="3274810164"/>
                    </a:ext>
                  </a:extLst>
                </a:gridCol>
                <a:gridCol w="1516151">
                  <a:extLst>
                    <a:ext uri="{9D8B030D-6E8A-4147-A177-3AD203B41FA5}">
                      <a16:colId xmlns:a16="http://schemas.microsoft.com/office/drawing/2014/main" val="923794702"/>
                    </a:ext>
                  </a:extLst>
                </a:gridCol>
                <a:gridCol w="3465488">
                  <a:extLst>
                    <a:ext uri="{9D8B030D-6E8A-4147-A177-3AD203B41FA5}">
                      <a16:colId xmlns:a16="http://schemas.microsoft.com/office/drawing/2014/main" val="638318338"/>
                    </a:ext>
                  </a:extLst>
                </a:gridCol>
              </a:tblGrid>
              <a:tr h="676126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 YTD </a:t>
                      </a:r>
                    </a:p>
                    <a:p>
                      <a:pPr algn="ctr"/>
                      <a:r>
                        <a:rPr lang="en-US" dirty="0"/>
                        <a:t>(Oct)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273106"/>
                  </a:ext>
                </a:extLst>
              </a:tr>
              <a:tr h="1667159">
                <a:tc>
                  <a:txBody>
                    <a:bodyPr/>
                    <a:lstStyle/>
                    <a:p>
                      <a:r>
                        <a:rPr lang="en-US" sz="2400" dirty="0"/>
                        <a:t>TOTAL </a:t>
                      </a:r>
                    </a:p>
                    <a:p>
                      <a:r>
                        <a:rPr lang="en-US" sz="2400" dirty="0"/>
                        <a:t>Claimants</a:t>
                      </a:r>
                    </a:p>
                    <a:p>
                      <a:r>
                        <a:rPr lang="en-US" sz="2400" dirty="0"/>
                        <a:t>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290</a:t>
                      </a:r>
                    </a:p>
                    <a:p>
                      <a:pPr algn="ctr"/>
                      <a:r>
                        <a:rPr lang="en-US" sz="2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432</a:t>
                      </a:r>
                    </a:p>
                    <a:p>
                      <a:pPr algn="ctr"/>
                      <a:r>
                        <a:rPr lang="en-US" sz="2400" dirty="0"/>
                        <a:t>1682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2710</a:t>
                      </a:r>
                    </a:p>
                    <a:p>
                      <a:pPr algn="ctr"/>
                      <a:r>
                        <a:rPr lang="en-US" sz="2400" dirty="0"/>
                        <a:t>8783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286719"/>
                  </a:ext>
                </a:extLst>
              </a:tr>
              <a:tr h="1610650">
                <a:tc>
                  <a:txBody>
                    <a:bodyPr/>
                    <a:lstStyle/>
                    <a:p>
                      <a:r>
                        <a:rPr lang="en-US" sz="2400" dirty="0"/>
                        <a:t>Average services per claimant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3.45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3.89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02813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0C6056F-B4B5-6C44-9FAD-5D3F48D33AF4}"/>
              </a:ext>
            </a:extLst>
          </p:cNvPr>
          <p:cNvSpPr/>
          <p:nvPr/>
        </p:nvSpPr>
        <p:spPr>
          <a:xfrm>
            <a:off x="957942" y="1132878"/>
            <a:ext cx="10348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" pitchFamily="2" charset="0"/>
              </a:rPr>
              <a:t>ABCBS CoCM Claims Procedure Codes: 99492, 99493, 99484, and G2214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48783-E90F-CC46-A29F-4BDF97BDF271}"/>
              </a:ext>
            </a:extLst>
          </p:cNvPr>
          <p:cNvSpPr txBox="1"/>
          <p:nvPr/>
        </p:nvSpPr>
        <p:spPr>
          <a:xfrm>
            <a:off x="957941" y="306868"/>
            <a:ext cx="9942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CoCM services are being provided in Arkansas</a:t>
            </a:r>
          </a:p>
        </p:txBody>
      </p:sp>
    </p:spTree>
    <p:extLst>
      <p:ext uri="{BB962C8B-B14F-4D97-AF65-F5344CB8AC3E}">
        <p14:creationId xmlns:p14="http://schemas.microsoft.com/office/powerpoint/2010/main" val="136402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69DCDF-BDCB-8541-8263-9B8444188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686" y="1369029"/>
            <a:ext cx="4688114" cy="48433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53D79F-D653-2C4E-8F39-24679E8A48B0}"/>
              </a:ext>
            </a:extLst>
          </p:cNvPr>
          <p:cNvSpPr txBox="1"/>
          <p:nvPr/>
        </p:nvSpPr>
        <p:spPr>
          <a:xfrm>
            <a:off x="1219199" y="304800"/>
            <a:ext cx="9985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last 10 patients referred to CoCM in an AR healthcare system </a:t>
            </a:r>
          </a:p>
        </p:txBody>
      </p:sp>
    </p:spTree>
    <p:extLst>
      <p:ext uri="{BB962C8B-B14F-4D97-AF65-F5344CB8AC3E}">
        <p14:creationId xmlns:p14="http://schemas.microsoft.com/office/powerpoint/2010/main" val="273450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D39415-F34A-E04C-A6EA-D2DC9E719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49" y="316017"/>
            <a:ext cx="10249291" cy="605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75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91F03A-D49C-FE45-B368-63DCB0A0D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1" y="358411"/>
            <a:ext cx="8839200" cy="61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0462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{B897A238-7975-CD46-9FF5-6036BC5C1C00}tf10001072</Template>
  <TotalTime>454</TotalTime>
  <Words>569</Words>
  <Application>Microsoft Macintosh PowerPoint</Application>
  <PresentationFormat>Widescreen</PresentationFormat>
  <Paragraphs>88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Al Bayan Plain</vt:lpstr>
      <vt:lpstr>Arial</vt:lpstr>
      <vt:lpstr>Calibri</vt:lpstr>
      <vt:lpstr>Franklin Gothic Book</vt:lpstr>
      <vt:lpstr>Times</vt:lpstr>
      <vt:lpstr>Wingdings</vt:lpstr>
      <vt:lpstr>Crop</vt:lpstr>
      <vt:lpstr>Psychiatric Collaborative care management </vt:lpstr>
      <vt:lpstr>PowerPoint Presentation</vt:lpstr>
      <vt:lpstr>WHY is CoCM needed?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Psychiatric Collaborative care management </dc:title>
  <dc:creator>Patricia Gibson</dc:creator>
  <cp:lastModifiedBy>Patricia Gibson</cp:lastModifiedBy>
  <cp:revision>122</cp:revision>
  <dcterms:created xsi:type="dcterms:W3CDTF">2022-10-21T00:37:03Z</dcterms:created>
  <dcterms:modified xsi:type="dcterms:W3CDTF">2022-11-01T12:36:08Z</dcterms:modified>
</cp:coreProperties>
</file>