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B5CD7-87C5-4793-AA9F-02A02E3BC81E}" v="2" dt="2023-03-09T13:42:42.088"/>
    <p1510:client id="{7BC5492B-817D-465C-A82B-5451B0178E1D}" v="11" dt="2023-03-09T02:49:01.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26" autoAdjust="0"/>
  </p:normalViewPr>
  <p:slideViewPr>
    <p:cSldViewPr snapToGrid="0">
      <p:cViewPr varScale="1">
        <p:scale>
          <a:sx n="105" d="100"/>
          <a:sy n="105"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A081BF-8BC7-4581-829E-80CAD4A79B0B}" type="datetimeFigureOut">
              <a:rPr lang="en-US" smtClean="0"/>
              <a:t>3/9/2023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871DA8-F11B-4535-AD81-D9B1A4C98C47}" type="slidenum">
              <a:rPr lang="en-US" smtClean="0"/>
              <a:t>‹#›</a:t>
            </a:fld>
            <a:endParaRPr lang="en-US"/>
          </a:p>
        </p:txBody>
      </p:sp>
    </p:spTree>
    <p:extLst>
      <p:ext uri="{BB962C8B-B14F-4D97-AF65-F5344CB8AC3E}">
        <p14:creationId xmlns:p14="http://schemas.microsoft.com/office/powerpoint/2010/main" val="24409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a:t>
            </a:fld>
            <a:endParaRPr lang="en-US"/>
          </a:p>
        </p:txBody>
      </p:sp>
    </p:spTree>
    <p:extLst>
      <p:ext uri="{BB962C8B-B14F-4D97-AF65-F5344CB8AC3E}">
        <p14:creationId xmlns:p14="http://schemas.microsoft.com/office/powerpoint/2010/main" val="112713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how the social determinants of health relate</a:t>
            </a:r>
            <a:r>
              <a:rPr lang="en-US" baseline="0" dirty="0"/>
              <a:t> to the social ecological model. </a:t>
            </a:r>
            <a:r>
              <a:rPr lang="en-US" dirty="0"/>
              <a:t>As individuals, our health is impacted by our family and fri</a:t>
            </a:r>
            <a:r>
              <a:rPr lang="en-US" baseline="0" dirty="0"/>
              <a:t>ends, the organizations of which we are a part, the community, and society. </a:t>
            </a:r>
            <a:r>
              <a:rPr lang="en-US" dirty="0"/>
              <a:t>The social ecological model provides a framework for thinking about</a:t>
            </a:r>
            <a:r>
              <a:rPr lang="en-US" baseline="0" dirty="0"/>
              <a:t> the many influences on health and behavior. Often these influences interact. </a:t>
            </a:r>
          </a:p>
          <a:p>
            <a:endParaRPr lang="en-US" baseline="0" dirty="0"/>
          </a:p>
          <a:p>
            <a:r>
              <a:rPr lang="en-US" baseline="0" dirty="0"/>
              <a:t>The social ecological model</a:t>
            </a:r>
            <a:r>
              <a:rPr lang="en-US" dirty="0"/>
              <a:t> suggests that health is affected by the interaction between the individual, their</a:t>
            </a:r>
            <a:r>
              <a:rPr lang="en-US" baseline="0" dirty="0"/>
              <a:t> friends and family (referred to as the interpersonal level), the organizations they are part of, such as worksites and faith-based groups, and the community. We are also affected by </a:t>
            </a:r>
            <a:r>
              <a:rPr lang="en-US" dirty="0"/>
              <a:t>physical, social, and political environments.  People are impacted</a:t>
            </a:r>
            <a:r>
              <a:rPr lang="en-US" baseline="0" dirty="0"/>
              <a:t> </a:t>
            </a:r>
            <a:r>
              <a:rPr lang="en-US" dirty="0"/>
              <a:t>by the context in which they live, and likewise, people influence others and the environments they live in. This can be very basic, like providing healthy food in your household. It can also be very complex and policy-oriented.  It can be positive, and improve health, or negatively influence health. </a:t>
            </a:r>
          </a:p>
          <a:p>
            <a:endParaRPr lang="en-US" dirty="0"/>
          </a:p>
          <a:p>
            <a:r>
              <a:rPr lang="en-US" dirty="0"/>
              <a:t>The influence</a:t>
            </a:r>
            <a:r>
              <a:rPr lang="en-US" baseline="0" dirty="0"/>
              <a:t> of s</a:t>
            </a:r>
            <a:r>
              <a:rPr lang="en-US" dirty="0"/>
              <a:t>ocial determinants of health can be seen within levels of the</a:t>
            </a:r>
            <a:r>
              <a:rPr lang="en-US" baseline="0" dirty="0"/>
              <a:t> social ecological model. Most often, these influences work across multiple levels of the social ecological model. </a:t>
            </a:r>
            <a:endParaRPr lang="en-US" dirty="0"/>
          </a:p>
          <a:p>
            <a:endParaRPr lang="en-US" baseline="0" dirty="0"/>
          </a:p>
          <a:p>
            <a:r>
              <a:rPr lang="en-US" baseline="0" dirty="0"/>
              <a:t>The main idea with the Social Ecological Model is that programs should target individuals AND impact the interpersonal (relationship), community, organizational and environmental factors influencing health. Addressing multiple levels helps programs to be most effective. And the main idea with this module is that the social determinants of health should also be considered to help programs be most effective. We should look not only at the causes of health issues, but the causes of the causes. </a:t>
            </a:r>
          </a:p>
          <a:p>
            <a:endParaRPr lang="en-US" baseline="0" dirty="0"/>
          </a:p>
          <a:p>
            <a:pPr defTabSz="931774">
              <a:defRPr/>
            </a:pPr>
            <a:r>
              <a:rPr lang="en-US" baseline="0" dirty="0"/>
              <a:t>The next few slides feature some health-related trivia questions. As you think about the questions and their answers, consider what community or societal factors might influence the health outcomes of interest.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10</a:t>
            </a:fld>
            <a:endParaRPr lang="en-US"/>
          </a:p>
        </p:txBody>
      </p:sp>
    </p:spTree>
    <p:extLst>
      <p:ext uri="{BB962C8B-B14F-4D97-AF65-F5344CB8AC3E}">
        <p14:creationId xmlns:p14="http://schemas.microsoft.com/office/powerpoint/2010/main" val="169530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a:t>
            </a:r>
            <a:r>
              <a:rPr lang="en-US" baseline="0" dirty="0"/>
              <a:t> the most fundamental ways we measure health and make comparisons between the US and other countries, or between states and counties in the United States, is with life expectancy. Life expectancy is the </a:t>
            </a:r>
            <a:r>
              <a:rPr lang="en-US" dirty="0"/>
              <a:t>average period that a person may expect to live. It varies depending on where you are born and live. </a:t>
            </a:r>
            <a:r>
              <a:rPr lang="en-US" baseline="0" dirty="0"/>
              <a:t>How do you think the US compares with other countries in the world in terms of life expectancy? </a:t>
            </a:r>
          </a:p>
          <a:p>
            <a:endParaRPr lang="en-US" baseline="0" dirty="0"/>
          </a:p>
          <a:p>
            <a:r>
              <a:rPr lang="en-US" baseline="0" dirty="0"/>
              <a:t>[read answer options]</a:t>
            </a:r>
          </a:p>
          <a:p>
            <a:endParaRPr lang="en-US" baseline="0" dirty="0"/>
          </a:p>
          <a:p>
            <a:r>
              <a:rPr lang="en-US" baseline="0" dirty="0"/>
              <a:t>The answer? E – the US ranks 29</a:t>
            </a:r>
            <a:r>
              <a:rPr lang="en-US" baseline="30000" dirty="0"/>
              <a:t>th</a:t>
            </a:r>
            <a:r>
              <a:rPr lang="en-US" baseline="0" dirty="0"/>
              <a:t> place. With a life expectancy of 77.9 years, </a:t>
            </a:r>
            <a:r>
              <a:rPr lang="en-US" dirty="0"/>
              <a:t>we are tied with South Korea and Denmark for 29th – 31st place, despite being the</a:t>
            </a:r>
          </a:p>
          <a:p>
            <a:r>
              <a:rPr lang="en-US" dirty="0"/>
              <a:t>second wealthiest country on the planet as measured by per capita gross domestic product, or GDP. Per capita means “for each person.” In this context, it relates to population size and GDP.</a:t>
            </a:r>
          </a:p>
          <a:p>
            <a:endParaRPr lang="en-US" dirty="0"/>
          </a:p>
          <a:p>
            <a:r>
              <a:rPr lang="en-US" dirty="0"/>
              <a:t>Japan has the highest life expectancy at 82.3 years. Based on the general correlation between GDP per capita and health, our average life expectancy in the US “should” be 3 years longer. Even citizens of countries considerably poorer than ours, including Costa Rica, Chile and Greece, live longer on average than we do.</a:t>
            </a:r>
          </a:p>
          <a:p>
            <a:endParaRPr lang="en-US" dirty="0"/>
          </a:p>
          <a:p>
            <a:r>
              <a:rPr lang="en-US" dirty="0"/>
              <a:t>Why do you think that is? What in our communities, what societal factors, could be driving these life expectancy rates? </a:t>
            </a:r>
          </a:p>
          <a:p>
            <a:endParaRPr lang="en-US" i="1" dirty="0"/>
          </a:p>
          <a:p>
            <a:pPr defTabSz="931774">
              <a:defRPr/>
            </a:pPr>
            <a:r>
              <a:rPr lang="en-US" i="1" dirty="0"/>
              <a:t>Question Source: Unnatural Causes Health Equity Quiz.</a:t>
            </a:r>
            <a:r>
              <a:rPr lang="en-US" i="1" baseline="0" dirty="0"/>
              <a:t>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11</a:t>
            </a:fld>
            <a:endParaRPr lang="en-US"/>
          </a:p>
        </p:txBody>
      </p:sp>
    </p:spTree>
    <p:extLst>
      <p:ext uri="{BB962C8B-B14F-4D97-AF65-F5344CB8AC3E}">
        <p14:creationId xmlns:p14="http://schemas.microsoft.com/office/powerpoint/2010/main" val="43454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lets consider where the US ranked in life expectancy around 50 years ago. </a:t>
            </a:r>
          </a:p>
          <a:p>
            <a:endParaRPr lang="en-US" baseline="0" dirty="0"/>
          </a:p>
          <a:p>
            <a:r>
              <a:rPr lang="en-US" baseline="0" dirty="0"/>
              <a:t>Do you think the US ranked…. [read answer options]?</a:t>
            </a:r>
          </a:p>
          <a:p>
            <a:endParaRPr lang="en-US" baseline="0" dirty="0"/>
          </a:p>
          <a:p>
            <a:r>
              <a:rPr lang="en-US" baseline="0" dirty="0"/>
              <a:t>The answer is B – in the top 5! In the 1950s, life expectancy in the US was at 68.2 years and longer than most other countries. </a:t>
            </a:r>
            <a:r>
              <a:rPr lang="en-US" dirty="0"/>
              <a:t>Interestingly, we had less economic disparity back then compared with other countries, even Sweden. But especially starting in the 1980s, the gap in the U.S. between the rich and the rest of the population began to grow. Around this same time, other industrialized countries began to prosper and rapidly passed us on many health indicators. </a:t>
            </a:r>
          </a:p>
          <a:p>
            <a:endParaRPr lang="en-US" dirty="0"/>
          </a:p>
          <a:p>
            <a:r>
              <a:rPr lang="en-US" dirty="0"/>
              <a:t>Economic disparity is connected to income inequality, or the gap between what wealthy Americans earn compared with non-wealthy Americans – the middle and lower economic classes. In 2015, the top 1 percent of families in the United States made more than 25 times what families in the bottom 99 percent did. </a:t>
            </a:r>
          </a:p>
          <a:p>
            <a:endParaRPr lang="en-US" dirty="0"/>
          </a:p>
          <a:p>
            <a:r>
              <a:rPr lang="en-US" dirty="0"/>
              <a:t>How do you think this difference in wealth and income impacts how long people live? What in our communities, what societal factors impacting life expectancy, are connected to these large gaps in income?</a:t>
            </a:r>
          </a:p>
          <a:p>
            <a:endParaRPr lang="en-US" dirty="0"/>
          </a:p>
          <a:p>
            <a:pPr defTabSz="931774">
              <a:defRPr/>
            </a:pPr>
            <a:r>
              <a:rPr lang="en-US" i="1" dirty="0"/>
              <a:t>Question Source: Unnatural Causes Health Equity Quiz.</a:t>
            </a:r>
            <a:r>
              <a:rPr lang="en-US" i="1" baseline="0" dirty="0"/>
              <a:t>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12</a:t>
            </a:fld>
            <a:endParaRPr lang="en-US"/>
          </a:p>
        </p:txBody>
      </p:sp>
    </p:spTree>
    <p:extLst>
      <p:ext uri="{BB962C8B-B14F-4D97-AF65-F5344CB8AC3E}">
        <p14:creationId xmlns:p14="http://schemas.microsoft.com/office/powerpoint/2010/main" val="40943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next question relates to factors predicting individual health. Of the factors listed, which do you think best predicts one’s health? </a:t>
            </a:r>
          </a:p>
          <a:p>
            <a:endParaRPr lang="en-US" baseline="0" dirty="0"/>
          </a:p>
          <a:p>
            <a:r>
              <a:rPr lang="en-US" baseline="0" dirty="0"/>
              <a:t>[read answer options]</a:t>
            </a:r>
          </a:p>
          <a:p>
            <a:endParaRPr lang="en-US" baseline="0" dirty="0"/>
          </a:p>
          <a:p>
            <a:r>
              <a:rPr lang="en-US" baseline="0" dirty="0"/>
              <a:t>The answer is C – Whether or not you are wealthy. </a:t>
            </a:r>
          </a:p>
          <a:p>
            <a:endParaRPr lang="en-US" baseline="0" dirty="0"/>
          </a:p>
          <a:p>
            <a:r>
              <a:rPr lang="en-US" dirty="0"/>
              <a:t>The single strongest predictor of health is our position on the class pyramid. Those at the top – those with the most wealth - have the most power and resources, and on average live longer and healthier lives. Those on the bottom – those with the least wealth - are exposed to many health threats over which they have little or no control – low paying jobs with little job security, poor child care, poor quality housing, less access to healthy food, unreliable</a:t>
            </a:r>
          </a:p>
          <a:p>
            <a:r>
              <a:rPr lang="en-US" dirty="0"/>
              <a:t>transportation, and living conditions that are noisy and violent. These health threats increase the risk of chronic disease and early death. </a:t>
            </a:r>
          </a:p>
          <a:p>
            <a:endParaRPr lang="en-US" dirty="0"/>
          </a:p>
          <a:p>
            <a:r>
              <a:rPr lang="en-US" dirty="0"/>
              <a:t>Even among smokers, smokers who are poor have a higher mortality risk (risk of dying) than rich smokers. </a:t>
            </a:r>
          </a:p>
          <a:p>
            <a:r>
              <a:rPr lang="en-US" dirty="0"/>
              <a:t>Americans in the middle of the income spectrum fare better than those at lower incomes, but are still worse off than those at the top.</a:t>
            </a:r>
          </a:p>
          <a:p>
            <a:endParaRPr lang="en-US" dirty="0"/>
          </a:p>
          <a:p>
            <a:r>
              <a:rPr lang="en-US" dirty="0"/>
              <a:t>Thinking back to the term ‘social determinants,’ are there factors in our communities and organizations that affect health outcomes for those who are not wealthy? What are some of these factors?</a:t>
            </a:r>
          </a:p>
          <a:p>
            <a:endParaRPr lang="en-US" dirty="0"/>
          </a:p>
          <a:p>
            <a:pPr defTabSz="931774">
              <a:defRPr/>
            </a:pPr>
            <a:r>
              <a:rPr lang="en-US" i="1" dirty="0"/>
              <a:t>Question Source: Unnatural Causes Health Equity Quiz.</a:t>
            </a:r>
            <a:r>
              <a:rPr lang="en-US" i="1" baseline="0" dirty="0"/>
              <a:t>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13</a:t>
            </a:fld>
            <a:endParaRPr lang="en-US"/>
          </a:p>
        </p:txBody>
      </p:sp>
    </p:spTree>
    <p:extLst>
      <p:ext uri="{BB962C8B-B14F-4D97-AF65-F5344CB8AC3E}">
        <p14:creationId xmlns:p14="http://schemas.microsoft.com/office/powerpoint/2010/main" val="335611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last question. Chronic</a:t>
            </a:r>
            <a:r>
              <a:rPr lang="en-US" baseline="0" dirty="0"/>
              <a:t> stress increases risk for many health problems. Of the conditions listed on this slide, which is NOT impacted by chronic stress? </a:t>
            </a:r>
          </a:p>
          <a:p>
            <a:endParaRPr lang="en-US" baseline="0" dirty="0"/>
          </a:p>
          <a:p>
            <a:r>
              <a:rPr lang="en-US" baseline="0" dirty="0"/>
              <a:t>[read options from slide] </a:t>
            </a:r>
            <a:endParaRPr lang="en-US" dirty="0"/>
          </a:p>
          <a:p>
            <a:endParaRPr lang="en-US" dirty="0"/>
          </a:p>
          <a:p>
            <a:r>
              <a:rPr lang="en-US" baseline="0" dirty="0"/>
              <a:t>The answer is C – sickle cell anemia. </a:t>
            </a:r>
            <a:r>
              <a:rPr lang="en-US" dirty="0"/>
              <a:t>Sickle cell anemia is a genetic disease that is inherited from biological family members. Chronic stress is a risk factor for all</a:t>
            </a:r>
          </a:p>
          <a:p>
            <a:r>
              <a:rPr lang="en-US" dirty="0"/>
              <a:t>the other conditions listed. </a:t>
            </a:r>
          </a:p>
          <a:p>
            <a:endParaRPr lang="en-US" dirty="0"/>
          </a:p>
          <a:p>
            <a:r>
              <a:rPr lang="en-US" dirty="0"/>
              <a:t>Our body’s reaction to stress when stress is constant can wear down our systems over time and increase our susceptibility to disease. These stressors can be exposure to violence; economic insecurity like not having enough food or not knowing whether we can pay the electric bill; and racism. Those who are lower in the class and racial hierarchy have more exposure to stressors that threaten health. They also have less access to resources that help cope with problems. </a:t>
            </a:r>
          </a:p>
          <a:p>
            <a:endParaRPr lang="en-US" dirty="0"/>
          </a:p>
          <a:p>
            <a:pPr defTabSz="931774">
              <a:defRPr/>
            </a:pPr>
            <a:r>
              <a:rPr lang="en-US" dirty="0"/>
              <a:t>Chronic stress is constant and persists over an extended period of time. Chronic stress can result in serious health conditions including anxiety, insomnia, muscle pain, high blood pressure and a weakened immune system. It can contribute to the development of major illnesses, such as heart disease, depression and obesity.   </a:t>
            </a:r>
          </a:p>
          <a:p>
            <a:endParaRPr lang="en-US" dirty="0"/>
          </a:p>
          <a:p>
            <a:pPr defTabSz="931774">
              <a:defRPr/>
            </a:pPr>
            <a:r>
              <a:rPr lang="en-US" i="1" dirty="0"/>
              <a:t>Question Source: Unnatural Causes Health Equity Quiz.</a:t>
            </a:r>
            <a:r>
              <a:rPr lang="en-US" i="1" baseline="0" dirty="0"/>
              <a:t>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14</a:t>
            </a:fld>
            <a:endParaRPr lang="en-US"/>
          </a:p>
        </p:txBody>
      </p:sp>
    </p:spTree>
    <p:extLst>
      <p:ext uri="{BB962C8B-B14F-4D97-AF65-F5344CB8AC3E}">
        <p14:creationId xmlns:p14="http://schemas.microsoft.com/office/powerpoint/2010/main" val="127779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communities undertake initiatives aimed at improving the health of citizens. Often, these initiatives are intended to change individual behavior by offering opportunities and information that make it easier for people to quit smoking, get more exercise, eat healthier foods, or obtain health screenings for various diseases. While these programs can lead to good outcomes, they often don’t address the social determinants of health that are at least partially responsible for positive or negative health conditions in a community. Social determinants are complex. Sometimes focusing at the individual level is easier for communities, but it may not be the most effective way to improve health.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15</a:t>
            </a:fld>
            <a:endParaRPr lang="en-US"/>
          </a:p>
        </p:txBody>
      </p:sp>
    </p:spTree>
    <p:extLst>
      <p:ext uri="{BB962C8B-B14F-4D97-AF65-F5344CB8AC3E}">
        <p14:creationId xmlns:p14="http://schemas.microsoft.com/office/powerpoint/2010/main" val="336641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t>Let’s look at an aspect related to social determinants of health </a:t>
            </a:r>
            <a:r>
              <a:rPr lang="en-US" b="0" i="0" baseline="0" dirty="0"/>
              <a:t>and communities. Health starts in our schools, homes and communities. Think for a moment about that statement. Look at the two pictures. How might differences between communities' impact health for people who live there? </a:t>
            </a:r>
            <a:endParaRPr lang="en-US" b="0" i="0"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16</a:t>
            </a:fld>
            <a:endParaRPr lang="en-US"/>
          </a:p>
        </p:txBody>
      </p:sp>
    </p:spTree>
    <p:extLst>
      <p:ext uri="{BB962C8B-B14F-4D97-AF65-F5344CB8AC3E}">
        <p14:creationId xmlns:p14="http://schemas.microsoft.com/office/powerpoint/2010/main" val="387611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a:t>
            </a:r>
            <a:r>
              <a:rPr lang="en-US" baseline="0" dirty="0"/>
              <a:t> can see, social determinants of health are complex. And you may be wondering how you, in a volunteer role, can influence change for such large issues. </a:t>
            </a:r>
          </a:p>
          <a:p>
            <a:endParaRPr lang="en-US" baseline="0" dirty="0"/>
          </a:p>
          <a:p>
            <a:r>
              <a:rPr lang="en-US" baseline="0" dirty="0"/>
              <a:t>To review, both structural and intermediary determinants impact health. Structural determinants include socioeconomic and political context, which influences an individual or group’s socioeconomic position. Socioeconomic status is influenced by a person’s education level and occupation, their income, gender, ethnicity, and social class. </a:t>
            </a:r>
          </a:p>
          <a:p>
            <a:endParaRPr lang="en-US" baseline="0" dirty="0"/>
          </a:p>
          <a:p>
            <a:r>
              <a:rPr lang="en-US" baseline="0" dirty="0"/>
              <a:t>Intermediary Determinants include one’s material circumstances and biological factors, like genetics. Psychosocial factors are factors involving both psychological and social aspects, or social conditions relating to mental health. Psychosocial health refers to one’s mental, emotional, social and spiritual health. Health systems also come into play to impact health. </a:t>
            </a:r>
          </a:p>
          <a:p>
            <a:endParaRPr lang="en-US" baseline="0" dirty="0"/>
          </a:p>
          <a:p>
            <a:r>
              <a:rPr lang="en-US" dirty="0"/>
              <a:t>Finally, this graphic shows a gold rectangle</a:t>
            </a:r>
            <a:r>
              <a:rPr lang="en-US" baseline="0" dirty="0"/>
              <a:t> intersecting socioeconomic position (the blue box) and the intermediary or linking determinants listed in the light red box. The gold rectangle is intended to show how social cohesion and social capital can bridge gaps or deficits in some structural determinants. Social cohesion and social capital can be built. In fact, your involvement in this health volunteer program involves some social cohesion. </a:t>
            </a:r>
          </a:p>
          <a:p>
            <a:endParaRPr lang="en-US" baseline="0" dirty="0"/>
          </a:p>
          <a:p>
            <a:r>
              <a:rPr lang="en-US" baseline="0" dirty="0"/>
              <a:t>As you can see, the relationships are not direct. There is no single, straight line to get from poor to good health, or to influence a single social determinant. These factors do not exist in isolation.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17</a:t>
            </a:fld>
            <a:endParaRPr lang="en-US"/>
          </a:p>
        </p:txBody>
      </p:sp>
    </p:spTree>
    <p:extLst>
      <p:ext uri="{BB962C8B-B14F-4D97-AF65-F5344CB8AC3E}">
        <p14:creationId xmlns:p14="http://schemas.microsoft.com/office/powerpoint/2010/main" val="2565233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seem</a:t>
            </a:r>
            <a:r>
              <a:rPr lang="en-US" baseline="0" dirty="0"/>
              <a:t> daunting – even impossible - to address complex social determinants of health through your work. But we all have a role to play in improving health in our communities. </a:t>
            </a:r>
          </a:p>
          <a:p>
            <a:endParaRPr lang="en-US" baseline="0" dirty="0"/>
          </a:p>
          <a:p>
            <a:r>
              <a:rPr lang="en-US" baseline="0" dirty="0"/>
              <a:t>Social determinants of health can be addressed through developing community leaders, supporting social networks, and fostering a sense of community. The master volunteer program you are participating in is an approach to address social determinants. The hope is that you will become more engaged in your community – both through your structured volunteer work and within your personal networks. This engagement will contribute to improving health outcomes beyond the individual level.  Your work will improve health for others.  </a:t>
            </a:r>
          </a:p>
          <a:p>
            <a:endParaRPr lang="en-US" baseline="0" dirty="0"/>
          </a:p>
          <a:p>
            <a:r>
              <a:rPr lang="en-US" baseline="0" dirty="0"/>
              <a:t>Increasing access to community resources may be one of the clearest ways health teams can address social determinants. But as we work to do this, we must consider the barriers to accessing such resources. For example, imagine that you partner with an Extension professional to offer a series of healthy cooking classes in a low-income community. You are well-prepared for the first session, and really excited about the difference the program can make. But no one shows up. Disappointed, you might conclude that no one was interested in attending and cancel the remaining sessions. But the reasons for a low or no turnout may be more complex. </a:t>
            </a:r>
          </a:p>
          <a:p>
            <a:endParaRPr lang="en-US" baseline="0" dirty="0"/>
          </a:p>
          <a:p>
            <a:r>
              <a:rPr lang="en-US" baseline="0" dirty="0"/>
              <a:t>Considering social determinants means to look at the causes of the causes. To ask why. For our series of cooking classes, we might ask: “Why did no one show up?” There are a range of possible answers. What would your answer be? </a:t>
            </a:r>
          </a:p>
          <a:p>
            <a:endParaRPr lang="en-US" baseline="0" dirty="0"/>
          </a:p>
          <a:p>
            <a:r>
              <a:rPr lang="en-US" baseline="0" dirty="0"/>
              <a:t>For the sake of illustration, let’s say the response is “Because they did not know about the session.” To dig deeper, we would ask, “Why didn’t participants know about the session?” Think for a moment, why in this situation, might participants not know the session was occurring? </a:t>
            </a:r>
          </a:p>
          <a:p>
            <a:endParaRPr lang="en-US" baseline="0" dirty="0"/>
          </a:p>
          <a:p>
            <a:r>
              <a:rPr lang="en-US" baseline="0" dirty="0"/>
              <a:t>It may be that participants did not know about the session because they did not see the flyer placed on the community bulletin board. And to dig deeper still, we might ask, “Why didn’t potential participants see the flyer?” Think for a moment. What are some possible responses here? </a:t>
            </a:r>
          </a:p>
          <a:p>
            <a:endParaRPr lang="en-US" baseline="0" dirty="0"/>
          </a:p>
          <a:p>
            <a:r>
              <a:rPr lang="en-US" baseline="0" dirty="0"/>
              <a:t>Let’s assume that participants did not see the flyer because it was placed in an unlit area, and they get home from work after dark. </a:t>
            </a:r>
          </a:p>
          <a:p>
            <a:endParaRPr lang="en-US" baseline="0" dirty="0"/>
          </a:p>
          <a:p>
            <a:r>
              <a:rPr lang="en-US" baseline="0" dirty="0"/>
              <a:t>This is an oversimplified example, but you get the point. Asking a series of “whys” to tough questions can help to drill down to the root cause. In this overly simple example, there are other factors to consider. For example, perhaps the class was held during the day and participants would not have attended due to work conflicts. The point is that we can’t stop at the conclusion people simply are not interested. It is never that simple.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18</a:t>
            </a:fld>
            <a:endParaRPr lang="en-US"/>
          </a:p>
        </p:txBody>
      </p:sp>
    </p:spTree>
    <p:extLst>
      <p:ext uri="{BB962C8B-B14F-4D97-AF65-F5344CB8AC3E}">
        <p14:creationId xmlns:p14="http://schemas.microsoft.com/office/powerpoint/2010/main" val="334363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sake of illustration, let’s look</a:t>
            </a:r>
            <a:r>
              <a:rPr lang="en-US" baseline="0" dirty="0"/>
              <a:t> at a model for addressing complex issues. This is called the Stray Dog Model. </a:t>
            </a:r>
          </a:p>
          <a:p>
            <a:endParaRPr lang="en-US" baseline="0" dirty="0"/>
          </a:p>
          <a:p>
            <a:r>
              <a:rPr lang="en-US" baseline="0" dirty="0"/>
              <a:t>Let’s imagine your community has an issue with stray dogs. And this is what the community has identified as a key issue impairing their growth and development. We might start first by asking, “Why are there stray dogs?” Possible reasons are that there is no leash law in your town (a policy issue), or that there is no dog catcher (which might be an issue of local tax revenue, or of animal control being a low priority for your city). Other reasons might be that people turn their unwanted dogs loose or that they do not spay or neuter their pets, which leads to increased dog population. </a:t>
            </a:r>
          </a:p>
          <a:p>
            <a:endParaRPr lang="en-US" baseline="0" dirty="0"/>
          </a:p>
          <a:p>
            <a:r>
              <a:rPr lang="en-US" baseline="0" dirty="0"/>
              <a:t>As you can see, each of the four possible reasons why there are stray dogs has additional underlying reasons or causes, root causes of the issue. It is complex. But the more we ask “why” the closer we get to identifying the real issue.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19</a:t>
            </a:fld>
            <a:endParaRPr lang="en-US"/>
          </a:p>
        </p:txBody>
      </p:sp>
    </p:spTree>
    <p:extLst>
      <p:ext uri="{BB962C8B-B14F-4D97-AF65-F5344CB8AC3E}">
        <p14:creationId xmlns:p14="http://schemas.microsoft.com/office/powerpoint/2010/main" val="320684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71DA8-F11B-4535-AD81-D9B1A4C98C47}" type="slidenum">
              <a:rPr lang="en-US" smtClean="0"/>
              <a:t>2</a:t>
            </a:fld>
            <a:endParaRPr lang="en-US"/>
          </a:p>
        </p:txBody>
      </p:sp>
    </p:spTree>
    <p:extLst>
      <p:ext uri="{BB962C8B-B14F-4D97-AF65-F5344CB8AC3E}">
        <p14:creationId xmlns:p14="http://schemas.microsoft.com/office/powerpoint/2010/main" val="2015512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stray dog example one step further and examine how this is</a:t>
            </a:r>
            <a:r>
              <a:rPr lang="en-US" baseline="0" dirty="0"/>
              <a:t> a social determinant of health. Recall that social determinants are the circumstances where people are born, grow up, live, work, and age that influence health</a:t>
            </a:r>
            <a:r>
              <a:rPr lang="en-US" dirty="0"/>
              <a:t>. </a:t>
            </a:r>
          </a:p>
          <a:p>
            <a:endParaRPr lang="en-US" dirty="0"/>
          </a:p>
          <a:p>
            <a:r>
              <a:rPr lang="en-US" dirty="0"/>
              <a:t>This is a real-world example. One rural community was</a:t>
            </a:r>
            <a:r>
              <a:rPr lang="en-US" baseline="0" dirty="0"/>
              <a:t> heavily impacted by diabetes. They also had high obesity rates and physical activity levels were low. A group in the community decided they wanted to do something to address the diabetes issue. Knowing that regular exercise can help prevent diabetes, especially among those who are pre-diabetic, they decided to look at how to get folks to exercise more. They did some focus groups to find out what types of exercise people were likely to engage in and identify the barriers to being active. It turns out that the biggest barrier to people getting out to walk in their community was…you guessed it…stray dogs. This community had an animal control issue. People did not feel safe going out to walk in their neighborhoods, or on a rural road, because they were afraid of all the stray dogs out. This made addressing the stray dog issue the most important first step to address diabetes. </a:t>
            </a:r>
          </a:p>
          <a:p>
            <a:endParaRPr lang="en-US" baseline="0" dirty="0"/>
          </a:p>
          <a:p>
            <a:r>
              <a:rPr lang="en-US" baseline="0" dirty="0"/>
              <a:t>In this example, stray dogs were a circumstance or condition where people lived that negatively impacted their health because it limited the physical activity – walking – that they were most likely to engage in.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20</a:t>
            </a:fld>
            <a:endParaRPr lang="en-US"/>
          </a:p>
        </p:txBody>
      </p:sp>
    </p:spTree>
    <p:extLst>
      <p:ext uri="{BB962C8B-B14F-4D97-AF65-F5344CB8AC3E}">
        <p14:creationId xmlns:p14="http://schemas.microsoft.com/office/powerpoint/2010/main" val="3049566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one volunteer group’s project. This group lived in a rural community with a high poverty rate. The community was food insecure because of low income levels AND because the nearest grocery store was 15 miles away. This posed a barrier for those with no transportation, or those with limited resources to pay for fuel to get into town. The volunteer group decided they would establish a food pantry to address this need. The food pantry would operate through a local church and be supported by donations, both monetary and donations of food items. And they partnered with an Extension nutrition educator to make sure they had nutrition information and healthy recipes on hand to distribute to food pantry patrons. </a:t>
            </a:r>
          </a:p>
          <a:p>
            <a:endParaRPr lang="en-US" baseline="0" dirty="0"/>
          </a:p>
          <a:p>
            <a:r>
              <a:rPr lang="en-US" baseline="0" dirty="0"/>
              <a:t>You can already see the influence of social determinants of health on people living in this community. They may have relied on shelf-stable foods – perhaps highly processed, as these tend to be lower cost – and purchased fewer fresh foods because trips to the grocery store were infrequent. </a:t>
            </a:r>
          </a:p>
          <a:p>
            <a:endParaRPr lang="en-US" baseline="0" dirty="0"/>
          </a:p>
          <a:p>
            <a:r>
              <a:rPr lang="en-US" baseline="0" dirty="0"/>
              <a:t>The volunteers organizing the food pantry recognized the important role they could play to increase food access overall, and also access to </a:t>
            </a:r>
            <a:r>
              <a:rPr lang="en-US" u="sng" baseline="0" dirty="0"/>
              <a:t>healthy</a:t>
            </a:r>
            <a:r>
              <a:rPr lang="en-US" u="none" baseline="0" dirty="0"/>
              <a:t> foods. </a:t>
            </a:r>
            <a:r>
              <a:rPr lang="en-US" baseline="0" dirty="0"/>
              <a:t>They wanted to be a source of healthy food items for the community. So instead of merely asking for donations of canned goods to the food pantry, they put together a set a donation guidelines. This included recommending donations of canned goods labeled as ‘no salt added’ with an aim to lower sodium consumption and asking that donors avoid contributing sugary beverages, such as fruit-flavored drinks and sodas. </a:t>
            </a:r>
          </a:p>
          <a:p>
            <a:endParaRPr lang="en-US" baseline="0" dirty="0"/>
          </a:p>
          <a:p>
            <a:r>
              <a:rPr lang="en-US" baseline="0" dirty="0"/>
              <a:t>They also helped patrons apply for SNAP benefits to extend their food dollars when they traveled to the grocery store. SNAP stands for Supplemental Nutrition Assistance Program. Benefits under this program were formerly referred to as food stamps. In addition, they provided transportation by organizing trips to the grocery store using the church van.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21</a:t>
            </a:fld>
            <a:endParaRPr lang="en-US"/>
          </a:p>
        </p:txBody>
      </p:sp>
    </p:spTree>
    <p:extLst>
      <p:ext uri="{BB962C8B-B14F-4D97-AF65-F5344CB8AC3E}">
        <p14:creationId xmlns:p14="http://schemas.microsoft.com/office/powerpoint/2010/main" val="422522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next project example comes from another rural county. The group of health volunteers in this county determined that while many needs existed in their community, there were also many resources. The problem was that service providers often saw clients with complex needs – needs their agency or organization was not equipped to meet.  They would rely on their local network to send out referrals. Limited connections meant some service providers were overwhelmed with referrals while others received none. People were not aware they existed, or did not realize the range of services provided. </a:t>
            </a:r>
          </a:p>
          <a:p>
            <a:endParaRPr lang="en-US" baseline="0" dirty="0"/>
          </a:p>
          <a:p>
            <a:r>
              <a:rPr lang="en-US" baseline="0" dirty="0"/>
              <a:t>You can see the issue here – a high need community where folks really wanted to help their neighbors. They just lacked the network to meet existing needs with existing resources. This volunteer group investigated the issue. They found a resource list developed in the past – it was very outdated. They partnered with the local hospital and collaboratively conducted a community scan to vet the services available, starting with the outdated resource list. They reached out – either by phone or in-person visit – to each resource on this list. They found that some of the organizations listed no longer existed. They found others that were new to the community, and some on the old list had expanded their services. This volunteer group worked together to vet and compiled an updated, comprehensive resource guide which is housed on the local hospital’s web site, available for both service providers and community members.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22</a:t>
            </a:fld>
            <a:endParaRPr lang="en-US"/>
          </a:p>
        </p:txBody>
      </p:sp>
    </p:spTree>
    <p:extLst>
      <p:ext uri="{BB962C8B-B14F-4D97-AF65-F5344CB8AC3E}">
        <p14:creationId xmlns:p14="http://schemas.microsoft.com/office/powerpoint/2010/main" val="17649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of a master volunteer project addressing social determinants of health. </a:t>
            </a:r>
          </a:p>
          <a:p>
            <a:endParaRPr lang="en-US" dirty="0"/>
          </a:p>
          <a:p>
            <a:r>
              <a:rPr lang="en-US" dirty="0"/>
              <a:t>A Healthcare Team in one community were shocked when they learned their county had among the highest opioid prescribing rates in the state.</a:t>
            </a:r>
            <a:r>
              <a:rPr lang="en-US" baseline="0" dirty="0"/>
              <a:t> They dug deeper to find out what conditions opioids are prescribed for. They discovered that they were commonly prescribed for chronic pain. Wanting to know more, the  group worked with their county Extension educator to determine a course of action. They learned that treatment guidelines for chronic pain recommend that non-drug treatment options be tried first. They looked into these non-drug treatment options – exercise, cognitive-behavioral therapy, self-management programs, and physical therapy – and their availability locally. </a:t>
            </a:r>
          </a:p>
          <a:p>
            <a:endParaRPr lang="en-US" baseline="0" dirty="0"/>
          </a:p>
          <a:p>
            <a:r>
              <a:rPr lang="en-US" baseline="0" dirty="0"/>
              <a:t>They found very limited access. Repeated visits to physical therapists, most located an hour away, were cost prohibitive for many. Fitness facilities for exercise classes were expensive. And no self-management programs for chronic pain were available anywhere nearby. So the group worked with their county extension educator to identify how they could meet this need. They found several program options that included lay leaders in teaching. Group members got certified as program lay leaders and began offering chronic pain self-management programs at sites throughout their community. Programs were offered in partnership with local healthcare providers at sites convenient for participants, like churches, community centers, and clinics. </a:t>
            </a:r>
          </a:p>
          <a:p>
            <a:endParaRPr lang="en-US" baseline="0" dirty="0"/>
          </a:p>
          <a:p>
            <a:r>
              <a:rPr lang="en-US" baseline="0" dirty="0"/>
              <a:t>This locally-tailored approach helped overcome several barriers – transportation and limited access, to be certain. Additionally, volunteer lay leaders are effective at fostering social support and generating social cohesion. Because volunteers were involved in program delivery, social determinants relating to social cohesion as a support were present.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23</a:t>
            </a:fld>
            <a:endParaRPr lang="en-US"/>
          </a:p>
        </p:txBody>
      </p:sp>
    </p:spTree>
    <p:extLst>
      <p:ext uri="{BB962C8B-B14F-4D97-AF65-F5344CB8AC3E}">
        <p14:creationId xmlns:p14="http://schemas.microsoft.com/office/powerpoint/2010/main" val="169911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final example of a master health group addressing social determinants with their community work. </a:t>
            </a:r>
          </a:p>
          <a:p>
            <a:endParaRPr lang="en-US" dirty="0"/>
          </a:p>
          <a:p>
            <a:r>
              <a:rPr lang="en-US" dirty="0"/>
              <a:t>In this community, like so many across the United States, there were high rates of hypertension, both undiagnosed and diagnosed. High blood pressure is sometimes called the “silent killer” because it usually has no warning signs or symptoms. Many people do not know that they have high blood pressure, and that’s  why it’s important to get your blood pressure checked regularly. High blood pressure is a leading cause of stroke, so it is important to keep levels within the recommended range. </a:t>
            </a:r>
          </a:p>
          <a:p>
            <a:endParaRPr lang="en-US" dirty="0"/>
          </a:p>
          <a:p>
            <a:r>
              <a:rPr lang="en-US" dirty="0"/>
              <a:t>People who have low incomes may not be able to afford a blood pressure cuff to keep at home. And while many retailers have blood pressure stations where people can check their blood pressure for free, those without transportation, and those residing in rural areas, may not have access. </a:t>
            </a:r>
          </a:p>
          <a:p>
            <a:endParaRPr lang="en-US" dirty="0"/>
          </a:p>
          <a:p>
            <a:r>
              <a:rPr lang="en-US" dirty="0"/>
              <a:t>Recognizing this as an issue, one master group brainstormed how they could help people monitor their blood pressure and teach the importance of stroke prevention and how to keep blood pressure at healthy levels. They decided that local libraries would be a good partner. They were located on the city’s public transportation route and were a site where many community members visited regularly. After obtaining permission from the local library system, they raised funds to purchase and install stationary blood pressure monitors in libraries. They worked with library staff to let people know about the monitors and raise awareness of the need to monitor blood pressure. Their county Extension educator supported the effort by training persons to present educational programs. And the library staff helped make sure that patrons measuring their blood pressure documented their levels. They even provided referral information for those with elevated blood pressure levels.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24</a:t>
            </a:fld>
            <a:endParaRPr lang="en-US"/>
          </a:p>
        </p:txBody>
      </p:sp>
    </p:spTree>
    <p:extLst>
      <p:ext uri="{BB962C8B-B14F-4D97-AF65-F5344CB8AC3E}">
        <p14:creationId xmlns:p14="http://schemas.microsoft.com/office/powerpoint/2010/main" val="111124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a:t>
            </a:r>
            <a:r>
              <a:rPr lang="en-US" baseline="0" dirty="0"/>
              <a:t> examples discussed here are just a few ideas of how social determinants of health can be addressed through your work. The main idea is to consider the health effects of issues – even those involving stray dogs – and figure out the root causes of community problems. Sometimes, there is a simple solution. But often the solution is more complex and may require partnering with others to influence community-level change. It may be that community organizations ask you to partner with them because you can meet needs they can’t. So be ready to answer the call, and look for the causes of the causes!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25</a:t>
            </a:fld>
            <a:endParaRPr lang="en-US"/>
          </a:p>
        </p:txBody>
      </p:sp>
    </p:spTree>
    <p:extLst>
      <p:ext uri="{BB962C8B-B14F-4D97-AF65-F5344CB8AC3E}">
        <p14:creationId xmlns:p14="http://schemas.microsoft.com/office/powerpoint/2010/main" val="2594611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26</a:t>
            </a:fld>
            <a:endParaRPr lang="en-US"/>
          </a:p>
        </p:txBody>
      </p:sp>
    </p:spTree>
    <p:extLst>
      <p:ext uri="{BB962C8B-B14F-4D97-AF65-F5344CB8AC3E}">
        <p14:creationId xmlns:p14="http://schemas.microsoft.com/office/powerpoint/2010/main" val="324684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71DA8-F11B-4535-AD81-D9B1A4C98C47}" type="slidenum">
              <a:rPr lang="en-US" smtClean="0"/>
              <a:t>3</a:t>
            </a:fld>
            <a:endParaRPr lang="en-US"/>
          </a:p>
        </p:txBody>
      </p:sp>
    </p:spTree>
    <p:extLst>
      <p:ext uri="{BB962C8B-B14F-4D97-AF65-F5344CB8AC3E}">
        <p14:creationId xmlns:p14="http://schemas.microsoft.com/office/powerpoint/2010/main" val="324897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Today we will discuss how conditions in places where people live, work, learn, and play affect health outcomes. </a:t>
            </a:r>
          </a:p>
          <a:p>
            <a:pPr algn="ctr"/>
            <a:endParaRPr lang="en-US" sz="2000" b="1" dirty="0"/>
          </a:p>
          <a:p>
            <a:r>
              <a:rPr lang="en-US" dirty="0"/>
              <a:t>Content in this presentation will help you to: </a:t>
            </a:r>
          </a:p>
          <a:p>
            <a:r>
              <a:rPr lang="en-US" dirty="0"/>
              <a:t>Identify root causes of common health issues</a:t>
            </a:r>
          </a:p>
          <a:p>
            <a:r>
              <a:rPr lang="en-US" dirty="0"/>
              <a:t>Describe examples of interventions/programs addressing social determinants of health, and </a:t>
            </a:r>
          </a:p>
          <a:p>
            <a:r>
              <a:rPr lang="en-US" dirty="0"/>
              <a:t>Use social determinants of health to determine priorities. </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4</a:t>
            </a:fld>
            <a:endParaRPr lang="en-US"/>
          </a:p>
        </p:txBody>
      </p:sp>
    </p:spTree>
    <p:extLst>
      <p:ext uri="{BB962C8B-B14F-4D97-AF65-F5344CB8AC3E}">
        <p14:creationId xmlns:p14="http://schemas.microsoft.com/office/powerpoint/2010/main" val="197619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Before we dive into social determinants, let’s first discuss the dictionary definition of a determinant. Determinant is defined as “a factor that decisively affects the nature or outcome of something.” In this module, we are looking at determinants, or factors, that affect health status or health outcomes. ​</a:t>
            </a:r>
          </a:p>
          <a:p>
            <a:pPr rtl="0" fontAlgn="base"/>
            <a:r>
              <a:rPr lang="en-US" dirty="0"/>
              <a:t>​</a:t>
            </a:r>
          </a:p>
          <a:p>
            <a:pPr rtl="0" fontAlgn="base"/>
            <a:r>
              <a:rPr lang="en-US" dirty="0"/>
              <a:t>It might also be helpful to define social. The dictionary definition of social is, “relating to society or it’s organization.” Synonyms for the word “social” are community, collective, group and public. ​</a:t>
            </a:r>
          </a:p>
          <a:p>
            <a:pPr rtl="0" fontAlgn="base"/>
            <a:r>
              <a:rPr lang="en-US" dirty="0"/>
              <a:t>​</a:t>
            </a:r>
          </a:p>
          <a:p>
            <a:pPr rtl="0" fontAlgn="base"/>
            <a:r>
              <a:rPr lang="en-US" dirty="0"/>
              <a:t>So, one way to describe a social determinant, at a very basic level, is a community or societal factor that that affects the nature or outcome of something. In this case, that “something” is health.​</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5</a:t>
            </a:fld>
            <a:endParaRPr lang="en-US"/>
          </a:p>
        </p:txBody>
      </p:sp>
    </p:spTree>
    <p:extLst>
      <p:ext uri="{BB962C8B-B14F-4D97-AF65-F5344CB8AC3E}">
        <p14:creationId xmlns:p14="http://schemas.microsoft.com/office/powerpoint/2010/main" val="14569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62">
              <a:defRPr/>
            </a:pPr>
            <a:r>
              <a:rPr lang="en-US" b="0" i="0" dirty="0"/>
              <a:t>The</a:t>
            </a:r>
            <a:r>
              <a:rPr lang="en-US" b="0" i="0" baseline="0" dirty="0"/>
              <a:t> World Health Organization defines health as “A state of complete physical, mental and social well-being and not merely the absence of disease or infirmary.”</a:t>
            </a:r>
            <a:endParaRPr lang="en-US" b="0" i="0" dirty="0"/>
          </a:p>
          <a:p>
            <a:pPr defTabSz="946962">
              <a:defRPr/>
            </a:pPr>
            <a:endParaRPr lang="en-US" b="1" i="1" dirty="0"/>
          </a:p>
          <a:p>
            <a:pPr defTabSz="946962">
              <a:defRPr/>
            </a:pPr>
            <a:r>
              <a:rPr lang="en-US" i="1" baseline="0" dirty="0"/>
              <a:t>What does that actually mean to them? Can they provide any concrete examples, like “not having the flu” or “being physically active”? </a:t>
            </a:r>
            <a:endParaRPr lang="en-US" i="1"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6</a:t>
            </a:fld>
            <a:endParaRPr lang="en-US"/>
          </a:p>
        </p:txBody>
      </p:sp>
    </p:spTree>
    <p:extLst>
      <p:ext uri="{BB962C8B-B14F-4D97-AF65-F5344CB8AC3E}">
        <p14:creationId xmlns:p14="http://schemas.microsoft.com/office/powerpoint/2010/main" val="423782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that we</a:t>
            </a:r>
            <a:r>
              <a:rPr lang="en-US" baseline="0" dirty="0"/>
              <a:t> have defined health, l</a:t>
            </a:r>
            <a:r>
              <a:rPr lang="en-US" dirty="0"/>
              <a:t>et’s define</a:t>
            </a:r>
            <a:r>
              <a:rPr lang="en-US" baseline="0" dirty="0"/>
              <a:t> social determinants of health.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7</a:t>
            </a:fld>
            <a:endParaRPr lang="en-US"/>
          </a:p>
        </p:txBody>
      </p:sp>
    </p:spTree>
    <p:extLst>
      <p:ext uri="{BB962C8B-B14F-4D97-AF65-F5344CB8AC3E}">
        <p14:creationId xmlns:p14="http://schemas.microsoft.com/office/powerpoint/2010/main" val="102358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Social determinants of health are</a:t>
            </a:r>
            <a:r>
              <a:rPr lang="en-US" baseline="0" dirty="0"/>
              <a:t> the circumstances where people are born, grow up, live, work, age, and the systems put in place to deal with illness, such as the healthcare delivery system. Circumstances are often beyond an individual’s control. Likewise, the social determinants of health listed here may be outside of an individual’s control as well. </a:t>
            </a:r>
            <a:endParaRPr lang="en-US" dirty="0"/>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8</a:t>
            </a:fld>
            <a:endParaRPr lang="en-US"/>
          </a:p>
        </p:txBody>
      </p:sp>
    </p:spTree>
    <p:extLst>
      <p:ext uri="{BB962C8B-B14F-4D97-AF65-F5344CB8AC3E}">
        <p14:creationId xmlns:p14="http://schemas.microsoft.com/office/powerpoint/2010/main" val="416727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Healthy People 2020 addresses social determinants of health (abbreviated here “SDOH”) in the goal to “Create social and physical environments that promote good health for all.” While several organizing frameworks exist for social determinants, Healthy People 2020 uses a “place-based” organizing framework which reflects five key areas of social determinants of health. </a:t>
            </a:r>
          </a:p>
          <a:p>
            <a:pPr fontAlgn="base"/>
            <a:endParaRPr lang="en-US" dirty="0"/>
          </a:p>
          <a:p>
            <a:pPr fontAlgn="base"/>
            <a:r>
              <a:rPr lang="en-US" dirty="0"/>
              <a:t>These five key areas, or determinants, include:</a:t>
            </a:r>
          </a:p>
          <a:p>
            <a:pPr fontAlgn="base"/>
            <a:r>
              <a:rPr lang="en-US" dirty="0"/>
              <a:t>Economic Stability</a:t>
            </a:r>
          </a:p>
          <a:p>
            <a:pPr fontAlgn="base"/>
            <a:r>
              <a:rPr lang="en-US" dirty="0"/>
              <a:t>Education</a:t>
            </a:r>
          </a:p>
          <a:p>
            <a:pPr fontAlgn="base"/>
            <a:r>
              <a:rPr lang="en-US" dirty="0"/>
              <a:t>Social and Community Context</a:t>
            </a:r>
          </a:p>
          <a:p>
            <a:pPr fontAlgn="base"/>
            <a:r>
              <a:rPr lang="en-US" dirty="0"/>
              <a:t>Health and Health Care</a:t>
            </a:r>
          </a:p>
          <a:p>
            <a:pPr fontAlgn="base"/>
            <a:r>
              <a:rPr lang="en-US" dirty="0"/>
              <a:t>Neighborhood and Built Environment</a:t>
            </a:r>
          </a:p>
          <a:p>
            <a:endParaRPr lang="en-US" dirty="0"/>
          </a:p>
        </p:txBody>
      </p:sp>
      <p:sp>
        <p:nvSpPr>
          <p:cNvPr id="4" name="Slide Number Placeholder 3"/>
          <p:cNvSpPr>
            <a:spLocks noGrp="1"/>
          </p:cNvSpPr>
          <p:nvPr>
            <p:ph type="sldNum" sz="quarter" idx="5"/>
          </p:nvPr>
        </p:nvSpPr>
        <p:spPr/>
        <p:txBody>
          <a:bodyPr/>
          <a:lstStyle/>
          <a:p>
            <a:fld id="{90871DA8-F11B-4535-AD81-D9B1A4C98C47}" type="slidenum">
              <a:rPr lang="en-US" smtClean="0"/>
              <a:t>9</a:t>
            </a:fld>
            <a:endParaRPr lang="en-US"/>
          </a:p>
        </p:txBody>
      </p:sp>
    </p:spTree>
    <p:extLst>
      <p:ext uri="{BB962C8B-B14F-4D97-AF65-F5344CB8AC3E}">
        <p14:creationId xmlns:p14="http://schemas.microsoft.com/office/powerpoint/2010/main" val="116550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1C2E-8A0F-6A36-D8FD-8EA22A558A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113F7F-5A03-60C8-16FB-6D99AEFA9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84795B-40DC-D73C-7E11-4B647C516173}"/>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EEDC5BBB-2493-B205-EBA2-E81EFF33E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BBEF1-0C18-BF1D-6926-3B1CAC1D48AC}"/>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92871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0086-A379-A210-A4D3-506AC351B1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2A2C3-D244-E8A5-8B22-82C0AFD67F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CD1CC-BF8F-1434-097D-C7B18614A224}"/>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539121C4-52D7-0846-CFEC-A8715B019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85A24-4132-DF2C-048A-984F72EDD47A}"/>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4318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C0A14-2542-B2E9-20E9-C956811A8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563F1-827A-3CD8-8259-8AC959109F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9EA1-94A6-B61A-FF8D-371651F56382}"/>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AFA003B0-5F68-9C72-A050-FF48DEB65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6C3D4-597B-3408-3AF9-F3C07592E04F}"/>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173266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2395-2AB2-31D3-CECE-D171F4C59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A50B5-33E3-6F11-977D-324CAC7E7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62208-B278-C72A-C960-4C6F3EC290ED}"/>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94F30B9D-52C1-2C01-680F-E51361579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12A16-A9C0-FB76-7BCE-255890E0D553}"/>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372295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54FA-C0F1-24D8-C2DF-7045660C08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57817-2925-C085-76AF-A2D8F2F26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0152C-4403-DCCA-F32D-C57CA9589F62}"/>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2051AD91-9AA2-7853-95A2-EF60BCCE3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06482-414C-9E1F-58B0-3EBEAB036C61}"/>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10093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D27A-723E-C689-CE10-CF9464F86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4E21A-A10B-786D-99E2-3B809CF7C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3BAE3-A3C7-B493-0688-A4E5B60E4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AE9A8-E2AC-9191-0745-6EDA455C1DD0}"/>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6" name="Footer Placeholder 5">
            <a:extLst>
              <a:ext uri="{FF2B5EF4-FFF2-40B4-BE49-F238E27FC236}">
                <a16:creationId xmlns:a16="http://schemas.microsoft.com/office/drawing/2014/main" id="{A6D9787C-A2A3-51EA-D40B-FAB35FE8B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5814A-2480-113F-5695-97962A80F124}"/>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49021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06B0-6484-E859-0D74-9C5485BBD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5D801-9570-64B8-EF98-0279762A0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F1B8B5-CBCB-33AE-9E12-0A4292B35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F814A4-8A39-F13C-77E7-8BE8F1C07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1885A-6BFA-66B5-46DA-B16CA072FD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12AE1-2912-1226-E265-1DC5FA07FCB1}"/>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8" name="Footer Placeholder 7">
            <a:extLst>
              <a:ext uri="{FF2B5EF4-FFF2-40B4-BE49-F238E27FC236}">
                <a16:creationId xmlns:a16="http://schemas.microsoft.com/office/drawing/2014/main" id="{7CF5F622-8C3F-2CDB-01AE-D25A8377E5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DBA8A-71F1-8C0B-4C23-3768D4B988CB}"/>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372355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10E0-F3C0-59C1-5E14-D465923ED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7F562-40D0-49BB-388C-F43A5131B639}"/>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4" name="Footer Placeholder 3">
            <a:extLst>
              <a:ext uri="{FF2B5EF4-FFF2-40B4-BE49-F238E27FC236}">
                <a16:creationId xmlns:a16="http://schemas.microsoft.com/office/drawing/2014/main" id="{700049F3-61CB-C4C9-EABB-4CB28521F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99603-B618-4342-AC46-0F8E8AD9DDC2}"/>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358988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A220E-3D2C-67DB-FD68-833F43060F09}"/>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3" name="Footer Placeholder 2">
            <a:extLst>
              <a:ext uri="{FF2B5EF4-FFF2-40B4-BE49-F238E27FC236}">
                <a16:creationId xmlns:a16="http://schemas.microsoft.com/office/drawing/2014/main" id="{518000E0-BD03-A6FF-9AA1-071CD5149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CC5848-FDB7-6EBF-1700-3DBA1801DAA2}"/>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383974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2990D-9636-2A2A-D70B-16D966D12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A4E58F-FF5B-3466-515D-4A3645C97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89B9FA-9614-225C-53DE-22713D6A9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E9EF2-95AB-00F4-E41A-A971948AC22A}"/>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6" name="Footer Placeholder 5">
            <a:extLst>
              <a:ext uri="{FF2B5EF4-FFF2-40B4-BE49-F238E27FC236}">
                <a16:creationId xmlns:a16="http://schemas.microsoft.com/office/drawing/2014/main" id="{02C205D7-7428-CA3F-96A1-B5268066F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FF823-3BB9-BE66-EF48-A5E2D05163EC}"/>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35790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170-41FF-8D98-076A-37329FD4A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439F18-93C8-2B40-DB01-F8C642F0A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9BBAEC-36AF-2E3C-360E-9EDCB8136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C3297-38D8-8230-59E8-16352CCC1B6E}"/>
              </a:ext>
            </a:extLst>
          </p:cNvPr>
          <p:cNvSpPr>
            <a:spLocks noGrp="1"/>
          </p:cNvSpPr>
          <p:nvPr>
            <p:ph type="dt" sz="half" idx="10"/>
          </p:nvPr>
        </p:nvSpPr>
        <p:spPr/>
        <p:txBody>
          <a:bodyPr/>
          <a:lstStyle/>
          <a:p>
            <a:fld id="{1C15D5BF-FFD7-4D12-AF64-21E4F99244B1}" type="datetimeFigureOut">
              <a:rPr lang="en-US" smtClean="0"/>
              <a:t>3/9/2023</a:t>
            </a:fld>
            <a:endParaRPr lang="en-US"/>
          </a:p>
        </p:txBody>
      </p:sp>
      <p:sp>
        <p:nvSpPr>
          <p:cNvPr id="6" name="Footer Placeholder 5">
            <a:extLst>
              <a:ext uri="{FF2B5EF4-FFF2-40B4-BE49-F238E27FC236}">
                <a16:creationId xmlns:a16="http://schemas.microsoft.com/office/drawing/2014/main" id="{E71C1CBF-DC37-7E28-9905-EB11BABF9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4709E-D953-54A6-D2F1-353DAA29E567}"/>
              </a:ext>
            </a:extLst>
          </p:cNvPr>
          <p:cNvSpPr>
            <a:spLocks noGrp="1"/>
          </p:cNvSpPr>
          <p:nvPr>
            <p:ph type="sldNum" sz="quarter" idx="12"/>
          </p:nvPr>
        </p:nvSpPr>
        <p:spPr/>
        <p:txBody>
          <a:bodyPr/>
          <a:lstStyle/>
          <a:p>
            <a:fld id="{59F7DB2C-787E-4766-BA77-091BA92D3AAE}" type="slidenum">
              <a:rPr lang="en-US" smtClean="0"/>
              <a:t>‹#›</a:t>
            </a:fld>
            <a:endParaRPr lang="en-US"/>
          </a:p>
        </p:txBody>
      </p:sp>
    </p:spTree>
    <p:extLst>
      <p:ext uri="{BB962C8B-B14F-4D97-AF65-F5344CB8AC3E}">
        <p14:creationId xmlns:p14="http://schemas.microsoft.com/office/powerpoint/2010/main" val="429256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3ECDC-7848-F900-EAA3-593B95ADB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AB452-C88E-EB60-CFDF-90F748735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EBE90-F505-D8CA-EDA4-AA352EA0F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5D5BF-FFD7-4D12-AF64-21E4F99244B1}" type="datetimeFigureOut">
              <a:rPr lang="en-US" smtClean="0"/>
              <a:t>3/9/2023</a:t>
            </a:fld>
            <a:endParaRPr lang="en-US"/>
          </a:p>
        </p:txBody>
      </p:sp>
      <p:sp>
        <p:nvSpPr>
          <p:cNvPr id="5" name="Footer Placeholder 4">
            <a:extLst>
              <a:ext uri="{FF2B5EF4-FFF2-40B4-BE49-F238E27FC236}">
                <a16:creationId xmlns:a16="http://schemas.microsoft.com/office/drawing/2014/main" id="{F4243EFF-145A-AE3D-2462-7453D069A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FB3180-2104-B6E5-5966-806C08EC0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7DB2C-787E-4766-BA77-091BA92D3AAE}" type="slidenum">
              <a:rPr lang="en-US" smtClean="0"/>
              <a:t>‹#›</a:t>
            </a:fld>
            <a:endParaRPr lang="en-US"/>
          </a:p>
        </p:txBody>
      </p:sp>
    </p:spTree>
    <p:extLst>
      <p:ext uri="{BB962C8B-B14F-4D97-AF65-F5344CB8AC3E}">
        <p14:creationId xmlns:p14="http://schemas.microsoft.com/office/powerpoint/2010/main" val="342926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7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2734BC6-44C3-2C72-8196-EE7F44828C32}"/>
              </a:ext>
            </a:extLst>
          </p:cNvPr>
          <p:cNvSpPr txBox="1">
            <a:spLocks/>
          </p:cNvSpPr>
          <p:nvPr/>
        </p:nvSpPr>
        <p:spPr>
          <a:xfrm>
            <a:off x="637380" y="2074362"/>
            <a:ext cx="3035460"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800" b="1" kern="1200" dirty="0">
                <a:solidFill>
                  <a:srgbClr val="92D050"/>
                </a:solidFill>
                <a:latin typeface="+mj-lt"/>
                <a:ea typeface="+mj-ea"/>
                <a:cs typeface="+mj-cs"/>
              </a:rPr>
              <a:t>Social Determinants of Health</a:t>
            </a:r>
          </a:p>
        </p:txBody>
      </p:sp>
      <p:pic>
        <p:nvPicPr>
          <p:cNvPr id="4" name="Picture 2" descr="What Employers Should Know about Social Determinants of Health | Uprise  Health">
            <a:extLst>
              <a:ext uri="{FF2B5EF4-FFF2-40B4-BE49-F238E27FC236}">
                <a16:creationId xmlns:a16="http://schemas.microsoft.com/office/drawing/2014/main" id="{741E1112-A8D9-FB01-99A2-8FE2DC479C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037972"/>
            <a:ext cx="7188199" cy="479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4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5F260-8679-E646-9F3C-E02E952DB8A6}"/>
              </a:ext>
            </a:extLst>
          </p:cNvPr>
          <p:cNvPicPr>
            <a:picLocks noChangeAspect="1"/>
          </p:cNvPicPr>
          <p:nvPr/>
        </p:nvPicPr>
        <p:blipFill>
          <a:blip r:embed="rId3"/>
          <a:stretch>
            <a:fillRect/>
          </a:stretch>
        </p:blipFill>
        <p:spPr>
          <a:xfrm>
            <a:off x="5617364" y="1871100"/>
            <a:ext cx="5401171" cy="3335224"/>
          </a:xfrm>
          <a:prstGeom prst="rect">
            <a:avLst/>
          </a:prstGeom>
        </p:spPr>
      </p:pic>
      <p:cxnSp>
        <p:nvCxnSpPr>
          <p:cNvPr id="22" name="Straight Connector 11">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5CC25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33D0480-3B6F-4211-868B-8DFBFA74A21C}"/>
              </a:ext>
            </a:extLst>
          </p:cNvPr>
          <p:cNvPicPr>
            <a:picLocks noChangeAspect="1"/>
          </p:cNvPicPr>
          <p:nvPr/>
        </p:nvPicPr>
        <p:blipFill>
          <a:blip r:embed="rId4"/>
          <a:stretch>
            <a:fillRect/>
          </a:stretch>
        </p:blipFill>
        <p:spPr>
          <a:xfrm>
            <a:off x="0" y="3036517"/>
            <a:ext cx="6184580" cy="784966"/>
          </a:xfrm>
          <a:prstGeom prst="rect">
            <a:avLst/>
          </a:prstGeom>
        </p:spPr>
      </p:pic>
    </p:spTree>
    <p:extLst>
      <p:ext uri="{BB962C8B-B14F-4D97-AF65-F5344CB8AC3E}">
        <p14:creationId xmlns:p14="http://schemas.microsoft.com/office/powerpoint/2010/main" val="232694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7BD851-230E-1BE9-BFDD-B85D80F7BB78}"/>
              </a:ext>
            </a:extLst>
          </p:cNvPr>
          <p:cNvPicPr>
            <a:picLocks noChangeAspect="1"/>
          </p:cNvPicPr>
          <p:nvPr/>
        </p:nvPicPr>
        <p:blipFill>
          <a:blip r:embed="rId3"/>
          <a:stretch>
            <a:fillRect/>
          </a:stretch>
        </p:blipFill>
        <p:spPr>
          <a:xfrm>
            <a:off x="792070" y="319976"/>
            <a:ext cx="9449619" cy="1463167"/>
          </a:xfrm>
          <a:prstGeom prst="rect">
            <a:avLst/>
          </a:prstGeom>
        </p:spPr>
      </p:pic>
      <p:pic>
        <p:nvPicPr>
          <p:cNvPr id="7" name="Picture 6">
            <a:extLst>
              <a:ext uri="{FF2B5EF4-FFF2-40B4-BE49-F238E27FC236}">
                <a16:creationId xmlns:a16="http://schemas.microsoft.com/office/drawing/2014/main" id="{0D37B054-AECA-5B69-8A1A-B30540525381}"/>
              </a:ext>
            </a:extLst>
          </p:cNvPr>
          <p:cNvPicPr>
            <a:picLocks noChangeAspect="1"/>
          </p:cNvPicPr>
          <p:nvPr/>
        </p:nvPicPr>
        <p:blipFill>
          <a:blip r:embed="rId4"/>
          <a:stretch>
            <a:fillRect/>
          </a:stretch>
        </p:blipFill>
        <p:spPr>
          <a:xfrm>
            <a:off x="715824" y="1921584"/>
            <a:ext cx="10516511" cy="4157832"/>
          </a:xfrm>
          <a:prstGeom prst="rect">
            <a:avLst/>
          </a:prstGeom>
        </p:spPr>
      </p:pic>
    </p:spTree>
    <p:extLst>
      <p:ext uri="{BB962C8B-B14F-4D97-AF65-F5344CB8AC3E}">
        <p14:creationId xmlns:p14="http://schemas.microsoft.com/office/powerpoint/2010/main" val="3398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BAAA0-4095-D8AF-2446-B29E00E94FCF}"/>
              </a:ext>
            </a:extLst>
          </p:cNvPr>
          <p:cNvPicPr>
            <a:picLocks noChangeAspect="1"/>
          </p:cNvPicPr>
          <p:nvPr/>
        </p:nvPicPr>
        <p:blipFill>
          <a:blip r:embed="rId3"/>
          <a:stretch>
            <a:fillRect/>
          </a:stretch>
        </p:blipFill>
        <p:spPr>
          <a:xfrm>
            <a:off x="757005" y="540956"/>
            <a:ext cx="9748349" cy="1463167"/>
          </a:xfrm>
          <a:prstGeom prst="rect">
            <a:avLst/>
          </a:prstGeom>
        </p:spPr>
      </p:pic>
      <p:pic>
        <p:nvPicPr>
          <p:cNvPr id="7" name="Picture 6">
            <a:extLst>
              <a:ext uri="{FF2B5EF4-FFF2-40B4-BE49-F238E27FC236}">
                <a16:creationId xmlns:a16="http://schemas.microsoft.com/office/drawing/2014/main" id="{64C44D76-CED6-D82B-0A75-4A1A507CB910}"/>
              </a:ext>
            </a:extLst>
          </p:cNvPr>
          <p:cNvPicPr>
            <a:picLocks noChangeAspect="1"/>
          </p:cNvPicPr>
          <p:nvPr/>
        </p:nvPicPr>
        <p:blipFill>
          <a:blip r:embed="rId4"/>
          <a:stretch>
            <a:fillRect/>
          </a:stretch>
        </p:blipFill>
        <p:spPr>
          <a:xfrm>
            <a:off x="662484" y="2004123"/>
            <a:ext cx="10516511" cy="4157832"/>
          </a:xfrm>
          <a:prstGeom prst="rect">
            <a:avLst/>
          </a:prstGeom>
        </p:spPr>
      </p:pic>
    </p:spTree>
    <p:extLst>
      <p:ext uri="{BB962C8B-B14F-4D97-AF65-F5344CB8AC3E}">
        <p14:creationId xmlns:p14="http://schemas.microsoft.com/office/powerpoint/2010/main" val="408181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7E80F5-2383-B732-664B-877889502E13}"/>
              </a:ext>
            </a:extLst>
          </p:cNvPr>
          <p:cNvPicPr>
            <a:picLocks noChangeAspect="1"/>
          </p:cNvPicPr>
          <p:nvPr/>
        </p:nvPicPr>
        <p:blipFill>
          <a:blip r:embed="rId3"/>
          <a:stretch>
            <a:fillRect/>
          </a:stretch>
        </p:blipFill>
        <p:spPr>
          <a:xfrm>
            <a:off x="651858" y="495236"/>
            <a:ext cx="9547163" cy="1463167"/>
          </a:xfrm>
          <a:prstGeom prst="rect">
            <a:avLst/>
          </a:prstGeom>
        </p:spPr>
      </p:pic>
      <p:pic>
        <p:nvPicPr>
          <p:cNvPr id="7" name="Picture 6">
            <a:extLst>
              <a:ext uri="{FF2B5EF4-FFF2-40B4-BE49-F238E27FC236}">
                <a16:creationId xmlns:a16="http://schemas.microsoft.com/office/drawing/2014/main" id="{9ECCD86C-F550-955E-9B1C-EB0A58C9B61A}"/>
              </a:ext>
            </a:extLst>
          </p:cNvPr>
          <p:cNvPicPr>
            <a:picLocks noChangeAspect="1"/>
          </p:cNvPicPr>
          <p:nvPr/>
        </p:nvPicPr>
        <p:blipFill>
          <a:blip r:embed="rId4"/>
          <a:stretch>
            <a:fillRect/>
          </a:stretch>
        </p:blipFill>
        <p:spPr>
          <a:xfrm>
            <a:off x="540564" y="1837764"/>
            <a:ext cx="10516511" cy="4157832"/>
          </a:xfrm>
          <a:prstGeom prst="rect">
            <a:avLst/>
          </a:prstGeom>
        </p:spPr>
      </p:pic>
    </p:spTree>
    <p:extLst>
      <p:ext uri="{BB962C8B-B14F-4D97-AF65-F5344CB8AC3E}">
        <p14:creationId xmlns:p14="http://schemas.microsoft.com/office/powerpoint/2010/main" val="181852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C364D-7245-AB9B-A893-C328DBB191A6}"/>
              </a:ext>
            </a:extLst>
          </p:cNvPr>
          <p:cNvPicPr>
            <a:picLocks noChangeAspect="1"/>
          </p:cNvPicPr>
          <p:nvPr/>
        </p:nvPicPr>
        <p:blipFill>
          <a:blip r:embed="rId3"/>
          <a:stretch>
            <a:fillRect/>
          </a:stretch>
        </p:blipFill>
        <p:spPr>
          <a:xfrm>
            <a:off x="772251" y="335216"/>
            <a:ext cx="9626418" cy="1463167"/>
          </a:xfrm>
          <a:prstGeom prst="rect">
            <a:avLst/>
          </a:prstGeom>
        </p:spPr>
      </p:pic>
      <p:pic>
        <p:nvPicPr>
          <p:cNvPr id="7" name="Picture 6">
            <a:extLst>
              <a:ext uri="{FF2B5EF4-FFF2-40B4-BE49-F238E27FC236}">
                <a16:creationId xmlns:a16="http://schemas.microsoft.com/office/drawing/2014/main" id="{E6F8C965-9A81-D605-F403-251A21B2A24C}"/>
              </a:ext>
            </a:extLst>
          </p:cNvPr>
          <p:cNvPicPr>
            <a:picLocks noChangeAspect="1"/>
          </p:cNvPicPr>
          <p:nvPr/>
        </p:nvPicPr>
        <p:blipFill>
          <a:blip r:embed="rId4"/>
          <a:stretch>
            <a:fillRect/>
          </a:stretch>
        </p:blipFill>
        <p:spPr>
          <a:xfrm>
            <a:off x="647244" y="1798383"/>
            <a:ext cx="10516511" cy="4157832"/>
          </a:xfrm>
          <a:prstGeom prst="rect">
            <a:avLst/>
          </a:prstGeom>
        </p:spPr>
      </p:pic>
    </p:spTree>
    <p:extLst>
      <p:ext uri="{BB962C8B-B14F-4D97-AF65-F5344CB8AC3E}">
        <p14:creationId xmlns:p14="http://schemas.microsoft.com/office/powerpoint/2010/main" val="120065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25934-2D63-6EB0-6CA6-86D0B9A504F2}"/>
              </a:ext>
            </a:extLst>
          </p:cNvPr>
          <p:cNvPicPr>
            <a:picLocks noChangeAspect="1"/>
          </p:cNvPicPr>
          <p:nvPr/>
        </p:nvPicPr>
        <p:blipFill>
          <a:blip r:embed="rId3"/>
          <a:stretch>
            <a:fillRect/>
          </a:stretch>
        </p:blipFill>
        <p:spPr>
          <a:xfrm>
            <a:off x="1584558" y="1542225"/>
            <a:ext cx="9266723" cy="1457070"/>
          </a:xfrm>
          <a:prstGeom prst="rect">
            <a:avLst/>
          </a:prstGeom>
        </p:spPr>
      </p:pic>
      <p:pic>
        <p:nvPicPr>
          <p:cNvPr id="7" name="Picture 6">
            <a:extLst>
              <a:ext uri="{FF2B5EF4-FFF2-40B4-BE49-F238E27FC236}">
                <a16:creationId xmlns:a16="http://schemas.microsoft.com/office/drawing/2014/main" id="{251AFCD3-16B5-52AF-9D5F-B55913F03AF3}"/>
              </a:ext>
            </a:extLst>
          </p:cNvPr>
          <p:cNvPicPr>
            <a:picLocks noChangeAspect="1"/>
          </p:cNvPicPr>
          <p:nvPr/>
        </p:nvPicPr>
        <p:blipFill>
          <a:blip r:embed="rId4"/>
          <a:stretch>
            <a:fillRect/>
          </a:stretch>
        </p:blipFill>
        <p:spPr>
          <a:xfrm>
            <a:off x="1584558" y="3253676"/>
            <a:ext cx="9266723" cy="1463167"/>
          </a:xfrm>
          <a:prstGeom prst="rect">
            <a:avLst/>
          </a:prstGeom>
        </p:spPr>
      </p:pic>
      <p:pic>
        <p:nvPicPr>
          <p:cNvPr id="9" name="Picture 8">
            <a:extLst>
              <a:ext uri="{FF2B5EF4-FFF2-40B4-BE49-F238E27FC236}">
                <a16:creationId xmlns:a16="http://schemas.microsoft.com/office/drawing/2014/main" id="{EFDB91CA-E6FC-3ECF-4A36-A1AE403C698A}"/>
              </a:ext>
            </a:extLst>
          </p:cNvPr>
          <p:cNvPicPr>
            <a:picLocks noChangeAspect="1"/>
          </p:cNvPicPr>
          <p:nvPr/>
        </p:nvPicPr>
        <p:blipFill>
          <a:blip r:embed="rId5"/>
          <a:stretch>
            <a:fillRect/>
          </a:stretch>
        </p:blipFill>
        <p:spPr>
          <a:xfrm>
            <a:off x="1404721" y="4507985"/>
            <a:ext cx="9382557" cy="1615580"/>
          </a:xfrm>
          <a:prstGeom prst="rect">
            <a:avLst/>
          </a:prstGeom>
        </p:spPr>
      </p:pic>
    </p:spTree>
    <p:extLst>
      <p:ext uri="{BB962C8B-B14F-4D97-AF65-F5344CB8AC3E}">
        <p14:creationId xmlns:p14="http://schemas.microsoft.com/office/powerpoint/2010/main" val="394416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F4084-65BB-B262-88A1-35F8991ECD28}"/>
              </a:ext>
            </a:extLst>
          </p:cNvPr>
          <p:cNvPicPr>
            <a:picLocks noChangeAspect="1"/>
          </p:cNvPicPr>
          <p:nvPr/>
        </p:nvPicPr>
        <p:blipFill>
          <a:blip r:embed="rId3"/>
          <a:stretch>
            <a:fillRect/>
          </a:stretch>
        </p:blipFill>
        <p:spPr>
          <a:xfrm>
            <a:off x="1371190" y="650698"/>
            <a:ext cx="9449619" cy="1152244"/>
          </a:xfrm>
          <a:prstGeom prst="rect">
            <a:avLst/>
          </a:prstGeom>
        </p:spPr>
      </p:pic>
      <p:pic>
        <p:nvPicPr>
          <p:cNvPr id="7" name="Picture 6">
            <a:extLst>
              <a:ext uri="{FF2B5EF4-FFF2-40B4-BE49-F238E27FC236}">
                <a16:creationId xmlns:a16="http://schemas.microsoft.com/office/drawing/2014/main" id="{0BAB693E-7FE2-0B9E-C5A3-EED69A982567}"/>
              </a:ext>
            </a:extLst>
          </p:cNvPr>
          <p:cNvPicPr>
            <a:picLocks noChangeAspect="1"/>
          </p:cNvPicPr>
          <p:nvPr/>
        </p:nvPicPr>
        <p:blipFill>
          <a:blip r:embed="rId4"/>
          <a:stretch>
            <a:fillRect/>
          </a:stretch>
        </p:blipFill>
        <p:spPr>
          <a:xfrm>
            <a:off x="1261438" y="1831710"/>
            <a:ext cx="10004403" cy="1597290"/>
          </a:xfrm>
          <a:prstGeom prst="rect">
            <a:avLst/>
          </a:prstGeom>
        </p:spPr>
      </p:pic>
      <p:pic>
        <p:nvPicPr>
          <p:cNvPr id="8" name="Picture Placeholder 7">
            <a:extLst>
              <a:ext uri="{FF2B5EF4-FFF2-40B4-BE49-F238E27FC236}">
                <a16:creationId xmlns:a16="http://schemas.microsoft.com/office/drawing/2014/main" id="{C8AF5344-18D8-FE3E-A82E-0AF0A0E6ED7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3718" y="3591000"/>
            <a:ext cx="4550975" cy="2360935"/>
          </a:xfrm>
          <a:prstGeom prst="rect">
            <a:avLst/>
          </a:prstGeom>
        </p:spPr>
      </p:pic>
      <p:pic>
        <p:nvPicPr>
          <p:cNvPr id="1026" name="Picture 2" descr="New Home Builder - Energy-Efficient New Homes | Meritage Homes">
            <a:extLst>
              <a:ext uri="{FF2B5EF4-FFF2-40B4-BE49-F238E27FC236}">
                <a16:creationId xmlns:a16="http://schemas.microsoft.com/office/drawing/2014/main" id="{604764B2-0F7B-44AC-F070-2DB656F54D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3590999"/>
            <a:ext cx="5163697" cy="23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4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E2C10-3FF0-7EAE-5566-18CC7D4512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141" y="104604"/>
            <a:ext cx="11823718" cy="6567338"/>
          </a:xfrm>
          <a:prstGeom prst="rect">
            <a:avLst/>
          </a:prstGeom>
        </p:spPr>
      </p:pic>
      <p:sp>
        <p:nvSpPr>
          <p:cNvPr id="8" name="TextBox 7">
            <a:extLst>
              <a:ext uri="{FF2B5EF4-FFF2-40B4-BE49-F238E27FC236}">
                <a16:creationId xmlns:a16="http://schemas.microsoft.com/office/drawing/2014/main" id="{973EB5FC-278E-F01B-5C48-AEB8A38F106D}"/>
              </a:ext>
            </a:extLst>
          </p:cNvPr>
          <p:cNvSpPr txBox="1"/>
          <p:nvPr/>
        </p:nvSpPr>
        <p:spPr>
          <a:xfrm>
            <a:off x="511801" y="6384064"/>
            <a:ext cx="4733299" cy="369332"/>
          </a:xfrm>
          <a:prstGeom prst="rect">
            <a:avLst/>
          </a:prstGeom>
          <a:noFill/>
        </p:spPr>
        <p:txBody>
          <a:bodyPr wrap="square">
            <a:spAutoFit/>
          </a:bodyPr>
          <a:lstStyle/>
          <a:p>
            <a:endParaRPr lang="en-US" sz="900" dirty="0"/>
          </a:p>
          <a:p>
            <a:r>
              <a:rPr lang="en-US" sz="900" dirty="0"/>
              <a:t>Image credit: Screenshot from Social Determinants of Health Video, Let’s Learn Public Health. </a:t>
            </a:r>
          </a:p>
        </p:txBody>
      </p:sp>
    </p:spTree>
    <p:extLst>
      <p:ext uri="{BB962C8B-B14F-4D97-AF65-F5344CB8AC3E}">
        <p14:creationId xmlns:p14="http://schemas.microsoft.com/office/powerpoint/2010/main" val="355649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E79D3F2-6987-958B-4604-CDCA7456B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0553" y="1719920"/>
            <a:ext cx="5852160" cy="3895344"/>
          </a:xfrm>
          <a:prstGeom prst="rect">
            <a:avLst/>
          </a:prstGeom>
        </p:spPr>
      </p:pic>
      <p:sp>
        <p:nvSpPr>
          <p:cNvPr id="3" name="TextBox 2">
            <a:extLst>
              <a:ext uri="{FF2B5EF4-FFF2-40B4-BE49-F238E27FC236}">
                <a16:creationId xmlns:a16="http://schemas.microsoft.com/office/drawing/2014/main" id="{48393DC0-66C0-95A0-A82F-0E087FD1432C}"/>
              </a:ext>
            </a:extLst>
          </p:cNvPr>
          <p:cNvSpPr txBox="1"/>
          <p:nvPr/>
        </p:nvSpPr>
        <p:spPr>
          <a:xfrm>
            <a:off x="1169894" y="497541"/>
            <a:ext cx="9251577" cy="707886"/>
          </a:xfrm>
          <a:prstGeom prst="rect">
            <a:avLst/>
          </a:prstGeom>
          <a:noFill/>
        </p:spPr>
        <p:txBody>
          <a:bodyPr wrap="square" rtlCol="0">
            <a:spAutoFit/>
          </a:bodyPr>
          <a:lstStyle/>
          <a:p>
            <a:pPr algn="ctr"/>
            <a:r>
              <a:rPr lang="en-US" sz="4000" b="1" dirty="0">
                <a:solidFill>
                  <a:srgbClr val="92D050"/>
                </a:solidFill>
              </a:rPr>
              <a:t>Addressing Complex Needs </a:t>
            </a:r>
          </a:p>
        </p:txBody>
      </p:sp>
    </p:spTree>
    <p:extLst>
      <p:ext uri="{BB962C8B-B14F-4D97-AF65-F5344CB8AC3E}">
        <p14:creationId xmlns:p14="http://schemas.microsoft.com/office/powerpoint/2010/main" val="357633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8F01D-BFF3-63E1-8D10-78612B5447B4}"/>
              </a:ext>
            </a:extLst>
          </p:cNvPr>
          <p:cNvPicPr>
            <a:picLocks noChangeAspect="1"/>
          </p:cNvPicPr>
          <p:nvPr/>
        </p:nvPicPr>
        <p:blipFill>
          <a:blip r:embed="rId3"/>
          <a:stretch>
            <a:fillRect/>
          </a:stretch>
        </p:blipFill>
        <p:spPr>
          <a:xfrm>
            <a:off x="426310" y="353518"/>
            <a:ext cx="9449619" cy="1152244"/>
          </a:xfrm>
          <a:prstGeom prst="rect">
            <a:avLst/>
          </a:prstGeom>
        </p:spPr>
      </p:pic>
      <p:pic>
        <p:nvPicPr>
          <p:cNvPr id="31" name="Picture 30">
            <a:extLst>
              <a:ext uri="{FF2B5EF4-FFF2-40B4-BE49-F238E27FC236}">
                <a16:creationId xmlns:a16="http://schemas.microsoft.com/office/drawing/2014/main" id="{EBF937B2-B24B-4295-EC83-30A4B0C56854}"/>
              </a:ext>
            </a:extLst>
          </p:cNvPr>
          <p:cNvPicPr>
            <a:picLocks noChangeAspect="1"/>
          </p:cNvPicPr>
          <p:nvPr/>
        </p:nvPicPr>
        <p:blipFill>
          <a:blip r:embed="rId4"/>
          <a:stretch>
            <a:fillRect/>
          </a:stretch>
        </p:blipFill>
        <p:spPr>
          <a:xfrm>
            <a:off x="1316403" y="1112037"/>
            <a:ext cx="8559526" cy="5578323"/>
          </a:xfrm>
          <a:prstGeom prst="rect">
            <a:avLst/>
          </a:prstGeom>
        </p:spPr>
      </p:pic>
    </p:spTree>
    <p:extLst>
      <p:ext uri="{BB962C8B-B14F-4D97-AF65-F5344CB8AC3E}">
        <p14:creationId xmlns:p14="http://schemas.microsoft.com/office/powerpoint/2010/main" val="278399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6E9BE4-1D11-25E0-DA7B-81BDF2B06D02}"/>
              </a:ext>
            </a:extLst>
          </p:cNvPr>
          <p:cNvSpPr>
            <a:spLocks noGrp="1"/>
          </p:cNvSpPr>
          <p:nvPr>
            <p:ph type="ctrTitle"/>
          </p:nvPr>
        </p:nvSpPr>
        <p:spPr>
          <a:xfrm>
            <a:off x="340468" y="735106"/>
            <a:ext cx="11851529" cy="2928470"/>
          </a:xfrm>
        </p:spPr>
        <p:txBody>
          <a:bodyPr anchor="b">
            <a:normAutofit fontScale="90000"/>
          </a:bodyPr>
          <a:lstStyle/>
          <a:p>
            <a:r>
              <a:rPr lang="en-US" sz="8000" dirty="0">
                <a:solidFill>
                  <a:srgbClr val="FFFFFF"/>
                </a:solidFill>
              </a:rPr>
              <a:t>Population Health and SDOH </a:t>
            </a:r>
            <a:br>
              <a:rPr lang="en-US" sz="8000" dirty="0">
                <a:solidFill>
                  <a:srgbClr val="FFFFFF"/>
                </a:solidFill>
              </a:rPr>
            </a:br>
            <a:r>
              <a:rPr lang="en-US" sz="8000" dirty="0">
                <a:solidFill>
                  <a:srgbClr val="FFFFFF"/>
                </a:solidFill>
              </a:rPr>
              <a:t>Work Group</a:t>
            </a:r>
          </a:p>
        </p:txBody>
      </p:sp>
      <p:sp>
        <p:nvSpPr>
          <p:cNvPr id="4" name="TextBox 3">
            <a:extLst>
              <a:ext uri="{FF2B5EF4-FFF2-40B4-BE49-F238E27FC236}">
                <a16:creationId xmlns:a16="http://schemas.microsoft.com/office/drawing/2014/main" id="{4FB2E8DB-94E4-A5F1-F48E-B2AE3AE18746}"/>
              </a:ext>
            </a:extLst>
          </p:cNvPr>
          <p:cNvSpPr txBox="1"/>
          <p:nvPr/>
        </p:nvSpPr>
        <p:spPr>
          <a:xfrm>
            <a:off x="923384" y="4600684"/>
            <a:ext cx="412331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Justin Villines , ADH/OHIT/SHARE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Josh Heimburg, UAMS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Cheryl Arnold, Central Arkansas Ped Clinic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Jeff Oliver, Baptist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Kim Shuler, ABHIN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Dr. Patty Gibson, ABHIN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Jasmin Sumrall, Baptist Health</a:t>
            </a:r>
          </a:p>
        </p:txBody>
      </p:sp>
      <p:sp>
        <p:nvSpPr>
          <p:cNvPr id="9" name="TextBox 8">
            <a:extLst>
              <a:ext uri="{FF2B5EF4-FFF2-40B4-BE49-F238E27FC236}">
                <a16:creationId xmlns:a16="http://schemas.microsoft.com/office/drawing/2014/main" id="{7A4B3C33-0AD7-CFF1-1719-EFC372592049}"/>
              </a:ext>
            </a:extLst>
          </p:cNvPr>
          <p:cNvSpPr txBox="1"/>
          <p:nvPr/>
        </p:nvSpPr>
        <p:spPr>
          <a:xfrm>
            <a:off x="5124260" y="4589397"/>
            <a:ext cx="412331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Christopher Meyer, ACCN 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Rhelinda McFadden, AFMC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Anne Santifer, ADH/OHIT/SHARE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Chad O’Kane, CHI St. Vincent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Calibri" panose="020F0502020204030204"/>
              </a:rPr>
              <a:t>Kristen Fowler</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Arkansas Ped  Clinic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Anna Strong, ARAAP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Calibri" panose="020F0502020204030204"/>
              </a:rPr>
              <a:t>Amanda Barber, AR BCBS </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122" name="Picture 2" descr="The challenges of working in a team | Startups Magazine">
            <a:extLst>
              <a:ext uri="{FF2B5EF4-FFF2-40B4-BE49-F238E27FC236}">
                <a16:creationId xmlns:a16="http://schemas.microsoft.com/office/drawing/2014/main" id="{492D5084-B8F6-A0F1-DBBF-9C3D581C6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283" y="4783424"/>
            <a:ext cx="3394680" cy="164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3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BD782D3-381B-A6B6-66CD-4CC7A4633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4533" y="1839913"/>
            <a:ext cx="7382933" cy="4152900"/>
          </a:xfrm>
          <a:prstGeom prst="rect">
            <a:avLst/>
          </a:prstGeom>
        </p:spPr>
      </p:pic>
      <p:pic>
        <p:nvPicPr>
          <p:cNvPr id="6" name="Picture 5">
            <a:extLst>
              <a:ext uri="{FF2B5EF4-FFF2-40B4-BE49-F238E27FC236}">
                <a16:creationId xmlns:a16="http://schemas.microsoft.com/office/drawing/2014/main" id="{EC9183D2-0670-FF35-0547-E7F5583F27E4}"/>
              </a:ext>
            </a:extLst>
          </p:cNvPr>
          <p:cNvPicPr>
            <a:picLocks noChangeAspect="1"/>
          </p:cNvPicPr>
          <p:nvPr/>
        </p:nvPicPr>
        <p:blipFill>
          <a:blip r:embed="rId4"/>
          <a:stretch>
            <a:fillRect/>
          </a:stretch>
        </p:blipFill>
        <p:spPr>
          <a:xfrm>
            <a:off x="654910" y="304736"/>
            <a:ext cx="9449619" cy="1463167"/>
          </a:xfrm>
          <a:prstGeom prst="rect">
            <a:avLst/>
          </a:prstGeom>
        </p:spPr>
      </p:pic>
    </p:spTree>
    <p:extLst>
      <p:ext uri="{BB962C8B-B14F-4D97-AF65-F5344CB8AC3E}">
        <p14:creationId xmlns:p14="http://schemas.microsoft.com/office/powerpoint/2010/main" val="391668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0C3EC8-7563-72F7-EF66-7931A30E81CD}"/>
              </a:ext>
            </a:extLst>
          </p:cNvPr>
          <p:cNvPicPr>
            <a:picLocks noChangeAspect="1"/>
          </p:cNvPicPr>
          <p:nvPr/>
        </p:nvPicPr>
        <p:blipFill>
          <a:blip r:embed="rId3"/>
          <a:stretch>
            <a:fillRect/>
          </a:stretch>
        </p:blipFill>
        <p:spPr>
          <a:xfrm>
            <a:off x="913990" y="406858"/>
            <a:ext cx="9449619" cy="1152244"/>
          </a:xfrm>
          <a:prstGeom prst="rect">
            <a:avLst/>
          </a:prstGeom>
        </p:spPr>
      </p:pic>
      <p:pic>
        <p:nvPicPr>
          <p:cNvPr id="6" name="Picture 5" descr="&#10;&#10;Description generated with high confidence">
            <a:extLst>
              <a:ext uri="{FF2B5EF4-FFF2-40B4-BE49-F238E27FC236}">
                <a16:creationId xmlns:a16="http://schemas.microsoft.com/office/drawing/2014/main" id="{33E6C526-1581-FB24-B662-F9E2AE7F82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157" y="2281964"/>
            <a:ext cx="5010104" cy="3327607"/>
          </a:xfrm>
          <a:prstGeom prst="rect">
            <a:avLst/>
          </a:prstGeom>
        </p:spPr>
      </p:pic>
      <p:sp>
        <p:nvSpPr>
          <p:cNvPr id="7" name="Content Placeholder 2">
            <a:extLst>
              <a:ext uri="{FF2B5EF4-FFF2-40B4-BE49-F238E27FC236}">
                <a16:creationId xmlns:a16="http://schemas.microsoft.com/office/drawing/2014/main" id="{EC0F3F49-757F-E40D-5C21-AABB2CB426C6}"/>
              </a:ext>
            </a:extLst>
          </p:cNvPr>
          <p:cNvSpPr txBox="1">
            <a:spLocks/>
          </p:cNvSpPr>
          <p:nvPr/>
        </p:nvSpPr>
        <p:spPr>
          <a:xfrm>
            <a:off x="838201" y="1839816"/>
            <a:ext cx="5719010" cy="4153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Situation: </a:t>
            </a:r>
          </a:p>
          <a:p>
            <a:pPr lvl="1"/>
            <a:r>
              <a:rPr lang="en-US"/>
              <a:t>Rural community, high poverty, 15 miles to nearest grocery store </a:t>
            </a:r>
          </a:p>
          <a:p>
            <a:endParaRPr lang="en-US"/>
          </a:p>
          <a:p>
            <a:r>
              <a:rPr lang="en-US" b="1"/>
              <a:t>Solution: </a:t>
            </a:r>
          </a:p>
          <a:p>
            <a:pPr lvl="1"/>
            <a:r>
              <a:rPr lang="en-US"/>
              <a:t>Food pantry, healthy food focus</a:t>
            </a:r>
          </a:p>
          <a:p>
            <a:pPr lvl="1"/>
            <a:r>
              <a:rPr lang="en-US"/>
              <a:t>Assistance applying for SNAP benefits</a:t>
            </a:r>
          </a:p>
          <a:p>
            <a:pPr lvl="1"/>
            <a:r>
              <a:rPr lang="en-US"/>
              <a:t>Transportation to grocery store in town</a:t>
            </a:r>
          </a:p>
          <a:p>
            <a:endParaRPr lang="en-US"/>
          </a:p>
          <a:p>
            <a:endParaRPr lang="en-US" dirty="0"/>
          </a:p>
        </p:txBody>
      </p:sp>
    </p:spTree>
    <p:extLst>
      <p:ext uri="{BB962C8B-B14F-4D97-AF65-F5344CB8AC3E}">
        <p14:creationId xmlns:p14="http://schemas.microsoft.com/office/powerpoint/2010/main" val="242573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B5690420-7093-98B7-263E-F97AE5BBED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759" y="2138867"/>
            <a:ext cx="4359442" cy="2917647"/>
          </a:xfrm>
          <a:prstGeom prst="rect">
            <a:avLst/>
          </a:prstGeom>
        </p:spPr>
      </p:pic>
      <p:sp>
        <p:nvSpPr>
          <p:cNvPr id="5" name="Content Placeholder 2">
            <a:extLst>
              <a:ext uri="{FF2B5EF4-FFF2-40B4-BE49-F238E27FC236}">
                <a16:creationId xmlns:a16="http://schemas.microsoft.com/office/drawing/2014/main" id="{62881CA1-2D25-02E3-1718-68D266C5F7B5}"/>
              </a:ext>
            </a:extLst>
          </p:cNvPr>
          <p:cNvSpPr txBox="1">
            <a:spLocks/>
          </p:cNvSpPr>
          <p:nvPr/>
        </p:nvSpPr>
        <p:spPr>
          <a:xfrm>
            <a:off x="5763928" y="1250206"/>
            <a:ext cx="5919537" cy="4832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Situation:</a:t>
            </a:r>
          </a:p>
          <a:p>
            <a:pPr lvl="1"/>
            <a:r>
              <a:rPr lang="en-US" sz="2400" dirty="0"/>
              <a:t>Service providers in rural communities often saw clients with needs they could not meet</a:t>
            </a:r>
          </a:p>
          <a:p>
            <a:pPr lvl="1"/>
            <a:r>
              <a:rPr lang="en-US" sz="2400" dirty="0"/>
              <a:t>No list of resources or referral sources existed</a:t>
            </a:r>
          </a:p>
          <a:p>
            <a:pPr lvl="1"/>
            <a:r>
              <a:rPr lang="en-US" sz="2400" dirty="0"/>
              <a:t>Underutilized resources, unmet needs </a:t>
            </a:r>
          </a:p>
          <a:p>
            <a:r>
              <a:rPr lang="en-US" dirty="0"/>
              <a:t> </a:t>
            </a:r>
            <a:r>
              <a:rPr lang="en-US" b="1" dirty="0"/>
              <a:t>Solution: </a:t>
            </a:r>
          </a:p>
          <a:p>
            <a:pPr lvl="1"/>
            <a:r>
              <a:rPr lang="en-US" sz="2400" dirty="0"/>
              <a:t>Engaged local hospital as sponsor</a:t>
            </a:r>
          </a:p>
          <a:p>
            <a:pPr lvl="1"/>
            <a:r>
              <a:rPr lang="en-US" sz="2400" dirty="0"/>
              <a:t>Community scan</a:t>
            </a:r>
          </a:p>
          <a:p>
            <a:pPr lvl="1"/>
            <a:r>
              <a:rPr lang="en-US" sz="2400" dirty="0"/>
              <a:t>Created resource guide; on hospital web site</a:t>
            </a:r>
          </a:p>
          <a:p>
            <a:endParaRPr lang="en-US" dirty="0"/>
          </a:p>
        </p:txBody>
      </p:sp>
      <p:pic>
        <p:nvPicPr>
          <p:cNvPr id="7" name="Picture 6">
            <a:extLst>
              <a:ext uri="{FF2B5EF4-FFF2-40B4-BE49-F238E27FC236}">
                <a16:creationId xmlns:a16="http://schemas.microsoft.com/office/drawing/2014/main" id="{4E306561-032A-6B20-E983-C78DBFE17171}"/>
              </a:ext>
            </a:extLst>
          </p:cNvPr>
          <p:cNvPicPr>
            <a:picLocks noChangeAspect="1"/>
          </p:cNvPicPr>
          <p:nvPr/>
        </p:nvPicPr>
        <p:blipFill>
          <a:blip r:embed="rId4"/>
          <a:stretch>
            <a:fillRect/>
          </a:stretch>
        </p:blipFill>
        <p:spPr>
          <a:xfrm>
            <a:off x="667945" y="289496"/>
            <a:ext cx="9449619" cy="1463167"/>
          </a:xfrm>
          <a:prstGeom prst="rect">
            <a:avLst/>
          </a:prstGeom>
        </p:spPr>
      </p:pic>
    </p:spTree>
    <p:extLst>
      <p:ext uri="{BB962C8B-B14F-4D97-AF65-F5344CB8AC3E}">
        <p14:creationId xmlns:p14="http://schemas.microsoft.com/office/powerpoint/2010/main" val="476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13ED04ED-A701-9182-E217-83EC8959A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397" y="1978793"/>
            <a:ext cx="4186991" cy="2791327"/>
          </a:xfrm>
          <a:prstGeom prst="rect">
            <a:avLst/>
          </a:prstGeom>
        </p:spPr>
      </p:pic>
      <p:sp>
        <p:nvSpPr>
          <p:cNvPr id="5" name="Content Placeholder 2">
            <a:extLst>
              <a:ext uri="{FF2B5EF4-FFF2-40B4-BE49-F238E27FC236}">
                <a16:creationId xmlns:a16="http://schemas.microsoft.com/office/drawing/2014/main" id="{211FBCC3-F9DC-430A-D387-E54AAB0D7AFB}"/>
              </a:ext>
            </a:extLst>
          </p:cNvPr>
          <p:cNvSpPr txBox="1">
            <a:spLocks/>
          </p:cNvSpPr>
          <p:nvPr/>
        </p:nvSpPr>
        <p:spPr>
          <a:xfrm>
            <a:off x="212558" y="1386460"/>
            <a:ext cx="6781667" cy="48964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Situation:</a:t>
            </a:r>
          </a:p>
          <a:p>
            <a:pPr lvl="1"/>
            <a:r>
              <a:rPr lang="en-US" sz="2400" dirty="0"/>
              <a:t>High opioid prescribing rates</a:t>
            </a:r>
          </a:p>
          <a:p>
            <a:pPr lvl="1"/>
            <a:r>
              <a:rPr lang="en-US" sz="2400" dirty="0"/>
              <a:t>No non-drug treatment options for chronic pain available locally</a:t>
            </a:r>
          </a:p>
          <a:p>
            <a:pPr lvl="1"/>
            <a:r>
              <a:rPr lang="en-US" sz="2400" dirty="0"/>
              <a:t>Healthcare providers had limited treatment options; chronic pain sufferers had no alternatives to manage pain</a:t>
            </a:r>
          </a:p>
          <a:p>
            <a:pPr lvl="1"/>
            <a:endParaRPr lang="en-US" sz="2400" dirty="0"/>
          </a:p>
          <a:p>
            <a:r>
              <a:rPr lang="en-US" b="1" dirty="0"/>
              <a:t>Solution: </a:t>
            </a:r>
          </a:p>
          <a:p>
            <a:pPr lvl="1"/>
            <a:r>
              <a:rPr lang="en-US" sz="2400" dirty="0"/>
              <a:t>Identify evidence-based chronic pain self-management program</a:t>
            </a:r>
          </a:p>
          <a:p>
            <a:pPr lvl="1"/>
            <a:r>
              <a:rPr lang="en-US" sz="2400" dirty="0"/>
              <a:t>Arrange leader training</a:t>
            </a:r>
          </a:p>
          <a:p>
            <a:pPr lvl="1"/>
            <a:r>
              <a:rPr lang="en-US" sz="2400" dirty="0"/>
              <a:t>Offer in rural communities in partnership with healthcare providers</a:t>
            </a:r>
          </a:p>
          <a:p>
            <a:pPr lvl="1"/>
            <a:endParaRPr lang="en-US" sz="2400" dirty="0"/>
          </a:p>
        </p:txBody>
      </p:sp>
      <p:pic>
        <p:nvPicPr>
          <p:cNvPr id="7" name="Picture 6">
            <a:extLst>
              <a:ext uri="{FF2B5EF4-FFF2-40B4-BE49-F238E27FC236}">
                <a16:creationId xmlns:a16="http://schemas.microsoft.com/office/drawing/2014/main" id="{B0EFFD2D-4DF1-49BD-0584-E529C19C5E5A}"/>
              </a:ext>
            </a:extLst>
          </p:cNvPr>
          <p:cNvPicPr>
            <a:picLocks noChangeAspect="1"/>
          </p:cNvPicPr>
          <p:nvPr/>
        </p:nvPicPr>
        <p:blipFill>
          <a:blip r:embed="rId4"/>
          <a:stretch>
            <a:fillRect/>
          </a:stretch>
        </p:blipFill>
        <p:spPr>
          <a:xfrm>
            <a:off x="944470" y="147778"/>
            <a:ext cx="9449619" cy="1152244"/>
          </a:xfrm>
          <a:prstGeom prst="rect">
            <a:avLst/>
          </a:prstGeom>
        </p:spPr>
      </p:pic>
    </p:spTree>
    <p:extLst>
      <p:ext uri="{BB962C8B-B14F-4D97-AF65-F5344CB8AC3E}">
        <p14:creationId xmlns:p14="http://schemas.microsoft.com/office/powerpoint/2010/main" val="11796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C7985409-49AC-895E-907A-B504181E9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77105" y="1125950"/>
            <a:ext cx="4564112" cy="4867381"/>
          </a:xfrm>
          <a:prstGeom prst="rect">
            <a:avLst/>
          </a:prstGeom>
        </p:spPr>
      </p:pic>
      <p:sp>
        <p:nvSpPr>
          <p:cNvPr id="5" name="Content Placeholder 2">
            <a:extLst>
              <a:ext uri="{FF2B5EF4-FFF2-40B4-BE49-F238E27FC236}">
                <a16:creationId xmlns:a16="http://schemas.microsoft.com/office/drawing/2014/main" id="{021E4BCA-5BAB-F5C3-E091-81EAF7D762ED}"/>
              </a:ext>
            </a:extLst>
          </p:cNvPr>
          <p:cNvSpPr txBox="1">
            <a:spLocks/>
          </p:cNvSpPr>
          <p:nvPr/>
        </p:nvSpPr>
        <p:spPr>
          <a:xfrm>
            <a:off x="235418" y="1363600"/>
            <a:ext cx="6781667" cy="48964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Situation:</a:t>
            </a:r>
          </a:p>
          <a:p>
            <a:pPr lvl="1"/>
            <a:r>
              <a:rPr lang="en-US" sz="2400" dirty="0"/>
              <a:t>High rates of stroke</a:t>
            </a:r>
          </a:p>
          <a:p>
            <a:pPr lvl="1"/>
            <a:r>
              <a:rPr lang="en-US" sz="2400" dirty="0"/>
              <a:t>Undiagnosed hypertension</a:t>
            </a:r>
          </a:p>
          <a:p>
            <a:pPr lvl="1"/>
            <a:r>
              <a:rPr lang="en-US" sz="2400" dirty="0"/>
              <a:t>People with diagnosed hypertension were not monitoring their blood pressure</a:t>
            </a:r>
          </a:p>
          <a:p>
            <a:pPr lvl="1"/>
            <a:r>
              <a:rPr lang="en-US" sz="2400" dirty="0"/>
              <a:t>Low-income, lacked transportation to places with blood pressure monitoring</a:t>
            </a:r>
          </a:p>
          <a:p>
            <a:pPr lvl="1"/>
            <a:endParaRPr lang="en-US" sz="2400" dirty="0"/>
          </a:p>
          <a:p>
            <a:r>
              <a:rPr lang="en-US" b="1" dirty="0"/>
              <a:t>Solution: </a:t>
            </a:r>
          </a:p>
          <a:p>
            <a:pPr lvl="1"/>
            <a:r>
              <a:rPr lang="en-US" sz="2400" dirty="0"/>
              <a:t>Raise funds to install blood pressure monitoring stations in libraries</a:t>
            </a:r>
          </a:p>
          <a:p>
            <a:pPr lvl="1"/>
            <a:r>
              <a:rPr lang="en-US" sz="2400" dirty="0"/>
              <a:t>Provide education and referral</a:t>
            </a:r>
          </a:p>
          <a:p>
            <a:pPr lvl="1"/>
            <a:r>
              <a:rPr lang="en-US" sz="2400" dirty="0"/>
              <a:t>Evaluate results</a:t>
            </a:r>
          </a:p>
          <a:p>
            <a:pPr lvl="1"/>
            <a:endParaRPr lang="en-US" sz="2400" dirty="0"/>
          </a:p>
        </p:txBody>
      </p:sp>
      <p:pic>
        <p:nvPicPr>
          <p:cNvPr id="7" name="Picture 6">
            <a:extLst>
              <a:ext uri="{FF2B5EF4-FFF2-40B4-BE49-F238E27FC236}">
                <a16:creationId xmlns:a16="http://schemas.microsoft.com/office/drawing/2014/main" id="{42EE7E1F-BD30-5CCE-9816-A965161B4C1C}"/>
              </a:ext>
            </a:extLst>
          </p:cNvPr>
          <p:cNvPicPr>
            <a:picLocks noChangeAspect="1"/>
          </p:cNvPicPr>
          <p:nvPr/>
        </p:nvPicPr>
        <p:blipFill>
          <a:blip r:embed="rId4"/>
          <a:stretch>
            <a:fillRect/>
          </a:stretch>
        </p:blipFill>
        <p:spPr>
          <a:xfrm>
            <a:off x="578710" y="211356"/>
            <a:ext cx="9449619" cy="1152244"/>
          </a:xfrm>
          <a:prstGeom prst="rect">
            <a:avLst/>
          </a:prstGeom>
        </p:spPr>
      </p:pic>
    </p:spTree>
    <p:extLst>
      <p:ext uri="{BB962C8B-B14F-4D97-AF65-F5344CB8AC3E}">
        <p14:creationId xmlns:p14="http://schemas.microsoft.com/office/powerpoint/2010/main" val="385624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BF46C6-1B3B-AF40-1E56-9B2AB2D3CAB0}"/>
              </a:ext>
            </a:extLst>
          </p:cNvPr>
          <p:cNvPicPr>
            <a:picLocks noChangeAspect="1"/>
          </p:cNvPicPr>
          <p:nvPr/>
        </p:nvPicPr>
        <p:blipFill>
          <a:blip r:embed="rId3"/>
          <a:stretch>
            <a:fillRect/>
          </a:stretch>
        </p:blipFill>
        <p:spPr>
          <a:xfrm>
            <a:off x="1319370" y="2212742"/>
            <a:ext cx="9553260" cy="2432515"/>
          </a:xfrm>
          <a:prstGeom prst="rect">
            <a:avLst/>
          </a:prstGeom>
        </p:spPr>
      </p:pic>
    </p:spTree>
    <p:extLst>
      <p:ext uri="{BB962C8B-B14F-4D97-AF65-F5344CB8AC3E}">
        <p14:creationId xmlns:p14="http://schemas.microsoft.com/office/powerpoint/2010/main" val="216445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FF7B-BF49-D079-0643-E497430D8893}"/>
              </a:ext>
            </a:extLst>
          </p:cNvPr>
          <p:cNvSpPr>
            <a:spLocks noGrp="1"/>
          </p:cNvSpPr>
          <p:nvPr>
            <p:ph type="title"/>
          </p:nvPr>
        </p:nvSpPr>
        <p:spPr>
          <a:xfrm>
            <a:off x="388620" y="2666365"/>
            <a:ext cx="10515600" cy="1325563"/>
          </a:xfrm>
        </p:spPr>
        <p:txBody>
          <a:bodyPr>
            <a:normAutofit/>
          </a:bodyPr>
          <a:lstStyle/>
          <a:p>
            <a:pPr algn="ctr"/>
            <a:r>
              <a:rPr lang="en-US" sz="8000" b="1" dirty="0">
                <a:solidFill>
                  <a:srgbClr val="92D050"/>
                </a:solidFill>
              </a:rPr>
              <a:t>Thank You.  </a:t>
            </a:r>
          </a:p>
        </p:txBody>
      </p:sp>
    </p:spTree>
    <p:extLst>
      <p:ext uri="{BB962C8B-B14F-4D97-AF65-F5344CB8AC3E}">
        <p14:creationId xmlns:p14="http://schemas.microsoft.com/office/powerpoint/2010/main" val="216032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Rectangle 103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6" name="Freeform: Shape 103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May be an image of 2 people and text that says 'SPEAKERS $ Justin Villines, MBA, BSM Arkansas Department of Health, SDOH SHARE SOCIAL DETERMINANTS OF HEALTH WEBINAR Rhelinda McFadden, BSN, RN, CPHIMS, PCMH CCE Arkansas Foundation for Medical Care Arkansas Behavioral Health Integration Network This webinar will focus on addressing social determinants of health in all healthcare settings. The speakers will outline some of the main social determinants of health. discuss the importance of addressing SDOH to improve health outcomes, and touch on some methods for integrating SDOH screening and referrais into practice workflows. Thursday, March 9, 2023 8:00 a.m. 9:00 a.m. abhinetwork.org Register Now (Click or Scan)! @abhinetwork20'">
            <a:extLst>
              <a:ext uri="{FF2B5EF4-FFF2-40B4-BE49-F238E27FC236}">
                <a16:creationId xmlns:a16="http://schemas.microsoft.com/office/drawing/2014/main" id="{B81AF0F2-29B1-1B10-99DD-8A7AEE8B50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6699" y="79822"/>
            <a:ext cx="5019472" cy="6476739"/>
          </a:xfrm>
          <a:prstGeom prst="rect">
            <a:avLst/>
          </a:prstGeom>
          <a:noFill/>
          <a:extLst>
            <a:ext uri="{909E8E84-426E-40DD-AFC4-6F175D3DCCD1}">
              <a14:hiddenFill xmlns:a14="http://schemas.microsoft.com/office/drawing/2010/main">
                <a:solidFill>
                  <a:srgbClr val="FFFFFF"/>
                </a:solidFill>
              </a14:hiddenFill>
            </a:ext>
          </a:extLst>
        </p:spPr>
      </p:pic>
      <p:grpSp>
        <p:nvGrpSpPr>
          <p:cNvPr id="1047" name="Group 103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03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04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40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60520C-587F-7E4D-C0E6-8DC477283ABD}"/>
              </a:ext>
            </a:extLst>
          </p:cNvPr>
          <p:cNvPicPr>
            <a:picLocks noChangeAspect="1"/>
          </p:cNvPicPr>
          <p:nvPr/>
        </p:nvPicPr>
        <p:blipFill>
          <a:blip r:embed="rId3"/>
          <a:stretch>
            <a:fillRect/>
          </a:stretch>
        </p:blipFill>
        <p:spPr>
          <a:xfrm>
            <a:off x="838200" y="361260"/>
            <a:ext cx="9449619" cy="1152244"/>
          </a:xfrm>
          <a:prstGeom prst="rect">
            <a:avLst/>
          </a:prstGeom>
        </p:spPr>
      </p:pic>
      <p:sp>
        <p:nvSpPr>
          <p:cNvPr id="8" name="Content Placeholder 2">
            <a:extLst>
              <a:ext uri="{FF2B5EF4-FFF2-40B4-BE49-F238E27FC236}">
                <a16:creationId xmlns:a16="http://schemas.microsoft.com/office/drawing/2014/main" id="{2B571086-2547-BEBD-11F4-AEEC0E962393}"/>
              </a:ext>
            </a:extLst>
          </p:cNvPr>
          <p:cNvSpPr txBox="1">
            <a:spLocks/>
          </p:cNvSpPr>
          <p:nvPr/>
        </p:nvSpPr>
        <p:spPr>
          <a:xfrm>
            <a:off x="838201" y="1839816"/>
            <a:ext cx="10515600" cy="4153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Today we will discuss how conditions in places where people live, work, learn, and play affect health outcomes.</a:t>
            </a:r>
          </a:p>
          <a:p>
            <a:pPr marL="0" indent="0">
              <a:buFont typeface="Arial" panose="020B0604020202020204" pitchFamily="34" charset="0"/>
              <a:buNone/>
            </a:pPr>
            <a:endParaRPr lang="en-US" b="1" dirty="0"/>
          </a:p>
          <a:p>
            <a:r>
              <a:rPr lang="en-US" dirty="0"/>
              <a:t>Identify root causes of common health issues</a:t>
            </a:r>
          </a:p>
          <a:p>
            <a:r>
              <a:rPr lang="en-US" dirty="0"/>
              <a:t>Describe examples of interventions/programs addressing social determinants of health</a:t>
            </a:r>
          </a:p>
          <a:p>
            <a:r>
              <a:rPr lang="en-US" dirty="0"/>
              <a:t>Using social determinants of health to determine priorities for your community's work. </a:t>
            </a:r>
          </a:p>
          <a:p>
            <a:pPr marL="0" indent="0">
              <a:buFont typeface="Arial" panose="020B0604020202020204" pitchFamily="34" charset="0"/>
              <a:buNone/>
            </a:pPr>
            <a:r>
              <a:rPr lang="en-US" b="1"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187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633EC-4B14-6D4F-CA86-44081FCB7EC6}"/>
              </a:ext>
            </a:extLst>
          </p:cNvPr>
          <p:cNvPicPr>
            <a:picLocks noGrp="1" noRot="1" noChangeAspect="1" noMove="1" noResize="1" noEditPoints="1" noAdjustHandles="1" noChangeArrowheads="1" noChangeShapeType="1" noCrop="1"/>
          </p:cNvPicPr>
          <p:nvPr/>
        </p:nvPicPr>
        <p:blipFill>
          <a:blip r:embed="rId3"/>
          <a:stretch>
            <a:fillRect/>
          </a:stretch>
        </p:blipFill>
        <p:spPr>
          <a:xfrm>
            <a:off x="883510" y="391618"/>
            <a:ext cx="9449619" cy="1152244"/>
          </a:xfrm>
          <a:prstGeom prst="rect">
            <a:avLst/>
          </a:prstGeom>
        </p:spPr>
      </p:pic>
      <p:sp>
        <p:nvSpPr>
          <p:cNvPr id="6" name="Rectangle 5">
            <a:extLst>
              <a:ext uri="{FF2B5EF4-FFF2-40B4-BE49-F238E27FC236}">
                <a16:creationId xmlns:a16="http://schemas.microsoft.com/office/drawing/2014/main" id="{E9796398-9416-1920-63FC-72CE19F4E380}"/>
              </a:ext>
            </a:extLst>
          </p:cNvPr>
          <p:cNvSpPr/>
          <p:nvPr/>
        </p:nvSpPr>
        <p:spPr>
          <a:xfrm>
            <a:off x="1241157" y="1962178"/>
            <a:ext cx="6096000" cy="4031873"/>
          </a:xfrm>
          <a:prstGeom prst="rect">
            <a:avLst/>
          </a:prstGeom>
        </p:spPr>
        <p:txBody>
          <a:bodyPr>
            <a:spAutoFit/>
          </a:bodyPr>
          <a:lstStyle/>
          <a:p>
            <a:r>
              <a:rPr lang="en-US" sz="3200" b="1" dirty="0"/>
              <a:t>Determinant: </a:t>
            </a:r>
          </a:p>
          <a:p>
            <a:r>
              <a:rPr lang="en-US" sz="3200" dirty="0"/>
              <a:t>A factor that decisively affects the nature or outcome of something</a:t>
            </a:r>
          </a:p>
          <a:p>
            <a:endParaRPr lang="en-US" sz="3200" dirty="0"/>
          </a:p>
          <a:p>
            <a:r>
              <a:rPr lang="en-US" sz="3200" b="1" dirty="0"/>
              <a:t>Social:</a:t>
            </a:r>
          </a:p>
          <a:p>
            <a:r>
              <a:rPr lang="en-US" sz="3200" dirty="0"/>
              <a:t>Relating to society or its organization </a:t>
            </a:r>
          </a:p>
        </p:txBody>
      </p:sp>
      <p:pic>
        <p:nvPicPr>
          <p:cNvPr id="7" name="Content Placeholder 5">
            <a:extLst>
              <a:ext uri="{FF2B5EF4-FFF2-40B4-BE49-F238E27FC236}">
                <a16:creationId xmlns:a16="http://schemas.microsoft.com/office/drawing/2014/main" id="{D7B35F88-28A3-2D07-1773-524294A4B6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87453" y="1250278"/>
            <a:ext cx="2552131" cy="4926364"/>
          </a:xfrm>
          <a:prstGeom prst="rect">
            <a:avLst/>
          </a:prstGeom>
        </p:spPr>
      </p:pic>
    </p:spTree>
    <p:extLst>
      <p:ext uri="{BB962C8B-B14F-4D97-AF65-F5344CB8AC3E}">
        <p14:creationId xmlns:p14="http://schemas.microsoft.com/office/powerpoint/2010/main" val="216199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CBA1B-BC9A-D272-2B55-C461865F4687}"/>
              </a:ext>
            </a:extLst>
          </p:cNvPr>
          <p:cNvPicPr>
            <a:picLocks noChangeAspect="1"/>
          </p:cNvPicPr>
          <p:nvPr/>
        </p:nvPicPr>
        <p:blipFill>
          <a:blip r:embed="rId3"/>
          <a:stretch>
            <a:fillRect/>
          </a:stretch>
        </p:blipFill>
        <p:spPr>
          <a:xfrm>
            <a:off x="944470" y="498298"/>
            <a:ext cx="9449619" cy="1152244"/>
          </a:xfrm>
          <a:prstGeom prst="rect">
            <a:avLst/>
          </a:prstGeom>
        </p:spPr>
      </p:pic>
      <p:sp>
        <p:nvSpPr>
          <p:cNvPr id="6" name="Content Placeholder 2">
            <a:extLst>
              <a:ext uri="{FF2B5EF4-FFF2-40B4-BE49-F238E27FC236}">
                <a16:creationId xmlns:a16="http://schemas.microsoft.com/office/drawing/2014/main" id="{AEABC4D7-7D61-1A74-D89F-394421B89BBF}"/>
              </a:ext>
            </a:extLst>
          </p:cNvPr>
          <p:cNvSpPr txBox="1">
            <a:spLocks/>
          </p:cNvSpPr>
          <p:nvPr/>
        </p:nvSpPr>
        <p:spPr>
          <a:xfrm>
            <a:off x="838201" y="1839816"/>
            <a:ext cx="10515600" cy="4153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“A state of complete physical, mental and social well-being and not merely the absence of disease or infirmary.”</a:t>
            </a:r>
          </a:p>
          <a:p>
            <a:pPr marL="0" indent="0">
              <a:buFont typeface="Arial" panose="020B0604020202020204" pitchFamily="34" charset="0"/>
              <a:buNone/>
            </a:pPr>
            <a:endParaRPr lang="en-US" sz="3200"/>
          </a:p>
          <a:p>
            <a:pPr marL="0" indent="0">
              <a:buFont typeface="Arial" panose="020B0604020202020204" pitchFamily="34" charset="0"/>
              <a:buNone/>
            </a:pPr>
            <a:r>
              <a:rPr lang="en-US" sz="3200"/>
              <a:t>					- World Health Organization</a:t>
            </a:r>
          </a:p>
          <a:p>
            <a:endParaRPr lang="en-US" dirty="0"/>
          </a:p>
        </p:txBody>
      </p:sp>
    </p:spTree>
    <p:extLst>
      <p:ext uri="{BB962C8B-B14F-4D97-AF65-F5344CB8AC3E}">
        <p14:creationId xmlns:p14="http://schemas.microsoft.com/office/powerpoint/2010/main" val="30743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BDBBD-CCF0-7DD9-BB91-634461130D01}"/>
              </a:ext>
            </a:extLst>
          </p:cNvPr>
          <p:cNvSpPr/>
          <p:nvPr/>
        </p:nvSpPr>
        <p:spPr>
          <a:xfrm>
            <a:off x="2977116" y="1658679"/>
            <a:ext cx="7272670" cy="4247317"/>
          </a:xfrm>
          <a:prstGeom prst="rect">
            <a:avLst/>
          </a:prstGeom>
        </p:spPr>
        <p:txBody>
          <a:bodyPr wrap="square">
            <a:spAutoFit/>
          </a:bodyPr>
          <a:lstStyle/>
          <a:p>
            <a:r>
              <a:rPr lang="en-US" sz="6600" b="1" dirty="0">
                <a:solidFill>
                  <a:srgbClr val="92D050"/>
                </a:solidFill>
              </a:rPr>
              <a:t>What is a Social Determinant of </a:t>
            </a:r>
            <a:r>
              <a:rPr lang="en-US" sz="6600" b="1" i="1" u="sng" dirty="0">
                <a:solidFill>
                  <a:srgbClr val="92D050"/>
                </a:solidFill>
              </a:rPr>
              <a:t>Health</a:t>
            </a:r>
            <a:r>
              <a:rPr lang="en-US" sz="6600" b="1" dirty="0">
                <a:solidFill>
                  <a:srgbClr val="92D050"/>
                </a:solidFill>
              </a:rPr>
              <a:t>?</a:t>
            </a:r>
          </a:p>
          <a:p>
            <a:r>
              <a:rPr lang="en-US" sz="7200" b="1" dirty="0">
                <a:solidFill>
                  <a:srgbClr val="92D050"/>
                </a:solidFill>
              </a:rPr>
              <a:t> </a:t>
            </a:r>
          </a:p>
        </p:txBody>
      </p:sp>
    </p:spTree>
    <p:extLst>
      <p:ext uri="{BB962C8B-B14F-4D97-AF65-F5344CB8AC3E}">
        <p14:creationId xmlns:p14="http://schemas.microsoft.com/office/powerpoint/2010/main" val="101643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612AD-9141-5D6A-4AAB-7C3FEA3A9360}"/>
              </a:ext>
            </a:extLst>
          </p:cNvPr>
          <p:cNvPicPr>
            <a:picLocks noChangeAspect="1"/>
          </p:cNvPicPr>
          <p:nvPr/>
        </p:nvPicPr>
        <p:blipFill>
          <a:blip r:embed="rId3"/>
          <a:stretch>
            <a:fillRect/>
          </a:stretch>
        </p:blipFill>
        <p:spPr>
          <a:xfrm>
            <a:off x="654910" y="658318"/>
            <a:ext cx="9449619" cy="1152244"/>
          </a:xfrm>
          <a:prstGeom prst="rect">
            <a:avLst/>
          </a:prstGeom>
        </p:spPr>
      </p:pic>
      <p:sp>
        <p:nvSpPr>
          <p:cNvPr id="6" name="Content Placeholder 2">
            <a:extLst>
              <a:ext uri="{FF2B5EF4-FFF2-40B4-BE49-F238E27FC236}">
                <a16:creationId xmlns:a16="http://schemas.microsoft.com/office/drawing/2014/main" id="{F7251EE0-FA07-82FD-1BB3-76F4D467E8A4}"/>
              </a:ext>
            </a:extLst>
          </p:cNvPr>
          <p:cNvSpPr txBox="1">
            <a:spLocks/>
          </p:cNvSpPr>
          <p:nvPr/>
        </p:nvSpPr>
        <p:spPr>
          <a:xfrm>
            <a:off x="838200" y="1597446"/>
            <a:ext cx="10515601" cy="43957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Circumstances in which people are: </a:t>
            </a:r>
          </a:p>
          <a:p>
            <a:r>
              <a:rPr lang="en-US" sz="3200"/>
              <a:t>Born</a:t>
            </a:r>
          </a:p>
          <a:p>
            <a:r>
              <a:rPr lang="en-US" sz="3200"/>
              <a:t>Grow up</a:t>
            </a:r>
          </a:p>
          <a:p>
            <a:r>
              <a:rPr lang="en-US" sz="3200"/>
              <a:t>Live</a:t>
            </a:r>
          </a:p>
          <a:p>
            <a:r>
              <a:rPr lang="en-US" sz="3200"/>
              <a:t>Work</a:t>
            </a:r>
          </a:p>
          <a:p>
            <a:r>
              <a:rPr lang="en-US" sz="3200"/>
              <a:t>Age, and </a:t>
            </a:r>
          </a:p>
          <a:p>
            <a:r>
              <a:rPr lang="en-US" sz="3200"/>
              <a:t>The systems put in place to deal with illness</a:t>
            </a:r>
          </a:p>
          <a:p>
            <a:pPr marL="3657600" lvl="8" indent="0">
              <a:buFont typeface="Arial" panose="020B0604020202020204" pitchFamily="34" charset="0"/>
              <a:buNone/>
            </a:pPr>
            <a:r>
              <a:rPr lang="en-US"/>
              <a:t>			-World Health Organization</a:t>
            </a:r>
          </a:p>
          <a:p>
            <a:endParaRPr lang="en-US" dirty="0"/>
          </a:p>
        </p:txBody>
      </p:sp>
    </p:spTree>
    <p:extLst>
      <p:ext uri="{BB962C8B-B14F-4D97-AF65-F5344CB8AC3E}">
        <p14:creationId xmlns:p14="http://schemas.microsoft.com/office/powerpoint/2010/main" val="382305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105A2919-3D05-389E-26F5-A073B326C5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9636" y="457200"/>
            <a:ext cx="8312728" cy="5943600"/>
          </a:xfrm>
          <a:prstGeom prst="rect">
            <a:avLst/>
          </a:prstGeom>
        </p:spPr>
      </p:pic>
    </p:spTree>
    <p:extLst>
      <p:ext uri="{BB962C8B-B14F-4D97-AF65-F5344CB8AC3E}">
        <p14:creationId xmlns:p14="http://schemas.microsoft.com/office/powerpoint/2010/main" val="68454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4906</Words>
  <Application>Microsoft Office PowerPoint</Application>
  <PresentationFormat>Widescreen</PresentationFormat>
  <Paragraphs>248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LucidaGrande</vt:lpstr>
      <vt:lpstr>Office Theme</vt:lpstr>
      <vt:lpstr>PowerPoint Presentation</vt:lpstr>
      <vt:lpstr>Population Health and SDOH  Work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Villines</dc:creator>
  <cp:lastModifiedBy>Jenny Post</cp:lastModifiedBy>
  <cp:revision>3</cp:revision>
  <cp:lastPrinted>2023-03-09T13:42:44Z</cp:lastPrinted>
  <dcterms:created xsi:type="dcterms:W3CDTF">2023-02-16T21:11:18Z</dcterms:created>
  <dcterms:modified xsi:type="dcterms:W3CDTF">2023-03-09T16:52:14Z</dcterms:modified>
</cp:coreProperties>
</file>