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83" r:id="rId2"/>
    <p:sldId id="265" r:id="rId3"/>
    <p:sldId id="282" r:id="rId4"/>
    <p:sldId id="266" r:id="rId5"/>
    <p:sldId id="335" r:id="rId6"/>
    <p:sldId id="355" r:id="rId7"/>
    <p:sldId id="357" r:id="rId8"/>
    <p:sldId id="342" r:id="rId9"/>
    <p:sldId id="358" r:id="rId10"/>
    <p:sldId id="346" r:id="rId11"/>
    <p:sldId id="363" r:id="rId12"/>
    <p:sldId id="348" r:id="rId13"/>
    <p:sldId id="364" r:id="rId14"/>
    <p:sldId id="349" r:id="rId15"/>
    <p:sldId id="365" r:id="rId16"/>
    <p:sldId id="351" r:id="rId17"/>
    <p:sldId id="367" r:id="rId18"/>
    <p:sldId id="368" r:id="rId19"/>
    <p:sldId id="359" r:id="rId20"/>
    <p:sldId id="362" r:id="rId21"/>
    <p:sldId id="366" r:id="rId22"/>
    <p:sldId id="352" r:id="rId2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ie Walker" initials="AW" lastIdx="1" clrIdx="0"/>
  <p:cmAuthor id="2" name="Rhelinda McFadden" initials="RM"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73096" autoAdjust="0"/>
  </p:normalViewPr>
  <p:slideViewPr>
    <p:cSldViewPr snapToGrid="0">
      <p:cViewPr varScale="1">
        <p:scale>
          <a:sx n="81" d="100"/>
          <a:sy n="81" d="100"/>
        </p:scale>
        <p:origin x="954" y="78"/>
      </p:cViewPr>
      <p:guideLst>
        <p:guide orient="horz" pos="2160"/>
        <p:guide pos="3840"/>
      </p:guideLst>
    </p:cSldViewPr>
  </p:slideViewPr>
  <p:outlineViewPr>
    <p:cViewPr>
      <p:scale>
        <a:sx n="33" d="100"/>
        <a:sy n="33" d="100"/>
      </p:scale>
      <p:origin x="0" y="-14436"/>
    </p:cViewPr>
  </p:outlineViewPr>
  <p:notesTextViewPr>
    <p:cViewPr>
      <p:scale>
        <a:sx n="1" d="1"/>
        <a:sy n="1" d="1"/>
      </p:scale>
      <p:origin x="0" y="0"/>
    </p:cViewPr>
  </p:notesTextViewPr>
  <p:notesViewPr>
    <p:cSldViewPr snapToGrid="0">
      <p:cViewPr varScale="1">
        <p:scale>
          <a:sx n="83" d="100"/>
          <a:sy n="83" d="100"/>
        </p:scale>
        <p:origin x="391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4-25T13:48:40.219" idx="1">
    <p:pos x="955" y="197"/>
    <p:text>In your comment might note that your after hours triage service is supported by your internal staff and that you don't outsource this.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3-04-25T13:54:14.291" idx="3">
    <p:pos x="10" y="10"/>
    <p:text>"Our goal is to do it all"...  We are FAMILY PRACTICE and we take care of our patients and their families in our communities. </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04-25T14:03:03.724" idx="4">
    <p:pos x="2373" y="180"/>
    <p:text>Any ideas on how large your "undocumented population is??? 
</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3-04-25T14:06:39.354" idx="5">
    <p:pos x="10" y="10"/>
    <p:text>LOVE the Sign Up for Programs!  
Don't be afraid to scratch the surface, no one has to do this alone!  There are resources to help!</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3-04-25T14:22:32.424" idx="6">
    <p:pos x="10" y="10"/>
    <p:text>Comment in the notes.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757C4-87AA-4F75-A762-758069B7871F}" type="doc">
      <dgm:prSet loTypeId="urn:microsoft.com/office/officeart/2005/8/layout/architecture" loCatId="list" qsTypeId="urn:microsoft.com/office/officeart/2005/8/quickstyle/3d7" qsCatId="3D" csTypeId="urn:microsoft.com/office/officeart/2005/8/colors/accent1_2" csCatId="accent1" phldr="1"/>
      <dgm:spPr/>
      <dgm:t>
        <a:bodyPr/>
        <a:lstStyle/>
        <a:p>
          <a:endParaRPr lang="en-US"/>
        </a:p>
      </dgm:t>
    </dgm:pt>
    <dgm:pt modelId="{2E210A58-A16B-4817-9999-2610E7EA6703}">
      <dgm:prSet phldrT="[Text]"/>
      <dgm:spPr/>
      <dgm:t>
        <a:bodyPr/>
        <a:lstStyle/>
        <a:p>
          <a:r>
            <a:rPr lang="en-US" dirty="0"/>
            <a:t>Higher Mortality Rates</a:t>
          </a:r>
        </a:p>
      </dgm:t>
    </dgm:pt>
    <dgm:pt modelId="{4DBE3619-C174-45E3-BB87-93EA29B4FA34}" type="parTrans" cxnId="{0CB9818C-B34D-4EBC-8055-E97CBEBE348B}">
      <dgm:prSet/>
      <dgm:spPr/>
      <dgm:t>
        <a:bodyPr/>
        <a:lstStyle/>
        <a:p>
          <a:endParaRPr lang="en-US"/>
        </a:p>
      </dgm:t>
    </dgm:pt>
    <dgm:pt modelId="{97722AA7-E4C4-40D0-BA2F-624B203D0EAF}" type="sibTrans" cxnId="{0CB9818C-B34D-4EBC-8055-E97CBEBE348B}">
      <dgm:prSet/>
      <dgm:spPr/>
      <dgm:t>
        <a:bodyPr/>
        <a:lstStyle/>
        <a:p>
          <a:endParaRPr lang="en-US"/>
        </a:p>
      </dgm:t>
    </dgm:pt>
    <dgm:pt modelId="{B7AA8A02-D80E-4143-BF45-0CF26A3FD6E5}">
      <dgm:prSet phldrT="[Text]"/>
      <dgm:spPr/>
      <dgm:t>
        <a:bodyPr/>
        <a:lstStyle/>
        <a:p>
          <a:r>
            <a:rPr lang="en-US" dirty="0"/>
            <a:t>Higher Rates of Disease</a:t>
          </a:r>
        </a:p>
      </dgm:t>
    </dgm:pt>
    <dgm:pt modelId="{3470923C-2782-48C0-82B2-65F2983F592B}" type="parTrans" cxnId="{9257EAA1-131B-4726-9FC5-F5F72C8ABEA9}">
      <dgm:prSet/>
      <dgm:spPr/>
      <dgm:t>
        <a:bodyPr/>
        <a:lstStyle/>
        <a:p>
          <a:endParaRPr lang="en-US"/>
        </a:p>
      </dgm:t>
    </dgm:pt>
    <dgm:pt modelId="{DBAEAA0C-246F-4C38-9719-AEE742A89454}" type="sibTrans" cxnId="{9257EAA1-131B-4726-9FC5-F5F72C8ABEA9}">
      <dgm:prSet/>
      <dgm:spPr/>
      <dgm:t>
        <a:bodyPr/>
        <a:lstStyle/>
        <a:p>
          <a:endParaRPr lang="en-US"/>
        </a:p>
      </dgm:t>
    </dgm:pt>
    <dgm:pt modelId="{43AF61DF-ED96-4869-8829-A321DDA2B90F}">
      <dgm:prSet phldrT="[Text]"/>
      <dgm:spPr/>
      <dgm:t>
        <a:bodyPr/>
        <a:lstStyle/>
        <a:p>
          <a:r>
            <a:rPr lang="en-US" dirty="0"/>
            <a:t>Illness Severity </a:t>
          </a:r>
        </a:p>
      </dgm:t>
    </dgm:pt>
    <dgm:pt modelId="{918B3B47-8ADF-4CA4-A6A6-C76A978E89F9}" type="parTrans" cxnId="{E9B6E5A0-F53B-44B6-A816-2D24C0BE2CF4}">
      <dgm:prSet/>
      <dgm:spPr/>
      <dgm:t>
        <a:bodyPr/>
        <a:lstStyle/>
        <a:p>
          <a:endParaRPr lang="en-US"/>
        </a:p>
      </dgm:t>
    </dgm:pt>
    <dgm:pt modelId="{6266A106-FCBF-4C2F-812C-A5F7BCE219D6}" type="sibTrans" cxnId="{E9B6E5A0-F53B-44B6-A816-2D24C0BE2CF4}">
      <dgm:prSet/>
      <dgm:spPr/>
      <dgm:t>
        <a:bodyPr/>
        <a:lstStyle/>
        <a:p>
          <a:endParaRPr lang="en-US"/>
        </a:p>
      </dgm:t>
    </dgm:pt>
    <dgm:pt modelId="{19ACFC64-2698-472C-8F89-AF44877FFAC4}">
      <dgm:prSet phldrT="[Text]"/>
      <dgm:spPr/>
      <dgm:t>
        <a:bodyPr/>
        <a:lstStyle/>
        <a:p>
          <a:r>
            <a:rPr lang="en-US" dirty="0"/>
            <a:t>Higher Medical Costs</a:t>
          </a:r>
        </a:p>
      </dgm:t>
    </dgm:pt>
    <dgm:pt modelId="{780C54F9-1591-4708-9092-2414537347DD}" type="parTrans" cxnId="{193F568C-98E6-44F9-B20F-478A43806767}">
      <dgm:prSet/>
      <dgm:spPr/>
      <dgm:t>
        <a:bodyPr/>
        <a:lstStyle/>
        <a:p>
          <a:endParaRPr lang="en-US"/>
        </a:p>
      </dgm:t>
    </dgm:pt>
    <dgm:pt modelId="{DC3EEE4E-348D-4E29-8D2B-562E3FF624A8}" type="sibTrans" cxnId="{193F568C-98E6-44F9-B20F-478A43806767}">
      <dgm:prSet/>
      <dgm:spPr/>
      <dgm:t>
        <a:bodyPr/>
        <a:lstStyle/>
        <a:p>
          <a:endParaRPr lang="en-US"/>
        </a:p>
      </dgm:t>
    </dgm:pt>
    <dgm:pt modelId="{97CDA3D5-6171-4071-BD2B-E065B913BDB6}">
      <dgm:prSet phldrT="[Text]"/>
      <dgm:spPr/>
      <dgm:t>
        <a:bodyPr/>
        <a:lstStyle/>
        <a:p>
          <a:r>
            <a:rPr lang="en-US" dirty="0"/>
            <a:t>Lack of Access to Treatment</a:t>
          </a:r>
        </a:p>
      </dgm:t>
    </dgm:pt>
    <dgm:pt modelId="{6470CF3A-5A19-4143-B202-224872B860F5}" type="parTrans" cxnId="{B6AF9F07-0527-4E62-B204-2A4D51666B50}">
      <dgm:prSet/>
      <dgm:spPr/>
      <dgm:t>
        <a:bodyPr/>
        <a:lstStyle/>
        <a:p>
          <a:endParaRPr lang="en-US"/>
        </a:p>
      </dgm:t>
    </dgm:pt>
    <dgm:pt modelId="{D2698975-3915-46EF-8B42-B6C895BA8C87}" type="sibTrans" cxnId="{B6AF9F07-0527-4E62-B204-2A4D51666B50}">
      <dgm:prSet/>
      <dgm:spPr/>
      <dgm:t>
        <a:bodyPr/>
        <a:lstStyle/>
        <a:p>
          <a:endParaRPr lang="en-US"/>
        </a:p>
      </dgm:t>
    </dgm:pt>
    <dgm:pt modelId="{7FACC456-2CB8-44D4-AA7E-B4D6EBFDB400}">
      <dgm:prSet phldrT="[Text]"/>
      <dgm:spPr/>
      <dgm:t>
        <a:bodyPr/>
        <a:lstStyle/>
        <a:p>
          <a:r>
            <a:rPr lang="en-US" dirty="0"/>
            <a:t>Lack of Access to Health Insurance</a:t>
          </a:r>
        </a:p>
      </dgm:t>
    </dgm:pt>
    <dgm:pt modelId="{7BE0FC24-B729-41D8-9982-D54F09BC47FA}" type="parTrans" cxnId="{B6E922B4-0782-43D5-90B9-974C316EBD3C}">
      <dgm:prSet/>
      <dgm:spPr/>
      <dgm:t>
        <a:bodyPr/>
        <a:lstStyle/>
        <a:p>
          <a:endParaRPr lang="en-US"/>
        </a:p>
      </dgm:t>
    </dgm:pt>
    <dgm:pt modelId="{C3ECD5A6-11B8-497D-B740-68BC0FEA7029}" type="sibTrans" cxnId="{B6E922B4-0782-43D5-90B9-974C316EBD3C}">
      <dgm:prSet/>
      <dgm:spPr/>
      <dgm:t>
        <a:bodyPr/>
        <a:lstStyle/>
        <a:p>
          <a:endParaRPr lang="en-US"/>
        </a:p>
      </dgm:t>
    </dgm:pt>
    <dgm:pt modelId="{C5E5557F-40DF-4238-A635-8B7EC642CAD5}" type="pres">
      <dgm:prSet presAssocID="{CF1757C4-87AA-4F75-A762-758069B7871F}" presName="Name0" presStyleCnt="0">
        <dgm:presLayoutVars>
          <dgm:chPref val="1"/>
          <dgm:dir/>
          <dgm:animOne val="branch"/>
          <dgm:animLvl val="lvl"/>
          <dgm:resizeHandles/>
        </dgm:presLayoutVars>
      </dgm:prSet>
      <dgm:spPr/>
    </dgm:pt>
    <dgm:pt modelId="{2E291893-5CA7-4BA9-BCC8-5F55A122FD1B}" type="pres">
      <dgm:prSet presAssocID="{2E210A58-A16B-4817-9999-2610E7EA6703}" presName="vertOne" presStyleCnt="0"/>
      <dgm:spPr/>
    </dgm:pt>
    <dgm:pt modelId="{778DFCD6-98A3-4E92-9B93-76743A5DF52E}" type="pres">
      <dgm:prSet presAssocID="{2E210A58-A16B-4817-9999-2610E7EA6703}" presName="txOne" presStyleLbl="node0" presStyleIdx="0" presStyleCnt="1">
        <dgm:presLayoutVars>
          <dgm:chPref val="3"/>
        </dgm:presLayoutVars>
      </dgm:prSet>
      <dgm:spPr/>
    </dgm:pt>
    <dgm:pt modelId="{0AA0F59B-03BB-431C-B38D-16A21960A53C}" type="pres">
      <dgm:prSet presAssocID="{2E210A58-A16B-4817-9999-2610E7EA6703}" presName="parTransOne" presStyleCnt="0"/>
      <dgm:spPr/>
    </dgm:pt>
    <dgm:pt modelId="{57D1C165-0AAD-4BAA-A45F-A61C568DDB58}" type="pres">
      <dgm:prSet presAssocID="{2E210A58-A16B-4817-9999-2610E7EA6703}" presName="horzOne" presStyleCnt="0"/>
      <dgm:spPr/>
    </dgm:pt>
    <dgm:pt modelId="{C04C551A-C835-4292-A81E-957884F469C4}" type="pres">
      <dgm:prSet presAssocID="{B7AA8A02-D80E-4143-BF45-0CF26A3FD6E5}" presName="vertTwo" presStyleCnt="0"/>
      <dgm:spPr/>
    </dgm:pt>
    <dgm:pt modelId="{C8A25449-A3A9-4A1C-8BA3-76026FCB72E2}" type="pres">
      <dgm:prSet presAssocID="{B7AA8A02-D80E-4143-BF45-0CF26A3FD6E5}" presName="txTwo" presStyleLbl="node2" presStyleIdx="0" presStyleCnt="2">
        <dgm:presLayoutVars>
          <dgm:chPref val="3"/>
        </dgm:presLayoutVars>
      </dgm:prSet>
      <dgm:spPr/>
    </dgm:pt>
    <dgm:pt modelId="{3F7626EF-2634-4E76-8EA5-A7A71997E640}" type="pres">
      <dgm:prSet presAssocID="{B7AA8A02-D80E-4143-BF45-0CF26A3FD6E5}" presName="parTransTwo" presStyleCnt="0"/>
      <dgm:spPr/>
    </dgm:pt>
    <dgm:pt modelId="{272BCC0D-B248-4C7A-99D9-1FF21721470B}" type="pres">
      <dgm:prSet presAssocID="{B7AA8A02-D80E-4143-BF45-0CF26A3FD6E5}" presName="horzTwo" presStyleCnt="0"/>
      <dgm:spPr/>
    </dgm:pt>
    <dgm:pt modelId="{568FD803-B6A1-4AC3-84FA-B5E729D25440}" type="pres">
      <dgm:prSet presAssocID="{43AF61DF-ED96-4869-8829-A321DDA2B90F}" presName="vertThree" presStyleCnt="0"/>
      <dgm:spPr/>
    </dgm:pt>
    <dgm:pt modelId="{04358049-7605-4B9B-B2DF-2E713F0F664B}" type="pres">
      <dgm:prSet presAssocID="{43AF61DF-ED96-4869-8829-A321DDA2B90F}" presName="txThree" presStyleLbl="node3" presStyleIdx="0" presStyleCnt="3">
        <dgm:presLayoutVars>
          <dgm:chPref val="3"/>
        </dgm:presLayoutVars>
      </dgm:prSet>
      <dgm:spPr/>
    </dgm:pt>
    <dgm:pt modelId="{F0FE1AE9-47A1-4768-96DB-57EB8D5F2668}" type="pres">
      <dgm:prSet presAssocID="{43AF61DF-ED96-4869-8829-A321DDA2B90F}" presName="horzThree" presStyleCnt="0"/>
      <dgm:spPr/>
    </dgm:pt>
    <dgm:pt modelId="{C20CA99E-66BA-461D-89C9-7DD5B8EC9163}" type="pres">
      <dgm:prSet presAssocID="{6266A106-FCBF-4C2F-812C-A5F7BCE219D6}" presName="sibSpaceThree" presStyleCnt="0"/>
      <dgm:spPr/>
    </dgm:pt>
    <dgm:pt modelId="{190D2C3D-E25D-4917-A29D-02F826F49C8F}" type="pres">
      <dgm:prSet presAssocID="{19ACFC64-2698-472C-8F89-AF44877FFAC4}" presName="vertThree" presStyleCnt="0"/>
      <dgm:spPr/>
    </dgm:pt>
    <dgm:pt modelId="{EA5949DA-D92F-4594-A4CC-5B3C39E540B4}" type="pres">
      <dgm:prSet presAssocID="{19ACFC64-2698-472C-8F89-AF44877FFAC4}" presName="txThree" presStyleLbl="node3" presStyleIdx="1" presStyleCnt="3">
        <dgm:presLayoutVars>
          <dgm:chPref val="3"/>
        </dgm:presLayoutVars>
      </dgm:prSet>
      <dgm:spPr/>
    </dgm:pt>
    <dgm:pt modelId="{6D35EBD0-D8D8-4EF0-8113-31432CBD99A7}" type="pres">
      <dgm:prSet presAssocID="{19ACFC64-2698-472C-8F89-AF44877FFAC4}" presName="horzThree" presStyleCnt="0"/>
      <dgm:spPr/>
    </dgm:pt>
    <dgm:pt modelId="{778CEFBB-E3BE-4E9A-8D84-82777748CAE3}" type="pres">
      <dgm:prSet presAssocID="{DBAEAA0C-246F-4C38-9719-AEE742A89454}" presName="sibSpaceTwo" presStyleCnt="0"/>
      <dgm:spPr/>
    </dgm:pt>
    <dgm:pt modelId="{20D71016-3162-4036-8447-9AADD50B4E92}" type="pres">
      <dgm:prSet presAssocID="{97CDA3D5-6171-4071-BD2B-E065B913BDB6}" presName="vertTwo" presStyleCnt="0"/>
      <dgm:spPr/>
    </dgm:pt>
    <dgm:pt modelId="{96565001-FC42-4C29-9F40-C1335875828B}" type="pres">
      <dgm:prSet presAssocID="{97CDA3D5-6171-4071-BD2B-E065B913BDB6}" presName="txTwo" presStyleLbl="node2" presStyleIdx="1" presStyleCnt="2">
        <dgm:presLayoutVars>
          <dgm:chPref val="3"/>
        </dgm:presLayoutVars>
      </dgm:prSet>
      <dgm:spPr/>
    </dgm:pt>
    <dgm:pt modelId="{4FC9BCC0-5BC8-4059-BEA7-DDF06D19ABF4}" type="pres">
      <dgm:prSet presAssocID="{97CDA3D5-6171-4071-BD2B-E065B913BDB6}" presName="parTransTwo" presStyleCnt="0"/>
      <dgm:spPr/>
    </dgm:pt>
    <dgm:pt modelId="{0685743C-FE73-4974-8BF6-54B9ED099B7B}" type="pres">
      <dgm:prSet presAssocID="{97CDA3D5-6171-4071-BD2B-E065B913BDB6}" presName="horzTwo" presStyleCnt="0"/>
      <dgm:spPr/>
    </dgm:pt>
    <dgm:pt modelId="{4D05DF4E-3BBF-4F65-BFB1-7FEF73372D7C}" type="pres">
      <dgm:prSet presAssocID="{7FACC456-2CB8-44D4-AA7E-B4D6EBFDB400}" presName="vertThree" presStyleCnt="0"/>
      <dgm:spPr/>
    </dgm:pt>
    <dgm:pt modelId="{E8D5CDC6-D808-4F20-B5CE-F3777B798AE8}" type="pres">
      <dgm:prSet presAssocID="{7FACC456-2CB8-44D4-AA7E-B4D6EBFDB400}" presName="txThree" presStyleLbl="node3" presStyleIdx="2" presStyleCnt="3">
        <dgm:presLayoutVars>
          <dgm:chPref val="3"/>
        </dgm:presLayoutVars>
      </dgm:prSet>
      <dgm:spPr/>
    </dgm:pt>
    <dgm:pt modelId="{AACFB908-14AE-47A8-ABCF-78FAC1617399}" type="pres">
      <dgm:prSet presAssocID="{7FACC456-2CB8-44D4-AA7E-B4D6EBFDB400}" presName="horzThree" presStyleCnt="0"/>
      <dgm:spPr/>
    </dgm:pt>
  </dgm:ptLst>
  <dgm:cxnLst>
    <dgm:cxn modelId="{B6AF9F07-0527-4E62-B204-2A4D51666B50}" srcId="{2E210A58-A16B-4817-9999-2610E7EA6703}" destId="{97CDA3D5-6171-4071-BD2B-E065B913BDB6}" srcOrd="1" destOrd="0" parTransId="{6470CF3A-5A19-4143-B202-224872B860F5}" sibTransId="{D2698975-3915-46EF-8B42-B6C895BA8C87}"/>
    <dgm:cxn modelId="{D90C1D15-CC1C-411B-B918-7A9C03118C45}" type="presOf" srcId="{CF1757C4-87AA-4F75-A762-758069B7871F}" destId="{C5E5557F-40DF-4238-A635-8B7EC642CAD5}" srcOrd="0" destOrd="0" presId="urn:microsoft.com/office/officeart/2005/8/layout/architecture"/>
    <dgm:cxn modelId="{50F00234-17CA-4511-8E9F-B5A9EBC063F7}" type="presOf" srcId="{B7AA8A02-D80E-4143-BF45-0CF26A3FD6E5}" destId="{C8A25449-A3A9-4A1C-8BA3-76026FCB72E2}" srcOrd="0" destOrd="0" presId="urn:microsoft.com/office/officeart/2005/8/layout/architecture"/>
    <dgm:cxn modelId="{24CF8E5C-FDBE-4B63-9835-310DFA23AB37}" type="presOf" srcId="{97CDA3D5-6171-4071-BD2B-E065B913BDB6}" destId="{96565001-FC42-4C29-9F40-C1335875828B}" srcOrd="0" destOrd="0" presId="urn:microsoft.com/office/officeart/2005/8/layout/architecture"/>
    <dgm:cxn modelId="{8D1A575F-DA88-4A46-B419-D9540E773F26}" type="presOf" srcId="{7FACC456-2CB8-44D4-AA7E-B4D6EBFDB400}" destId="{E8D5CDC6-D808-4F20-B5CE-F3777B798AE8}" srcOrd="0" destOrd="0" presId="urn:microsoft.com/office/officeart/2005/8/layout/architecture"/>
    <dgm:cxn modelId="{5DFF6854-543A-46AF-B75D-5BE02C1D3C1E}" type="presOf" srcId="{2E210A58-A16B-4817-9999-2610E7EA6703}" destId="{778DFCD6-98A3-4E92-9B93-76743A5DF52E}" srcOrd="0" destOrd="0" presId="urn:microsoft.com/office/officeart/2005/8/layout/architecture"/>
    <dgm:cxn modelId="{A597657A-9C83-4333-A454-3114491643BD}" type="presOf" srcId="{43AF61DF-ED96-4869-8829-A321DDA2B90F}" destId="{04358049-7605-4B9B-B2DF-2E713F0F664B}" srcOrd="0" destOrd="0" presId="urn:microsoft.com/office/officeart/2005/8/layout/architecture"/>
    <dgm:cxn modelId="{193F568C-98E6-44F9-B20F-478A43806767}" srcId="{B7AA8A02-D80E-4143-BF45-0CF26A3FD6E5}" destId="{19ACFC64-2698-472C-8F89-AF44877FFAC4}" srcOrd="1" destOrd="0" parTransId="{780C54F9-1591-4708-9092-2414537347DD}" sibTransId="{DC3EEE4E-348D-4E29-8D2B-562E3FF624A8}"/>
    <dgm:cxn modelId="{0CB9818C-B34D-4EBC-8055-E97CBEBE348B}" srcId="{CF1757C4-87AA-4F75-A762-758069B7871F}" destId="{2E210A58-A16B-4817-9999-2610E7EA6703}" srcOrd="0" destOrd="0" parTransId="{4DBE3619-C174-45E3-BB87-93EA29B4FA34}" sibTransId="{97722AA7-E4C4-40D0-BA2F-624B203D0EAF}"/>
    <dgm:cxn modelId="{E9B6E5A0-F53B-44B6-A816-2D24C0BE2CF4}" srcId="{B7AA8A02-D80E-4143-BF45-0CF26A3FD6E5}" destId="{43AF61DF-ED96-4869-8829-A321DDA2B90F}" srcOrd="0" destOrd="0" parTransId="{918B3B47-8ADF-4CA4-A6A6-C76A978E89F9}" sibTransId="{6266A106-FCBF-4C2F-812C-A5F7BCE219D6}"/>
    <dgm:cxn modelId="{9257EAA1-131B-4726-9FC5-F5F72C8ABEA9}" srcId="{2E210A58-A16B-4817-9999-2610E7EA6703}" destId="{B7AA8A02-D80E-4143-BF45-0CF26A3FD6E5}" srcOrd="0" destOrd="0" parTransId="{3470923C-2782-48C0-82B2-65F2983F592B}" sibTransId="{DBAEAA0C-246F-4C38-9719-AEE742A89454}"/>
    <dgm:cxn modelId="{B6E922B4-0782-43D5-90B9-974C316EBD3C}" srcId="{97CDA3D5-6171-4071-BD2B-E065B913BDB6}" destId="{7FACC456-2CB8-44D4-AA7E-B4D6EBFDB400}" srcOrd="0" destOrd="0" parTransId="{7BE0FC24-B729-41D8-9982-D54F09BC47FA}" sibTransId="{C3ECD5A6-11B8-497D-B740-68BC0FEA7029}"/>
    <dgm:cxn modelId="{344A41E3-EC5E-4523-9054-2FD26CEEDD46}" type="presOf" srcId="{19ACFC64-2698-472C-8F89-AF44877FFAC4}" destId="{EA5949DA-D92F-4594-A4CC-5B3C39E540B4}" srcOrd="0" destOrd="0" presId="urn:microsoft.com/office/officeart/2005/8/layout/architecture"/>
    <dgm:cxn modelId="{EE143B69-46E7-4766-A934-71CCC77D9759}" type="presParOf" srcId="{C5E5557F-40DF-4238-A635-8B7EC642CAD5}" destId="{2E291893-5CA7-4BA9-BCC8-5F55A122FD1B}" srcOrd="0" destOrd="0" presId="urn:microsoft.com/office/officeart/2005/8/layout/architecture"/>
    <dgm:cxn modelId="{66D09C08-8742-4031-8234-D7190C2A073A}" type="presParOf" srcId="{2E291893-5CA7-4BA9-BCC8-5F55A122FD1B}" destId="{778DFCD6-98A3-4E92-9B93-76743A5DF52E}" srcOrd="0" destOrd="0" presId="urn:microsoft.com/office/officeart/2005/8/layout/architecture"/>
    <dgm:cxn modelId="{F73F8148-5810-4250-ADFB-F54CDA597A3E}" type="presParOf" srcId="{2E291893-5CA7-4BA9-BCC8-5F55A122FD1B}" destId="{0AA0F59B-03BB-431C-B38D-16A21960A53C}" srcOrd="1" destOrd="0" presId="urn:microsoft.com/office/officeart/2005/8/layout/architecture"/>
    <dgm:cxn modelId="{1D05C964-E693-4013-AE1A-2D2CDF165CFE}" type="presParOf" srcId="{2E291893-5CA7-4BA9-BCC8-5F55A122FD1B}" destId="{57D1C165-0AAD-4BAA-A45F-A61C568DDB58}" srcOrd="2" destOrd="0" presId="urn:microsoft.com/office/officeart/2005/8/layout/architecture"/>
    <dgm:cxn modelId="{E1BDA2F7-2B6C-4725-B678-66A6A1FF282E}" type="presParOf" srcId="{57D1C165-0AAD-4BAA-A45F-A61C568DDB58}" destId="{C04C551A-C835-4292-A81E-957884F469C4}" srcOrd="0" destOrd="0" presId="urn:microsoft.com/office/officeart/2005/8/layout/architecture"/>
    <dgm:cxn modelId="{BD7E70A2-D49B-4281-8BCB-EBE333028AC0}" type="presParOf" srcId="{C04C551A-C835-4292-A81E-957884F469C4}" destId="{C8A25449-A3A9-4A1C-8BA3-76026FCB72E2}" srcOrd="0" destOrd="0" presId="urn:microsoft.com/office/officeart/2005/8/layout/architecture"/>
    <dgm:cxn modelId="{B47C566E-9E3E-41F0-A329-838E43DF26AE}" type="presParOf" srcId="{C04C551A-C835-4292-A81E-957884F469C4}" destId="{3F7626EF-2634-4E76-8EA5-A7A71997E640}" srcOrd="1" destOrd="0" presId="urn:microsoft.com/office/officeart/2005/8/layout/architecture"/>
    <dgm:cxn modelId="{10A03A35-23AD-4258-A435-142CE95C9E0D}" type="presParOf" srcId="{C04C551A-C835-4292-A81E-957884F469C4}" destId="{272BCC0D-B248-4C7A-99D9-1FF21721470B}" srcOrd="2" destOrd="0" presId="urn:microsoft.com/office/officeart/2005/8/layout/architecture"/>
    <dgm:cxn modelId="{AA517B7F-3587-4AE0-B4C8-E5E7A755E4A5}" type="presParOf" srcId="{272BCC0D-B248-4C7A-99D9-1FF21721470B}" destId="{568FD803-B6A1-4AC3-84FA-B5E729D25440}" srcOrd="0" destOrd="0" presId="urn:microsoft.com/office/officeart/2005/8/layout/architecture"/>
    <dgm:cxn modelId="{4F5F748E-D13D-48DA-A719-5551875C5716}" type="presParOf" srcId="{568FD803-B6A1-4AC3-84FA-B5E729D25440}" destId="{04358049-7605-4B9B-B2DF-2E713F0F664B}" srcOrd="0" destOrd="0" presId="urn:microsoft.com/office/officeart/2005/8/layout/architecture"/>
    <dgm:cxn modelId="{EF5226CB-F460-482B-9F25-42458FFC1FE0}" type="presParOf" srcId="{568FD803-B6A1-4AC3-84FA-B5E729D25440}" destId="{F0FE1AE9-47A1-4768-96DB-57EB8D5F2668}" srcOrd="1" destOrd="0" presId="urn:microsoft.com/office/officeart/2005/8/layout/architecture"/>
    <dgm:cxn modelId="{5AAC94F0-A775-4AC5-83A9-583DA9EF63C0}" type="presParOf" srcId="{272BCC0D-B248-4C7A-99D9-1FF21721470B}" destId="{C20CA99E-66BA-461D-89C9-7DD5B8EC9163}" srcOrd="1" destOrd="0" presId="urn:microsoft.com/office/officeart/2005/8/layout/architecture"/>
    <dgm:cxn modelId="{1812184D-0421-46D8-AD50-82E02A4CC3DE}" type="presParOf" srcId="{272BCC0D-B248-4C7A-99D9-1FF21721470B}" destId="{190D2C3D-E25D-4917-A29D-02F826F49C8F}" srcOrd="2" destOrd="0" presId="urn:microsoft.com/office/officeart/2005/8/layout/architecture"/>
    <dgm:cxn modelId="{CCE49B1E-3941-41CE-8977-0EA784494D22}" type="presParOf" srcId="{190D2C3D-E25D-4917-A29D-02F826F49C8F}" destId="{EA5949DA-D92F-4594-A4CC-5B3C39E540B4}" srcOrd="0" destOrd="0" presId="urn:microsoft.com/office/officeart/2005/8/layout/architecture"/>
    <dgm:cxn modelId="{66497B19-8BA7-48E1-9A91-3DDC314AF5C6}" type="presParOf" srcId="{190D2C3D-E25D-4917-A29D-02F826F49C8F}" destId="{6D35EBD0-D8D8-4EF0-8113-31432CBD99A7}" srcOrd="1" destOrd="0" presId="urn:microsoft.com/office/officeart/2005/8/layout/architecture"/>
    <dgm:cxn modelId="{E9AA26F4-2137-43DA-B440-90F0942EF355}" type="presParOf" srcId="{57D1C165-0AAD-4BAA-A45F-A61C568DDB58}" destId="{778CEFBB-E3BE-4E9A-8D84-82777748CAE3}" srcOrd="1" destOrd="0" presId="urn:microsoft.com/office/officeart/2005/8/layout/architecture"/>
    <dgm:cxn modelId="{7823167E-1F41-42EC-AEBA-A04B3246D772}" type="presParOf" srcId="{57D1C165-0AAD-4BAA-A45F-A61C568DDB58}" destId="{20D71016-3162-4036-8447-9AADD50B4E92}" srcOrd="2" destOrd="0" presId="urn:microsoft.com/office/officeart/2005/8/layout/architecture"/>
    <dgm:cxn modelId="{87C0BB10-295C-4329-B275-E4776E605B57}" type="presParOf" srcId="{20D71016-3162-4036-8447-9AADD50B4E92}" destId="{96565001-FC42-4C29-9F40-C1335875828B}" srcOrd="0" destOrd="0" presId="urn:microsoft.com/office/officeart/2005/8/layout/architecture"/>
    <dgm:cxn modelId="{2081F602-B33F-4165-90DC-DC1166507874}" type="presParOf" srcId="{20D71016-3162-4036-8447-9AADD50B4E92}" destId="{4FC9BCC0-5BC8-4059-BEA7-DDF06D19ABF4}" srcOrd="1" destOrd="0" presId="urn:microsoft.com/office/officeart/2005/8/layout/architecture"/>
    <dgm:cxn modelId="{1F27EBE8-057E-4605-82E0-D4EA50D6C52C}" type="presParOf" srcId="{20D71016-3162-4036-8447-9AADD50B4E92}" destId="{0685743C-FE73-4974-8BF6-54B9ED099B7B}" srcOrd="2" destOrd="0" presId="urn:microsoft.com/office/officeart/2005/8/layout/architecture"/>
    <dgm:cxn modelId="{CF8D521F-C1F9-4EB5-BE96-19EEF9929594}" type="presParOf" srcId="{0685743C-FE73-4974-8BF6-54B9ED099B7B}" destId="{4D05DF4E-3BBF-4F65-BFB1-7FEF73372D7C}" srcOrd="0" destOrd="0" presId="urn:microsoft.com/office/officeart/2005/8/layout/architecture"/>
    <dgm:cxn modelId="{C53D5DB6-75E4-471A-8734-8438DA55ACC2}" type="presParOf" srcId="{4D05DF4E-3BBF-4F65-BFB1-7FEF73372D7C}" destId="{E8D5CDC6-D808-4F20-B5CE-F3777B798AE8}" srcOrd="0" destOrd="0" presId="urn:microsoft.com/office/officeart/2005/8/layout/architecture"/>
    <dgm:cxn modelId="{87F8DED2-0BA2-4EEA-93ED-4CD1CC188654}" type="presParOf" srcId="{4D05DF4E-3BBF-4F65-BFB1-7FEF73372D7C}" destId="{AACFB908-14AE-47A8-ABCF-78FAC1617399}"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DFCD6-98A3-4E92-9B93-76743A5DF52E}">
      <dsp:nvSpPr>
        <dsp:cNvPr id="0" name=""/>
        <dsp:cNvSpPr/>
      </dsp:nvSpPr>
      <dsp:spPr>
        <a:xfrm>
          <a:off x="1037" y="2762049"/>
          <a:ext cx="9038015"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Higher Mortality Rates</a:t>
          </a:r>
        </a:p>
      </dsp:txBody>
      <dsp:txXfrm>
        <a:off x="36913" y="2797925"/>
        <a:ext cx="8966263" cy="1153149"/>
      </dsp:txXfrm>
    </dsp:sp>
    <dsp:sp modelId="{C8A25449-A3A9-4A1C-8BA3-76026FCB72E2}">
      <dsp:nvSpPr>
        <dsp:cNvPr id="0" name=""/>
        <dsp:cNvSpPr/>
      </dsp:nvSpPr>
      <dsp:spPr>
        <a:xfrm>
          <a:off x="1037" y="1381665"/>
          <a:ext cx="5903911"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Higher Rates of Disease</a:t>
          </a:r>
        </a:p>
      </dsp:txBody>
      <dsp:txXfrm>
        <a:off x="36913" y="1417541"/>
        <a:ext cx="5832159" cy="1153149"/>
      </dsp:txXfrm>
    </dsp:sp>
    <dsp:sp modelId="{04358049-7605-4B9B-B2DF-2E713F0F664B}">
      <dsp:nvSpPr>
        <dsp:cNvPr id="0" name=""/>
        <dsp:cNvSpPr/>
      </dsp:nvSpPr>
      <dsp:spPr>
        <a:xfrm>
          <a:off x="1037" y="1281"/>
          <a:ext cx="2891239"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Illness Severity </a:t>
          </a:r>
        </a:p>
      </dsp:txBody>
      <dsp:txXfrm>
        <a:off x="36913" y="37157"/>
        <a:ext cx="2819487" cy="1153149"/>
      </dsp:txXfrm>
    </dsp:sp>
    <dsp:sp modelId="{EA5949DA-D92F-4594-A4CC-5B3C39E540B4}">
      <dsp:nvSpPr>
        <dsp:cNvPr id="0" name=""/>
        <dsp:cNvSpPr/>
      </dsp:nvSpPr>
      <dsp:spPr>
        <a:xfrm>
          <a:off x="3013709" y="1281"/>
          <a:ext cx="2891239"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Higher Medical Costs</a:t>
          </a:r>
        </a:p>
      </dsp:txBody>
      <dsp:txXfrm>
        <a:off x="3049585" y="37157"/>
        <a:ext cx="2819487" cy="1153149"/>
      </dsp:txXfrm>
    </dsp:sp>
    <dsp:sp modelId="{96565001-FC42-4C29-9F40-C1335875828B}">
      <dsp:nvSpPr>
        <dsp:cNvPr id="0" name=""/>
        <dsp:cNvSpPr/>
      </dsp:nvSpPr>
      <dsp:spPr>
        <a:xfrm>
          <a:off x="6147812" y="1381665"/>
          <a:ext cx="2891239"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Lack of Access to Treatment</a:t>
          </a:r>
        </a:p>
      </dsp:txBody>
      <dsp:txXfrm>
        <a:off x="6183688" y="1417541"/>
        <a:ext cx="2819487" cy="1153149"/>
      </dsp:txXfrm>
    </dsp:sp>
    <dsp:sp modelId="{E8D5CDC6-D808-4F20-B5CE-F3777B798AE8}">
      <dsp:nvSpPr>
        <dsp:cNvPr id="0" name=""/>
        <dsp:cNvSpPr/>
      </dsp:nvSpPr>
      <dsp:spPr>
        <a:xfrm>
          <a:off x="6147812" y="1281"/>
          <a:ext cx="2891239" cy="122490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Lack of Access to Health Insurance</a:t>
          </a:r>
        </a:p>
      </dsp:txBody>
      <dsp:txXfrm>
        <a:off x="6183688" y="37157"/>
        <a:ext cx="2819487" cy="1153149"/>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0B5D-255C-8DD9-5D46-F0D315B4F453}"/>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A8B2DD-35AF-7F62-6968-0F3DCB77BCC0}"/>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11FB2FB-F4EF-4763-B827-8D56056C6DC1}" type="datetimeFigureOut">
              <a:rPr lang="en-US" smtClean="0"/>
              <a:t>4/27/2023</a:t>
            </a:fld>
            <a:endParaRPr lang="en-US"/>
          </a:p>
        </p:txBody>
      </p:sp>
      <p:sp>
        <p:nvSpPr>
          <p:cNvPr id="4" name="Footer Placeholder 3">
            <a:extLst>
              <a:ext uri="{FF2B5EF4-FFF2-40B4-BE49-F238E27FC236}">
                <a16:creationId xmlns:a16="http://schemas.microsoft.com/office/drawing/2014/main" id="{984D043B-8968-2EE7-C089-CB742DEE3C24}"/>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957C8B-8A2D-FE51-6FC6-59FEDCCEC6E2}"/>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A7E8E828-5A92-4E29-BA0B-AB00D75C1AA2}" type="slidenum">
              <a:rPr lang="en-US" smtClean="0"/>
              <a:t>‹#›</a:t>
            </a:fld>
            <a:endParaRPr lang="en-US"/>
          </a:p>
        </p:txBody>
      </p:sp>
    </p:spTree>
    <p:extLst>
      <p:ext uri="{BB962C8B-B14F-4D97-AF65-F5344CB8AC3E}">
        <p14:creationId xmlns:p14="http://schemas.microsoft.com/office/powerpoint/2010/main" val="3437741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2BF2F038-96F6-4B25-9F9C-5D665048B5D6}" type="datetimeFigureOut">
              <a:rPr lang="en-US" smtClean="0"/>
              <a:t>4/27/2023</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A5EE008D-A896-44F1-B2B6-F55C5B69AEF4}" type="slidenum">
              <a:rPr lang="en-US" smtClean="0"/>
              <a:t>‹#›</a:t>
            </a:fld>
            <a:endParaRPr lang="en-US"/>
          </a:p>
        </p:txBody>
      </p:sp>
    </p:spTree>
    <p:extLst>
      <p:ext uri="{BB962C8B-B14F-4D97-AF65-F5344CB8AC3E}">
        <p14:creationId xmlns:p14="http://schemas.microsoft.com/office/powerpoint/2010/main" val="149790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mc/articles/PMC4265215/figure/F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Morning</a:t>
            </a:r>
          </a:p>
          <a:p>
            <a:r>
              <a:rPr lang="en-US" dirty="0"/>
              <a:t>Thank you for having me.  My name is Angie Walker and I am the office manager for Dr. Randy Walker.</a:t>
            </a:r>
          </a:p>
        </p:txBody>
      </p:sp>
      <p:sp>
        <p:nvSpPr>
          <p:cNvPr id="4" name="Slide Number Placeholder 3"/>
          <p:cNvSpPr>
            <a:spLocks noGrp="1"/>
          </p:cNvSpPr>
          <p:nvPr>
            <p:ph type="sldNum" sz="quarter" idx="10"/>
          </p:nvPr>
        </p:nvSpPr>
        <p:spPr/>
        <p:txBody>
          <a:bodyPr/>
          <a:lstStyle/>
          <a:p>
            <a:fld id="{7D668482-41ED-4030-9F89-0B390AAA10F9}" type="slidenum">
              <a:rPr lang="en-US" smtClean="0"/>
              <a:pPr/>
              <a:t>1</a:t>
            </a:fld>
            <a:endParaRPr lang="en-US" dirty="0"/>
          </a:p>
        </p:txBody>
      </p:sp>
    </p:spTree>
    <p:extLst>
      <p:ext uri="{BB962C8B-B14F-4D97-AF65-F5344CB8AC3E}">
        <p14:creationId xmlns:p14="http://schemas.microsoft.com/office/powerpoint/2010/main" val="3538353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Identify your top 10 patients with expenditures outside of your office.  ER/</a:t>
            </a:r>
            <a:r>
              <a:rPr lang="en-US" dirty="0" err="1"/>
              <a:t>Hospitaizations</a:t>
            </a:r>
            <a:endParaRPr lang="en-US" dirty="0"/>
          </a:p>
          <a:p>
            <a:pPr marL="228600" indent="-228600">
              <a:buAutoNum type="arabicPeriod"/>
            </a:pPr>
            <a:r>
              <a:rPr lang="en-US" dirty="0"/>
              <a:t>Do you offer a COPD Rescue Pack?</a:t>
            </a:r>
          </a:p>
          <a:p>
            <a:pPr marL="685800" lvl="1" indent="-228600">
              <a:buAutoNum type="arabicPeriod"/>
            </a:pPr>
            <a:r>
              <a:rPr lang="en-US" dirty="0"/>
              <a:t>Why is your patient going to the ER with Exacerbation?  Rescue Pack Meds</a:t>
            </a:r>
          </a:p>
          <a:p>
            <a:pPr marL="228600" indent="-228600">
              <a:buAutoNum type="arabicPeriod"/>
            </a:pPr>
            <a:r>
              <a:rPr lang="en-US" dirty="0"/>
              <a:t>Clonidine for your patients who are having issues managing BP</a:t>
            </a:r>
          </a:p>
          <a:p>
            <a:pPr marL="228600" indent="-228600">
              <a:buAutoNum type="arabicPeriod"/>
            </a:pPr>
            <a:r>
              <a:rPr lang="en-US" dirty="0"/>
              <a:t>Identify your top 5 ER/Hospital Diagnosis and use them for Education platforms and community outreach.</a:t>
            </a:r>
          </a:p>
          <a:p>
            <a:pPr marL="228600" indent="-228600">
              <a:buAutoNum type="arabicPeriod"/>
            </a:pPr>
            <a:r>
              <a:rPr lang="en-US" dirty="0"/>
              <a:t>Screen for SDOH. . . . .but have an answer!  (EXPAND</a:t>
            </a:r>
            <a:r>
              <a:rPr lang="en-US" baseline="0" dirty="0"/>
              <a:t> HERE on your ANSWER)</a:t>
            </a:r>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10</a:t>
            </a:fld>
            <a:endParaRPr lang="en-US"/>
          </a:p>
        </p:txBody>
      </p:sp>
    </p:spTree>
    <p:extLst>
      <p:ext uri="{BB962C8B-B14F-4D97-AF65-F5344CB8AC3E}">
        <p14:creationId xmlns:p14="http://schemas.microsoft.com/office/powerpoint/2010/main" val="37416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Does Tonya coordinate with the school when there is a +SDOH finding?  How</a:t>
            </a:r>
            <a:r>
              <a:rPr lang="en-US" baseline="0" dirty="0"/>
              <a:t> does that partnership work?</a:t>
            </a:r>
          </a:p>
          <a:p>
            <a:endParaRPr lang="en-US" baseline="0" dirty="0"/>
          </a:p>
          <a:p>
            <a:r>
              <a:rPr lang="en-US" baseline="0" dirty="0"/>
              <a:t>While you have a school based clinic how does this partnership work with the school district?</a:t>
            </a:r>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11</a:t>
            </a:fld>
            <a:endParaRPr lang="en-US"/>
          </a:p>
        </p:txBody>
      </p:sp>
    </p:spTree>
    <p:extLst>
      <p:ext uri="{BB962C8B-B14F-4D97-AF65-F5344CB8AC3E}">
        <p14:creationId xmlns:p14="http://schemas.microsoft.com/office/powerpoint/2010/main" val="403373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that our number one reason for sending patients to the ER was possible heart attack.  My providers reviewed available equipment and we implemented </a:t>
            </a:r>
            <a:r>
              <a:rPr lang="en-US" dirty="0" err="1"/>
              <a:t>Quidel</a:t>
            </a:r>
            <a:r>
              <a:rPr lang="en-US" dirty="0"/>
              <a:t> Cardiac Triage.  We can now tell with laboratory results whether or not a patient is having a heart attack or simply needs a stat referral to cardiology.  The only cost to us was moving our lab from CLIA Waived to Moderate Complexity.  </a:t>
            </a:r>
            <a:r>
              <a:rPr lang="en-US" b="1" dirty="0"/>
              <a:t>(Any idea how many ED visits you have saved???)</a:t>
            </a:r>
            <a:endParaRPr lang="en-US" dirty="0"/>
          </a:p>
          <a:p>
            <a:endParaRPr lang="en-US" dirty="0"/>
          </a:p>
          <a:p>
            <a:r>
              <a:rPr lang="en-US" dirty="0"/>
              <a:t>We produce a Resource Guide for our patients.  When we screen you for SDOH and you are positive for food, transportation or housing insecurities we provide you with a Resource Guide.   </a:t>
            </a:r>
            <a:r>
              <a:rPr lang="en-US" b="1" dirty="0"/>
              <a:t>(how often is this updated and where do</a:t>
            </a:r>
            <a:r>
              <a:rPr lang="en-US" b="1" baseline="0" dirty="0"/>
              <a:t> you keep it?)</a:t>
            </a:r>
            <a:endParaRPr lang="en-US" dirty="0"/>
          </a:p>
          <a:p>
            <a:endParaRPr lang="en-US" dirty="0"/>
          </a:p>
          <a:p>
            <a:r>
              <a:rPr lang="en-US" dirty="0"/>
              <a:t>We have an in-office food bank.  </a:t>
            </a:r>
            <a:r>
              <a:rPr lang="en-US" b="1" dirty="0"/>
              <a:t>(Expand on how this came to be and if there are any partners.</a:t>
            </a:r>
            <a:r>
              <a:rPr lang="en-US" b="1" baseline="0" dirty="0"/>
              <a:t>  How do you justify this?)</a:t>
            </a:r>
            <a:endParaRPr lang="en-US" dirty="0"/>
          </a:p>
          <a:p>
            <a:endParaRPr lang="en-US" dirty="0"/>
          </a:p>
          <a:p>
            <a:r>
              <a:rPr lang="en-US" dirty="0"/>
              <a:t>We offer transportation – We had a patient who did not have transportation.  They were going to call the Ambulance to go to the ER to get their 6 month medication refills.  </a:t>
            </a:r>
            <a:r>
              <a:rPr lang="en-US" b="1" dirty="0"/>
              <a:t>(How did you identify the</a:t>
            </a:r>
            <a:r>
              <a:rPr lang="en-US" b="1" baseline="0" dirty="0"/>
              <a:t> need?  How do you address the liability?  How do you justify the cost?)</a:t>
            </a:r>
            <a:endParaRPr lang="en-US" dirty="0"/>
          </a:p>
          <a:p>
            <a:endParaRPr lang="en-US" dirty="0"/>
          </a:p>
          <a:p>
            <a:r>
              <a:rPr lang="en-US" dirty="0"/>
              <a:t>We offer onsite both a Marshallese and Hispanic translator.  Both are available to go with the patients to the pharmacy to assist with navigation. </a:t>
            </a:r>
          </a:p>
          <a:p>
            <a:endParaRPr lang="en-US" dirty="0"/>
          </a:p>
          <a:p>
            <a:r>
              <a:rPr lang="en-US" dirty="0"/>
              <a:t>We offer coverage to the other primary care clinics in town so that their patients don’t feel the need to go to the ER  </a:t>
            </a:r>
            <a:r>
              <a:rPr lang="en-US" b="1" dirty="0"/>
              <a:t>(Expand on this and how it relates</a:t>
            </a:r>
            <a:r>
              <a:rPr lang="en-US" b="1" baseline="0" dirty="0"/>
              <a:t> to SDOH)</a:t>
            </a:r>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12</a:t>
            </a:fld>
            <a:endParaRPr lang="en-US"/>
          </a:p>
        </p:txBody>
      </p:sp>
    </p:spTree>
    <p:extLst>
      <p:ext uri="{BB962C8B-B14F-4D97-AF65-F5344CB8AC3E}">
        <p14:creationId xmlns:p14="http://schemas.microsoft.com/office/powerpoint/2010/main" val="4052060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Relate</a:t>
            </a:r>
            <a:r>
              <a:rPr lang="en-US" b="0" baseline="0" dirty="0"/>
              <a:t> back to SDOH. </a:t>
            </a:r>
            <a:endParaRPr lang="en-US" b="0" dirty="0"/>
          </a:p>
        </p:txBody>
      </p:sp>
      <p:sp>
        <p:nvSpPr>
          <p:cNvPr id="4" name="Slide Number Placeholder 3"/>
          <p:cNvSpPr>
            <a:spLocks noGrp="1"/>
          </p:cNvSpPr>
          <p:nvPr>
            <p:ph type="sldNum" sz="quarter" idx="5"/>
          </p:nvPr>
        </p:nvSpPr>
        <p:spPr/>
        <p:txBody>
          <a:bodyPr/>
          <a:lstStyle/>
          <a:p>
            <a:fld id="{A5EE008D-A896-44F1-B2B6-F55C5B69AEF4}" type="slidenum">
              <a:rPr lang="en-US" smtClean="0"/>
              <a:t>13</a:t>
            </a:fld>
            <a:endParaRPr lang="en-US"/>
          </a:p>
        </p:txBody>
      </p:sp>
    </p:spTree>
    <p:extLst>
      <p:ext uri="{BB962C8B-B14F-4D97-AF65-F5344CB8AC3E}">
        <p14:creationId xmlns:p14="http://schemas.microsoft.com/office/powerpoint/2010/main" val="3538317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14</a:t>
            </a:fld>
            <a:endParaRPr lang="en-US"/>
          </a:p>
        </p:txBody>
      </p:sp>
    </p:spTree>
    <p:extLst>
      <p:ext uri="{BB962C8B-B14F-4D97-AF65-F5344CB8AC3E}">
        <p14:creationId xmlns:p14="http://schemas.microsoft.com/office/powerpoint/2010/main" val="229191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15</a:t>
            </a:fld>
            <a:endParaRPr lang="en-US"/>
          </a:p>
        </p:txBody>
      </p:sp>
    </p:spTree>
    <p:extLst>
      <p:ext uri="{BB962C8B-B14F-4D97-AF65-F5344CB8AC3E}">
        <p14:creationId xmlns:p14="http://schemas.microsoft.com/office/powerpoint/2010/main" val="410141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E008D-A896-44F1-B2B6-F55C5B69AEF4}" type="slidenum">
              <a:rPr lang="en-US" smtClean="0"/>
              <a:t>16</a:t>
            </a:fld>
            <a:endParaRPr lang="en-US"/>
          </a:p>
        </p:txBody>
      </p:sp>
    </p:spTree>
    <p:extLst>
      <p:ext uri="{BB962C8B-B14F-4D97-AF65-F5344CB8AC3E}">
        <p14:creationId xmlns:p14="http://schemas.microsoft.com/office/powerpoint/2010/main" val="86336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Transportation barriers lead to rescheduled or missed appointments, delayed care, and missed or delayed medication use. These consequences may lead to poorer management of chronic illness and thus poorer health outcomes.  Transportation is a basic but necessary step for ongoing health care and medication access, particularly for those with chronic diseases (</a:t>
            </a:r>
            <a:r>
              <a:rPr lang="en-US" b="0" i="0" u="sng" dirty="0">
                <a:solidFill>
                  <a:srgbClr val="376FAA"/>
                </a:solidFill>
                <a:effectLst/>
                <a:latin typeface="Cambria" panose="02040503050406030204" pitchFamily="18" charset="0"/>
                <a:hlinkClick r:id="rId3"/>
              </a:rPr>
              <a:t>Fig. 1</a:t>
            </a:r>
            <a:r>
              <a:rPr lang="en-US" b="0" i="0" dirty="0">
                <a:solidFill>
                  <a:srgbClr val="212121"/>
                </a:solidFill>
                <a:effectLst/>
                <a:latin typeface="Cambria" panose="02040503050406030204" pitchFamily="18" charset="0"/>
              </a:rPr>
              <a:t>). Chronic disease care requires clinician visits, medication access, and changes to treatment plans in order to provide evidence-based care. However, without transportation, delays in clinical interventions result. Such delays in care may lead to a lack of appropriate medical treatment, chronic disease exacerbations or unmet health care needs, which can accumulate and worsen health outcomes</a:t>
            </a:r>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17</a:t>
            </a:fld>
            <a:endParaRPr lang="en-US"/>
          </a:p>
        </p:txBody>
      </p:sp>
    </p:spTree>
    <p:extLst>
      <p:ext uri="{BB962C8B-B14F-4D97-AF65-F5344CB8AC3E}">
        <p14:creationId xmlns:p14="http://schemas.microsoft.com/office/powerpoint/2010/main" val="232256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of our healthcare happens outside of the walls of the </a:t>
            </a:r>
            <a:r>
              <a:rPr lang="en-US"/>
              <a:t>doctor’s office</a:t>
            </a:r>
          </a:p>
        </p:txBody>
      </p:sp>
      <p:sp>
        <p:nvSpPr>
          <p:cNvPr id="4" name="Slide Number Placeholder 3"/>
          <p:cNvSpPr>
            <a:spLocks noGrp="1"/>
          </p:cNvSpPr>
          <p:nvPr>
            <p:ph type="sldNum" sz="quarter" idx="5"/>
          </p:nvPr>
        </p:nvSpPr>
        <p:spPr/>
        <p:txBody>
          <a:bodyPr/>
          <a:lstStyle/>
          <a:p>
            <a:fld id="{A5EE008D-A896-44F1-B2B6-F55C5B69AEF4}" type="slidenum">
              <a:rPr lang="en-US" smtClean="0"/>
              <a:t>18</a:t>
            </a:fld>
            <a:endParaRPr lang="en-US"/>
          </a:p>
        </p:txBody>
      </p:sp>
    </p:spTree>
    <p:extLst>
      <p:ext uri="{BB962C8B-B14F-4D97-AF65-F5344CB8AC3E}">
        <p14:creationId xmlns:p14="http://schemas.microsoft.com/office/powerpoint/2010/main" val="137591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our responsibility as a providers to ensure equal access to quality telehealth/healthcare for our patients.  This is important regardless of the patients social or economic status.  </a:t>
            </a:r>
          </a:p>
          <a:p>
            <a:endParaRPr lang="en-US" dirty="0"/>
          </a:p>
          <a:p>
            <a:r>
              <a:rPr lang="en-US" dirty="0"/>
              <a:t>Have you looked at your patient panel. . .your community make up.  What does health equity look like in your practice?  In your community?  Do you have directions for telehealth in all languages?  Do you have a translator?</a:t>
            </a:r>
          </a:p>
        </p:txBody>
      </p:sp>
      <p:sp>
        <p:nvSpPr>
          <p:cNvPr id="4" name="Slide Number Placeholder 3"/>
          <p:cNvSpPr>
            <a:spLocks noGrp="1"/>
          </p:cNvSpPr>
          <p:nvPr>
            <p:ph type="sldNum" sz="quarter" idx="5"/>
          </p:nvPr>
        </p:nvSpPr>
        <p:spPr/>
        <p:txBody>
          <a:bodyPr/>
          <a:lstStyle/>
          <a:p>
            <a:fld id="{A5EE008D-A896-44F1-B2B6-F55C5B69AEF4}" type="slidenum">
              <a:rPr lang="en-US" smtClean="0"/>
              <a:t>19</a:t>
            </a:fld>
            <a:endParaRPr lang="en-US"/>
          </a:p>
        </p:txBody>
      </p:sp>
    </p:spTree>
    <p:extLst>
      <p:ext uri="{BB962C8B-B14F-4D97-AF65-F5344CB8AC3E}">
        <p14:creationId xmlns:p14="http://schemas.microsoft.com/office/powerpoint/2010/main" val="391170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clinic has been in operation since 07/2003.  We are comprised of </a:t>
            </a:r>
          </a:p>
          <a:p>
            <a:r>
              <a:rPr lang="en-US" dirty="0"/>
              <a:t>2 Medical Doctors (Just added in 08/2021)</a:t>
            </a:r>
          </a:p>
          <a:p>
            <a:r>
              <a:rPr lang="en-US" dirty="0"/>
              <a:t>8 Advanced Nurse Practitioners</a:t>
            </a:r>
          </a:p>
          <a:p>
            <a:r>
              <a:rPr lang="en-US" dirty="0"/>
              <a:t>1 Psychiatric Nurse Practitioner</a:t>
            </a:r>
          </a:p>
          <a:p>
            <a:r>
              <a:rPr lang="en-US" dirty="0"/>
              <a:t>1 Dietician</a:t>
            </a:r>
          </a:p>
          <a:p>
            <a:endParaRPr lang="en-US" dirty="0"/>
          </a:p>
          <a:p>
            <a:r>
              <a:rPr lang="en-US" dirty="0"/>
              <a:t>We have 3 locations</a:t>
            </a:r>
          </a:p>
          <a:p>
            <a:r>
              <a:rPr lang="en-US" dirty="0"/>
              <a:t>Main Clinic open Monday – Sunday 7am-7pm</a:t>
            </a:r>
          </a:p>
          <a:p>
            <a:r>
              <a:rPr lang="en-US" dirty="0"/>
              <a:t>Leopard Care Clinic – School Based Clinic Monday – Friday 7am-4pm  (During School Year)</a:t>
            </a:r>
          </a:p>
          <a:p>
            <a:r>
              <a:rPr lang="en-US" dirty="0"/>
              <a:t>Satellite clinic in Dierks, Arkansas Monday – Friday 8am-5pm</a:t>
            </a:r>
          </a:p>
          <a:p>
            <a:endParaRPr lang="en-US" dirty="0"/>
          </a:p>
          <a:p>
            <a:r>
              <a:rPr lang="en-US" dirty="0"/>
              <a:t>WE have an active patient base of over 11, 000 based on a 2 year look back and offer an after hours triage service after 7pm as well as a Home Visit Schedule for Home and Facility Bound Patients</a:t>
            </a:r>
          </a:p>
        </p:txBody>
      </p:sp>
      <p:sp>
        <p:nvSpPr>
          <p:cNvPr id="4" name="Slide Number Placeholder 3"/>
          <p:cNvSpPr>
            <a:spLocks noGrp="1"/>
          </p:cNvSpPr>
          <p:nvPr>
            <p:ph type="sldNum" sz="quarter" idx="5"/>
          </p:nvPr>
        </p:nvSpPr>
        <p:spPr/>
        <p:txBody>
          <a:bodyPr/>
          <a:lstStyle/>
          <a:p>
            <a:fld id="{A5EE008D-A896-44F1-B2B6-F55C5B69AEF4}" type="slidenum">
              <a:rPr lang="en-US" smtClean="0"/>
              <a:t>2</a:t>
            </a:fld>
            <a:endParaRPr lang="en-US" dirty="0"/>
          </a:p>
        </p:txBody>
      </p:sp>
    </p:spTree>
    <p:extLst>
      <p:ext uri="{BB962C8B-B14F-4D97-AF65-F5344CB8AC3E}">
        <p14:creationId xmlns:p14="http://schemas.microsoft.com/office/powerpoint/2010/main" val="214570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underserved communities lack equal access to healthcare?  We see higher mortality rates, higher rates of disease, more disease and disease severity, higher medical costs, lack of access to treatment, lack of access to health insurance.  Think about those underserved populations that had a lack of access to healthcare during COVID?  Think about those telehealth appointments that you performed?  How many were for Hispanic?  Marshallese?  </a:t>
            </a:r>
          </a:p>
          <a:p>
            <a:endParaRPr lang="en-US" dirty="0"/>
          </a:p>
          <a:p>
            <a:r>
              <a:rPr lang="en-US" dirty="0"/>
              <a:t>How long did it take to engage those populations during the pandemic?  </a:t>
            </a:r>
            <a:r>
              <a:rPr lang="en-US" b="1" dirty="0"/>
              <a:t>(SHARE YOUR EXPERIENCE)</a:t>
            </a:r>
            <a:endParaRPr lang="en-US" dirty="0"/>
          </a:p>
          <a:p>
            <a:r>
              <a:rPr lang="en-US" dirty="0"/>
              <a:t>Think about the population who your suddenly removed barrier to telehealth from them by doing away with the strict requirements?  How many patients accessed telehealth via facetime, </a:t>
            </a:r>
            <a:r>
              <a:rPr lang="en-US" dirty="0" err="1"/>
              <a:t>facebook</a:t>
            </a:r>
            <a:r>
              <a:rPr lang="en-US" dirty="0"/>
              <a:t> vide that had never accessed it before?</a:t>
            </a:r>
          </a:p>
        </p:txBody>
      </p:sp>
      <p:sp>
        <p:nvSpPr>
          <p:cNvPr id="4" name="Slide Number Placeholder 3"/>
          <p:cNvSpPr>
            <a:spLocks noGrp="1"/>
          </p:cNvSpPr>
          <p:nvPr>
            <p:ph type="sldNum" sz="quarter" idx="5"/>
          </p:nvPr>
        </p:nvSpPr>
        <p:spPr/>
        <p:txBody>
          <a:bodyPr/>
          <a:lstStyle/>
          <a:p>
            <a:fld id="{A5EE008D-A896-44F1-B2B6-F55C5B69AEF4}" type="slidenum">
              <a:rPr lang="en-US" smtClean="0"/>
              <a:t>20</a:t>
            </a:fld>
            <a:endParaRPr lang="en-US"/>
          </a:p>
        </p:txBody>
      </p:sp>
    </p:spTree>
    <p:extLst>
      <p:ext uri="{BB962C8B-B14F-4D97-AF65-F5344CB8AC3E}">
        <p14:creationId xmlns:p14="http://schemas.microsoft.com/office/powerpoint/2010/main" val="925238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E008D-A896-44F1-B2B6-F55C5B69AEF4}" type="slidenum">
              <a:rPr lang="en-US" smtClean="0"/>
              <a:t>21</a:t>
            </a:fld>
            <a:endParaRPr lang="en-US"/>
          </a:p>
        </p:txBody>
      </p:sp>
    </p:spTree>
    <p:extLst>
      <p:ext uri="{BB962C8B-B14F-4D97-AF65-F5344CB8AC3E}">
        <p14:creationId xmlns:p14="http://schemas.microsoft.com/office/powerpoint/2010/main" val="1735444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population stands to benefit greatly from these services.  WE have a responsibility to make sure that we don’t leave </a:t>
            </a:r>
            <a:r>
              <a:rPr lang="en-US"/>
              <a:t>them behind.</a:t>
            </a:r>
          </a:p>
        </p:txBody>
      </p:sp>
      <p:sp>
        <p:nvSpPr>
          <p:cNvPr id="4" name="Slide Number Placeholder 3"/>
          <p:cNvSpPr>
            <a:spLocks noGrp="1"/>
          </p:cNvSpPr>
          <p:nvPr>
            <p:ph type="sldNum" sz="quarter" idx="5"/>
          </p:nvPr>
        </p:nvSpPr>
        <p:spPr/>
        <p:txBody>
          <a:bodyPr/>
          <a:lstStyle/>
          <a:p>
            <a:fld id="{A5EE008D-A896-44F1-B2B6-F55C5B69AEF4}" type="slidenum">
              <a:rPr lang="en-US" smtClean="0"/>
              <a:t>22</a:t>
            </a:fld>
            <a:endParaRPr lang="en-US"/>
          </a:p>
        </p:txBody>
      </p:sp>
    </p:spTree>
    <p:extLst>
      <p:ext uri="{BB962C8B-B14F-4D97-AF65-F5344CB8AC3E}">
        <p14:creationId xmlns:p14="http://schemas.microsoft.com/office/powerpoint/2010/main" val="391651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multi specialty clinic.  Our goal is to do it all.  Take care of our patients in their own community.  We all know that as you start to move outside of your office it increases the time and bureaucracy that you deal with as well as what the patient deals with.  </a:t>
            </a:r>
          </a:p>
        </p:txBody>
      </p:sp>
      <p:sp>
        <p:nvSpPr>
          <p:cNvPr id="4" name="Slide Number Placeholder 3"/>
          <p:cNvSpPr>
            <a:spLocks noGrp="1"/>
          </p:cNvSpPr>
          <p:nvPr>
            <p:ph type="sldNum" sz="quarter" idx="5"/>
          </p:nvPr>
        </p:nvSpPr>
        <p:spPr/>
        <p:txBody>
          <a:bodyPr/>
          <a:lstStyle/>
          <a:p>
            <a:fld id="{A5EE008D-A896-44F1-B2B6-F55C5B69AEF4}" type="slidenum">
              <a:rPr lang="en-US" smtClean="0"/>
              <a:t>3</a:t>
            </a:fld>
            <a:endParaRPr lang="en-US" dirty="0"/>
          </a:p>
        </p:txBody>
      </p:sp>
    </p:spTree>
    <p:extLst>
      <p:ext uri="{BB962C8B-B14F-4D97-AF65-F5344CB8AC3E}">
        <p14:creationId xmlns:p14="http://schemas.microsoft.com/office/powerpoint/2010/main" val="118187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Hispanic Population of &gt;52%</a:t>
            </a:r>
          </a:p>
          <a:p>
            <a:r>
              <a:rPr lang="en-US" dirty="0"/>
              <a:t>We do have an undocumented population and about 300 Marshallese in our community.</a:t>
            </a:r>
          </a:p>
        </p:txBody>
      </p:sp>
      <p:sp>
        <p:nvSpPr>
          <p:cNvPr id="4" name="Slide Number Placeholder 3"/>
          <p:cNvSpPr>
            <a:spLocks noGrp="1"/>
          </p:cNvSpPr>
          <p:nvPr>
            <p:ph type="sldNum" sz="quarter" idx="5"/>
          </p:nvPr>
        </p:nvSpPr>
        <p:spPr/>
        <p:txBody>
          <a:bodyPr/>
          <a:lstStyle/>
          <a:p>
            <a:fld id="{A5EE008D-A896-44F1-B2B6-F55C5B69AEF4}" type="slidenum">
              <a:rPr lang="en-US" smtClean="0"/>
              <a:t>4</a:t>
            </a:fld>
            <a:endParaRPr lang="en-US"/>
          </a:p>
        </p:txBody>
      </p:sp>
    </p:spTree>
    <p:extLst>
      <p:ext uri="{BB962C8B-B14F-4D97-AF65-F5344CB8AC3E}">
        <p14:creationId xmlns:p14="http://schemas.microsoft.com/office/powerpoint/2010/main" val="355429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way that one provider can care for the patient in totality.  It takes a team.  We would not be where we are today without our team.  People like to say it takes a village to raise a child, I can tell you that it takes everyone in the practice from the front office to the back office to provide care for a patient.  </a:t>
            </a:r>
          </a:p>
        </p:txBody>
      </p:sp>
      <p:sp>
        <p:nvSpPr>
          <p:cNvPr id="4" name="Slide Number Placeholder 3"/>
          <p:cNvSpPr>
            <a:spLocks noGrp="1"/>
          </p:cNvSpPr>
          <p:nvPr>
            <p:ph type="sldNum" sz="quarter" idx="5"/>
          </p:nvPr>
        </p:nvSpPr>
        <p:spPr/>
        <p:txBody>
          <a:bodyPr/>
          <a:lstStyle/>
          <a:p>
            <a:fld id="{A5EE008D-A896-44F1-B2B6-F55C5B69AEF4}" type="slidenum">
              <a:rPr lang="en-US" smtClean="0"/>
              <a:t>5</a:t>
            </a:fld>
            <a:endParaRPr lang="en-US"/>
          </a:p>
        </p:txBody>
      </p:sp>
    </p:spTree>
    <p:extLst>
      <p:ext uri="{BB962C8B-B14F-4D97-AF65-F5344CB8AC3E}">
        <p14:creationId xmlns:p14="http://schemas.microsoft.com/office/powerpoint/2010/main" val="382820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panose="020F0502020204030204" pitchFamily="34" charset="0"/>
                <a:ea typeface="Times New Roman" panose="02020603050405020304" pitchFamily="18" charset="0"/>
              </a:rPr>
              <a:t>Increase knowledge way to care for rural populations in Arkansas.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panose="020F0502020204030204" pitchFamily="34" charset="0"/>
                <a:ea typeface="Times New Roman" panose="02020603050405020304" pitchFamily="18" charset="0"/>
              </a:rPr>
              <a:t>Increase understanding and identify ways to drive innovation in rural America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panose="020F0502020204030204" pitchFamily="34" charset="0"/>
                <a:ea typeface="Times New Roman" panose="02020603050405020304" pitchFamily="18" charset="0"/>
              </a:rPr>
              <a:t>And how can we improve processes in the health community and identify resources to assist with preparedness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dirty="0"/>
              <a:t>How do you Drive Innovation to Rural Areas?  SIGN UP FOR PROGRAMS AND PILOT PROJECTS &amp; Study your Numbers</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6</a:t>
            </a:fld>
            <a:endParaRPr lang="en-US"/>
          </a:p>
        </p:txBody>
      </p:sp>
    </p:spTree>
    <p:extLst>
      <p:ext uri="{BB962C8B-B14F-4D97-AF65-F5344CB8AC3E}">
        <p14:creationId xmlns:p14="http://schemas.microsoft.com/office/powerpoint/2010/main" val="243553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517" y="4444861"/>
            <a:ext cx="6180880" cy="4327808"/>
          </a:xfrm>
        </p:spPr>
        <p:txBody>
          <a:bodyPr/>
          <a:lstStyle/>
          <a:p>
            <a:r>
              <a:rPr lang="en-US" b="1" u="sng" dirty="0"/>
              <a:t>Access &amp; Continuity:</a:t>
            </a:r>
            <a:r>
              <a:rPr lang="en-US" b="1" u="none" dirty="0"/>
              <a:t> Access – Services when and at the time that the patient needs them.  Continuity:  Long Terms Trusting Relationship to Enable Effective Provisions of Care</a:t>
            </a:r>
            <a:endParaRPr lang="en-US" b="1" u="sng" dirty="0"/>
          </a:p>
          <a:p>
            <a:r>
              <a:rPr lang="en-US" b="1" u="sng" dirty="0"/>
              <a:t>Open Access:</a:t>
            </a:r>
          </a:p>
          <a:p>
            <a:r>
              <a:rPr lang="en-US" b="1" u="sng" dirty="0"/>
              <a:t>Expanded Hours:</a:t>
            </a:r>
            <a:r>
              <a:rPr lang="en-US" b="1" u="none" dirty="0"/>
              <a:t>  Better for Patients, Better for Staff</a:t>
            </a:r>
            <a:endParaRPr lang="en-US" b="1" u="sng" dirty="0"/>
          </a:p>
          <a:p>
            <a:r>
              <a:rPr lang="en-US" b="1" u="sng" dirty="0"/>
              <a:t>Alternatives to Office Visits:</a:t>
            </a:r>
            <a:r>
              <a:rPr lang="en-US" b="1" u="none" dirty="0"/>
              <a:t>  Home Visits, Telehealth</a:t>
            </a:r>
            <a:endParaRPr lang="en-US" b="1" u="sng" dirty="0"/>
          </a:p>
          <a:p>
            <a:r>
              <a:rPr lang="en-US" b="1" u="sng" dirty="0"/>
              <a:t>24/7 Access to Care:</a:t>
            </a:r>
            <a:r>
              <a:rPr lang="en-US" b="1" u="none" dirty="0"/>
              <a:t>  Patient Portal</a:t>
            </a:r>
          </a:p>
          <a:p>
            <a:r>
              <a:rPr lang="en-US" b="1" u="sng" dirty="0"/>
              <a:t>After Hours Triage:</a:t>
            </a:r>
          </a:p>
          <a:p>
            <a:r>
              <a:rPr lang="en-US" b="1" u="sng" dirty="0"/>
              <a:t>Telehealth Specialties:</a:t>
            </a:r>
            <a:r>
              <a:rPr lang="en-US" b="1" u="none" dirty="0"/>
              <a:t>  Nothing has been more of a game changer for rural health than Telehealth</a:t>
            </a:r>
          </a:p>
          <a:p>
            <a:r>
              <a:rPr lang="en-US" b="1" u="sng" dirty="0"/>
              <a:t>Specialty Space:</a:t>
            </a:r>
            <a:r>
              <a:rPr lang="en-US" b="1" u="none" dirty="0"/>
              <a:t>  We pull a list of those places we refer the most to and request that they use specialty space that we have available for specialty clinics.</a:t>
            </a:r>
          </a:p>
          <a:p>
            <a:r>
              <a:rPr lang="en-US" b="1" u="sng" dirty="0"/>
              <a:t>Projects in the Works/Testing</a:t>
            </a:r>
            <a:r>
              <a:rPr lang="en-US" b="1" u="none" dirty="0"/>
              <a:t>:  Mental Health Moments, Chronic Care Management, Remote Patient Monitoring</a:t>
            </a:r>
            <a:endParaRPr lang="en-US" b="1" u="sng" dirty="0"/>
          </a:p>
        </p:txBody>
      </p:sp>
      <p:sp>
        <p:nvSpPr>
          <p:cNvPr id="4" name="Slide Number Placeholder 3"/>
          <p:cNvSpPr>
            <a:spLocks noGrp="1"/>
          </p:cNvSpPr>
          <p:nvPr>
            <p:ph type="sldNum" sz="quarter" idx="5"/>
          </p:nvPr>
        </p:nvSpPr>
        <p:spPr/>
        <p:txBody>
          <a:bodyPr/>
          <a:lstStyle/>
          <a:p>
            <a:fld id="{A5EE008D-A896-44F1-B2B6-F55C5B69AEF4}" type="slidenum">
              <a:rPr lang="en-US" smtClean="0"/>
              <a:t>7</a:t>
            </a:fld>
            <a:endParaRPr lang="en-US"/>
          </a:p>
        </p:txBody>
      </p:sp>
    </p:spTree>
    <p:extLst>
      <p:ext uri="{BB962C8B-B14F-4D97-AF65-F5344CB8AC3E}">
        <p14:creationId xmlns:p14="http://schemas.microsoft.com/office/powerpoint/2010/main" val="207608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outreach materials should be language appropriate.  Get with your local employers / plant HR person and identify the languages that represent the community / the plant.</a:t>
            </a:r>
          </a:p>
        </p:txBody>
      </p:sp>
      <p:sp>
        <p:nvSpPr>
          <p:cNvPr id="4" name="Slide Number Placeholder 3"/>
          <p:cNvSpPr>
            <a:spLocks noGrp="1"/>
          </p:cNvSpPr>
          <p:nvPr>
            <p:ph type="sldNum" sz="quarter" idx="5"/>
          </p:nvPr>
        </p:nvSpPr>
        <p:spPr/>
        <p:txBody>
          <a:bodyPr/>
          <a:lstStyle/>
          <a:p>
            <a:fld id="{A5EE008D-A896-44F1-B2B6-F55C5B69AEF4}" type="slidenum">
              <a:rPr lang="en-US" smtClean="0"/>
              <a:t>8</a:t>
            </a:fld>
            <a:endParaRPr lang="en-US"/>
          </a:p>
        </p:txBody>
      </p:sp>
    </p:spTree>
    <p:extLst>
      <p:ext uri="{BB962C8B-B14F-4D97-AF65-F5344CB8AC3E}">
        <p14:creationId xmlns:p14="http://schemas.microsoft.com/office/powerpoint/2010/main" val="215176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Care Managers do we have in the room?</a:t>
            </a:r>
            <a:r>
              <a:rPr lang="en-US" baseline="0" dirty="0"/>
              <a:t>  </a:t>
            </a:r>
            <a:r>
              <a:rPr lang="en-US" dirty="0"/>
              <a:t> Do you know the rule of thumb on the number of patients you should be able to manage? (suggest</a:t>
            </a:r>
            <a:r>
              <a:rPr lang="en-US" baseline="0" dirty="0"/>
              <a:t> they add answer to the chat…  give a minute for them to respond)  </a:t>
            </a:r>
          </a:p>
          <a:p>
            <a:endParaRPr lang="en-US" baseline="0" dirty="0"/>
          </a:p>
          <a:p>
            <a:r>
              <a:rPr lang="en-US" baseline="0" dirty="0"/>
              <a:t>The answer is </a:t>
            </a:r>
            <a:r>
              <a:rPr lang="en-US" dirty="0"/>
              <a:t> 75</a:t>
            </a:r>
          </a:p>
          <a:p>
            <a:endParaRPr lang="en-US" dirty="0"/>
          </a:p>
          <a:p>
            <a:r>
              <a:rPr lang="en-US" dirty="0"/>
              <a:t>Another question so stay near that chat</a:t>
            </a:r>
            <a:r>
              <a:rPr lang="en-US" baseline="0" dirty="0"/>
              <a:t> and drop in your answers!!!</a:t>
            </a:r>
          </a:p>
          <a:p>
            <a:r>
              <a:rPr lang="en-US" dirty="0"/>
              <a:t>How many of you risk stratify your patients?  (They should be able to drop in the chat or give you a thumbs</a:t>
            </a:r>
            <a:r>
              <a:rPr lang="en-US" baseline="0" dirty="0"/>
              <a:t> up emoji)</a:t>
            </a:r>
            <a:endParaRPr lang="en-US" dirty="0"/>
          </a:p>
          <a:p>
            <a:endParaRPr lang="en-US" dirty="0"/>
          </a:p>
          <a:p>
            <a:r>
              <a:rPr lang="en-US" dirty="0"/>
              <a:t>How many of you screen for SDOH in your patients</a:t>
            </a:r>
            <a:r>
              <a:rPr lang="en-US" baseline="0" dirty="0"/>
              <a:t> and documenting the results of the screening in your EHR?  (</a:t>
            </a:r>
            <a:endParaRPr lang="en-US" dirty="0"/>
          </a:p>
          <a:p>
            <a:endParaRPr lang="en-US" dirty="0"/>
          </a:p>
          <a:p>
            <a:r>
              <a:rPr lang="en-US" dirty="0"/>
              <a:t>We break that up into two buckets</a:t>
            </a:r>
          </a:p>
          <a:p>
            <a:endParaRPr lang="en-US" dirty="0"/>
          </a:p>
          <a:p>
            <a:r>
              <a:rPr lang="en-US" dirty="0"/>
              <a:t>Episodic – I am 45 years old and I break my Hip – Short, quick relationship. Our interactions will be short term and goal oriented.  </a:t>
            </a:r>
          </a:p>
          <a:p>
            <a:endParaRPr lang="en-US" dirty="0"/>
          </a:p>
          <a:p>
            <a:r>
              <a:rPr lang="en-US" dirty="0"/>
              <a:t>Longitudinal – I am 85 years old and I break my hip – this will be a long term relationship with a goal of stabilization.  </a:t>
            </a:r>
          </a:p>
          <a:p>
            <a:endParaRPr lang="en-US" dirty="0"/>
          </a:p>
          <a:p>
            <a:r>
              <a:rPr lang="en-US" dirty="0"/>
              <a:t>I don’t want you to get hung up on age because for Team members that are dealing with co-morbidities that will last their lifetime.  Diabetes, COPD, CHF, Hypertension  they are </a:t>
            </a:r>
            <a:r>
              <a:rPr lang="en-US" dirty="0" err="1"/>
              <a:t>longterm</a:t>
            </a:r>
            <a:r>
              <a:rPr lang="en-US" dirty="0"/>
              <a:t> care management.</a:t>
            </a:r>
          </a:p>
          <a:p>
            <a:endParaRPr lang="en-US" dirty="0"/>
          </a:p>
          <a:p>
            <a:r>
              <a:rPr lang="en-US" dirty="0"/>
              <a:t>We do a follow up 24 hour phone call for all ER/Hospitalizations.  We have to get our arms around those patients quick as we know they have a tendency to return to ER/Hospital with confusion of medications or worsening of conditions.</a:t>
            </a:r>
          </a:p>
          <a:p>
            <a:endParaRPr lang="en-US" dirty="0"/>
          </a:p>
          <a:p>
            <a:r>
              <a:rPr lang="en-US" dirty="0"/>
              <a:t>Chronic Care Management – Pull your patients with co-morbidities into this platform for management.  They have elevated risk which equals cost.</a:t>
            </a:r>
          </a:p>
          <a:p>
            <a:endParaRPr lang="en-US" dirty="0"/>
          </a:p>
        </p:txBody>
      </p:sp>
      <p:sp>
        <p:nvSpPr>
          <p:cNvPr id="4" name="Slide Number Placeholder 3"/>
          <p:cNvSpPr>
            <a:spLocks noGrp="1"/>
          </p:cNvSpPr>
          <p:nvPr>
            <p:ph type="sldNum" sz="quarter" idx="5"/>
          </p:nvPr>
        </p:nvSpPr>
        <p:spPr/>
        <p:txBody>
          <a:bodyPr/>
          <a:lstStyle/>
          <a:p>
            <a:fld id="{A5EE008D-A896-44F1-B2B6-F55C5B69AEF4}" type="slidenum">
              <a:rPr lang="en-US" smtClean="0"/>
              <a:t>9</a:t>
            </a:fld>
            <a:endParaRPr lang="en-US"/>
          </a:p>
        </p:txBody>
      </p:sp>
    </p:spTree>
    <p:extLst>
      <p:ext uri="{BB962C8B-B14F-4D97-AF65-F5344CB8AC3E}">
        <p14:creationId xmlns:p14="http://schemas.microsoft.com/office/powerpoint/2010/main" val="126502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59D37F-5DCE-4AEB-B53C-69AB2312C65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BA656-5C78-4169-9C85-5240E7BF1FF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645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59D37F-5DCE-4AEB-B53C-69AB2312C65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242554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59D37F-5DCE-4AEB-B53C-69AB2312C65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167672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59D37F-5DCE-4AEB-B53C-69AB2312C65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161018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9D37F-5DCE-4AEB-B53C-69AB2312C65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BA656-5C78-4169-9C85-5240E7BF1FF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16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59D37F-5DCE-4AEB-B53C-69AB2312C659}"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230105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59D37F-5DCE-4AEB-B53C-69AB2312C659}"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372253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59D37F-5DCE-4AEB-B53C-69AB2312C659}"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336248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B59D37F-5DCE-4AEB-B53C-69AB2312C659}" type="datetimeFigureOut">
              <a:rPr lang="en-US" smtClean="0"/>
              <a:t>4/27/2023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217195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B59D37F-5DCE-4AEB-B53C-69AB2312C659}" type="datetimeFigureOut">
              <a:rPr lang="en-US" smtClean="0"/>
              <a:t>4/27/2023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ABA656-5C78-4169-9C85-5240E7BF1FF3}" type="slidenum">
              <a:rPr lang="en-US" smtClean="0"/>
              <a:t>‹#›</a:t>
            </a:fld>
            <a:endParaRPr lang="en-US"/>
          </a:p>
        </p:txBody>
      </p:sp>
    </p:spTree>
    <p:extLst>
      <p:ext uri="{BB962C8B-B14F-4D97-AF65-F5344CB8AC3E}">
        <p14:creationId xmlns:p14="http://schemas.microsoft.com/office/powerpoint/2010/main" val="1092797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59D37F-5DCE-4AEB-B53C-69AB2312C659}"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BA656-5C78-4169-9C85-5240E7BF1FF3}" type="slidenum">
              <a:rPr lang="en-US" smtClean="0"/>
              <a:t>‹#›</a:t>
            </a:fld>
            <a:endParaRPr lang="en-US"/>
          </a:p>
        </p:txBody>
      </p:sp>
    </p:spTree>
    <p:extLst>
      <p:ext uri="{BB962C8B-B14F-4D97-AF65-F5344CB8AC3E}">
        <p14:creationId xmlns:p14="http://schemas.microsoft.com/office/powerpoint/2010/main" val="1275483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B59D37F-5DCE-4AEB-B53C-69AB2312C659}" type="datetimeFigureOut">
              <a:rPr lang="en-US" smtClean="0"/>
              <a:t>4/27/2023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ABA656-5C78-4169-9C85-5240E7BF1FF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456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comments" Target="../comments/comment5.xml"/><Relationship Id="rId4" Type="http://schemas.openxmlformats.org/officeDocument/2006/relationships/image" Target="../media/image29.pn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tiff"/><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tiff"/><Relationship Id="rId5" Type="http://schemas.openxmlformats.org/officeDocument/2006/relationships/image" Target="../media/image54.tiff"/><Relationship Id="rId10" Type="http://schemas.openxmlformats.org/officeDocument/2006/relationships/image" Target="../media/image59.jpeg"/><Relationship Id="rId4" Type="http://schemas.openxmlformats.org/officeDocument/2006/relationships/image" Target="../media/image53.tiff"/><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hyperlink" Target="https://www.sciencedaily.com/releases/2019/01/190123144522.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sv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comments" Target="../comments/commen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comments" Target="../comments/commen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1324" y="4400550"/>
            <a:ext cx="6238875" cy="1904999"/>
          </a:xfrm>
        </p:spPr>
        <p:txBody>
          <a:bodyPr>
            <a:normAutofit fontScale="70000" lnSpcReduction="20000"/>
          </a:bodyPr>
          <a:lstStyle/>
          <a:p>
            <a:pPr algn="ctr">
              <a:lnSpc>
                <a:spcPct val="120000"/>
              </a:lnSpc>
              <a:spcBef>
                <a:spcPts val="600"/>
              </a:spcBef>
              <a:spcAft>
                <a:spcPts val="0"/>
              </a:spcAft>
            </a:pPr>
            <a:r>
              <a:rPr lang="en-US" sz="2000" dirty="0">
                <a:solidFill>
                  <a:schemeClr val="tx1"/>
                </a:solidFill>
                <a:latin typeface="+mn-lt"/>
              </a:rPr>
              <a:t>1553 West Collin Raye Drive</a:t>
            </a:r>
          </a:p>
          <a:p>
            <a:pPr algn="ctr">
              <a:lnSpc>
                <a:spcPct val="120000"/>
              </a:lnSpc>
              <a:spcBef>
                <a:spcPts val="600"/>
              </a:spcBef>
              <a:spcAft>
                <a:spcPts val="0"/>
              </a:spcAft>
            </a:pPr>
            <a:r>
              <a:rPr lang="en-US" sz="2000" dirty="0">
                <a:solidFill>
                  <a:schemeClr val="tx1"/>
                </a:solidFill>
                <a:latin typeface="+mn-lt"/>
              </a:rPr>
              <a:t>P.O. Box 740</a:t>
            </a:r>
          </a:p>
          <a:p>
            <a:pPr algn="ctr">
              <a:lnSpc>
                <a:spcPct val="120000"/>
              </a:lnSpc>
              <a:spcBef>
                <a:spcPts val="600"/>
              </a:spcBef>
              <a:spcAft>
                <a:spcPts val="0"/>
              </a:spcAft>
            </a:pPr>
            <a:r>
              <a:rPr lang="en-US" sz="2000" dirty="0">
                <a:solidFill>
                  <a:schemeClr val="tx1"/>
                </a:solidFill>
                <a:latin typeface="+mn-lt"/>
              </a:rPr>
              <a:t>De Queen, Arkansas 71832</a:t>
            </a:r>
          </a:p>
          <a:p>
            <a:pPr algn="ctr">
              <a:lnSpc>
                <a:spcPct val="120000"/>
              </a:lnSpc>
              <a:spcBef>
                <a:spcPts val="600"/>
              </a:spcBef>
              <a:spcAft>
                <a:spcPts val="0"/>
              </a:spcAft>
            </a:pPr>
            <a:r>
              <a:rPr lang="en-US" sz="2000" dirty="0">
                <a:solidFill>
                  <a:schemeClr val="tx1"/>
                </a:solidFill>
                <a:latin typeface="+mn-lt"/>
              </a:rPr>
              <a:t>Phone:  (870) 584-3000</a:t>
            </a:r>
          </a:p>
          <a:p>
            <a:pPr algn="ctr">
              <a:lnSpc>
                <a:spcPct val="120000"/>
              </a:lnSpc>
              <a:spcBef>
                <a:spcPts val="600"/>
              </a:spcBef>
              <a:spcAft>
                <a:spcPts val="0"/>
              </a:spcAft>
            </a:pPr>
            <a:r>
              <a:rPr lang="en-US" sz="2000" dirty="0">
                <a:solidFill>
                  <a:schemeClr val="tx1"/>
                </a:solidFill>
                <a:latin typeface="+mn-lt"/>
              </a:rPr>
              <a:t>Facsimile:  (870) 584-3003</a:t>
            </a:r>
          </a:p>
          <a:p>
            <a:pPr algn="ctr">
              <a:lnSpc>
                <a:spcPct val="120000"/>
              </a:lnSpc>
              <a:spcBef>
                <a:spcPts val="600"/>
              </a:spcBef>
              <a:spcAft>
                <a:spcPts val="0"/>
              </a:spcAft>
            </a:pPr>
            <a:r>
              <a:rPr lang="en-US" sz="2000" dirty="0">
                <a:solidFill>
                  <a:schemeClr val="tx1"/>
                </a:solidFill>
                <a:latin typeface="+mn-lt"/>
              </a:rPr>
              <a:t>WWW.drrandywalker.com</a:t>
            </a:r>
          </a:p>
          <a:p>
            <a:pPr algn="ctr">
              <a:lnSpc>
                <a:spcPct val="120000"/>
              </a:lnSpc>
              <a:spcBef>
                <a:spcPts val="600"/>
              </a:spcBef>
              <a:spcAft>
                <a:spcPts val="0"/>
              </a:spcAft>
            </a:pPr>
            <a:endParaRPr lang="en-US" dirty="0">
              <a:solidFill>
                <a:schemeClr val="tx1"/>
              </a:solidFill>
              <a:latin typeface="+mn-lt"/>
            </a:endParaRPr>
          </a:p>
          <a:p>
            <a:pPr algn="ctr">
              <a:lnSpc>
                <a:spcPct val="120000"/>
              </a:lnSpc>
              <a:spcBef>
                <a:spcPts val="600"/>
              </a:spcBef>
              <a:spcAft>
                <a:spcPts val="0"/>
              </a:spcAft>
            </a:pPr>
            <a:endParaRPr lang="en-US" dirty="0">
              <a:solidFill>
                <a:schemeClr val="tx1"/>
              </a:solidFill>
              <a:latin typeface="+mn-lt"/>
            </a:endParaRPr>
          </a:p>
        </p:txBody>
      </p:sp>
      <p:sp>
        <p:nvSpPr>
          <p:cNvPr id="2" name="Title 1"/>
          <p:cNvSpPr>
            <a:spLocks noGrp="1"/>
          </p:cNvSpPr>
          <p:nvPr>
            <p:ph type="ctrTitle"/>
          </p:nvPr>
        </p:nvSpPr>
        <p:spPr>
          <a:xfrm>
            <a:off x="1116330" y="3209925"/>
            <a:ext cx="10058400" cy="1057275"/>
          </a:xfrm>
        </p:spPr>
        <p:txBody>
          <a:bodyPr>
            <a:normAutofit/>
          </a:bodyPr>
          <a:lstStyle/>
          <a:p>
            <a:pPr algn="ctr"/>
            <a:r>
              <a:rPr lang="en-US" sz="4800" dirty="0">
                <a:effectLst>
                  <a:outerShdw blurRad="38100" dist="38100" dir="2700000" algn="tl">
                    <a:srgbClr val="000000">
                      <a:alpha val="43137"/>
                    </a:srgbClr>
                  </a:outerShdw>
                </a:effectLst>
              </a:rPr>
              <a:t>Randy D. Walker, M.D., P.L.L.C.</a:t>
            </a:r>
          </a:p>
        </p:txBody>
      </p:sp>
      <p:pic>
        <p:nvPicPr>
          <p:cNvPr id="3074" name="Picture 2" descr="Clinic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47637"/>
            <a:ext cx="571500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0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8">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0">
            <a:extLst>
              <a:ext uri="{FF2B5EF4-FFF2-40B4-BE49-F238E27FC236}">
                <a16:creationId xmlns:a16="http://schemas.microsoft.com/office/drawing/2014/main" id="{66A0275D-AB90-4F18-B96F-29347C6FD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A49FE80-9847-4394-8088-3E078F5F7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96000" y="0"/>
            <a:ext cx="61022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FDC9BDD-8FB5-7909-F3AE-5F198156D148}"/>
              </a:ext>
            </a:extLst>
          </p:cNvPr>
          <p:cNvSpPr>
            <a:spLocks noGrp="1"/>
          </p:cNvSpPr>
          <p:nvPr>
            <p:ph type="title"/>
          </p:nvPr>
        </p:nvSpPr>
        <p:spPr>
          <a:xfrm>
            <a:off x="6815666" y="926759"/>
            <a:ext cx="4688075" cy="1041675"/>
          </a:xfrm>
        </p:spPr>
        <p:txBody>
          <a:bodyPr vert="horz" lIns="91440" tIns="45720" rIns="91440" bIns="45720" rtlCol="0" anchor="b">
            <a:normAutofit/>
          </a:bodyPr>
          <a:lstStyle/>
          <a:p>
            <a:r>
              <a:rPr lang="en-US" sz="3200" dirty="0">
                <a:solidFill>
                  <a:srgbClr val="FFFFFF"/>
                </a:solidFill>
              </a:rPr>
              <a:t>Care Management Ideas!</a:t>
            </a:r>
            <a:br>
              <a:rPr lang="en-US" sz="3200" dirty="0">
                <a:solidFill>
                  <a:srgbClr val="FFFFFF"/>
                </a:solidFill>
              </a:rPr>
            </a:br>
            <a:endParaRPr lang="en-US" sz="3200" dirty="0">
              <a:solidFill>
                <a:srgbClr val="FFFFFF"/>
              </a:solidFill>
            </a:endParaRPr>
          </a:p>
        </p:txBody>
      </p:sp>
      <p:pic>
        <p:nvPicPr>
          <p:cNvPr id="8" name="Picture 7" descr="Table&#10;&#10;Description automatically generated">
            <a:extLst>
              <a:ext uri="{FF2B5EF4-FFF2-40B4-BE49-F238E27FC236}">
                <a16:creationId xmlns:a16="http://schemas.microsoft.com/office/drawing/2014/main" id="{6FA41FC9-8F1C-8EEE-7FC7-43E8154E1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29" y="420158"/>
            <a:ext cx="2210728" cy="2852553"/>
          </a:xfrm>
          <a:prstGeom prst="rect">
            <a:avLst/>
          </a:prstGeom>
        </p:spPr>
      </p:pic>
      <p:sp>
        <p:nvSpPr>
          <p:cNvPr id="65" name="Rectangle 64">
            <a:extLst>
              <a:ext uri="{FF2B5EF4-FFF2-40B4-BE49-F238E27FC236}">
                <a16:creationId xmlns:a16="http://schemas.microsoft.com/office/drawing/2014/main" id="{90179FFC-1388-497A-85C0-1DCACA293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623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Table&#10;&#10;Description automatically generated">
            <a:extLst>
              <a:ext uri="{FF2B5EF4-FFF2-40B4-BE49-F238E27FC236}">
                <a16:creationId xmlns:a16="http://schemas.microsoft.com/office/drawing/2014/main" id="{35C33499-CD92-BAF9-6F40-5D8A2EAEA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55" y="420158"/>
            <a:ext cx="2217859" cy="2852553"/>
          </a:xfrm>
          <a:prstGeom prst="rect">
            <a:avLst/>
          </a:prstGeom>
        </p:spPr>
      </p:pic>
      <p:sp>
        <p:nvSpPr>
          <p:cNvPr id="67" name="Rectangle 66">
            <a:extLst>
              <a:ext uri="{FF2B5EF4-FFF2-40B4-BE49-F238E27FC236}">
                <a16:creationId xmlns:a16="http://schemas.microsoft.com/office/drawing/2014/main" id="{F5225942-BA85-41D8-AC24-FEDEC06E8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27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68">
            <a:extLst>
              <a:ext uri="{FF2B5EF4-FFF2-40B4-BE49-F238E27FC236}">
                <a16:creationId xmlns:a16="http://schemas.microsoft.com/office/drawing/2014/main" id="{EE7724E7-BC27-477D-AEA0-3CD70892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4472" y="379476"/>
            <a:ext cx="64008" cy="6099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Table&#10;&#10;Description automatically generated">
            <a:extLst>
              <a:ext uri="{FF2B5EF4-FFF2-40B4-BE49-F238E27FC236}">
                <a16:creationId xmlns:a16="http://schemas.microsoft.com/office/drawing/2014/main" id="{C20D5A2E-3994-B71E-CA10-E15C8399FF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29" y="3818338"/>
            <a:ext cx="2254811" cy="2900079"/>
          </a:xfrm>
          <a:prstGeom prst="rect">
            <a:avLst/>
          </a:prstGeom>
        </p:spPr>
      </p:pic>
      <p:cxnSp>
        <p:nvCxnSpPr>
          <p:cNvPr id="71" name="Straight Connector 70">
            <a:extLst>
              <a:ext uri="{FF2B5EF4-FFF2-40B4-BE49-F238E27FC236}">
                <a16:creationId xmlns:a16="http://schemas.microsoft.com/office/drawing/2014/main" id="{99BB19A0-FB54-4D95-90F2-1C2FC71B5A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09610" y="4597403"/>
            <a:ext cx="438912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person, person, standing, posing&#10;&#10;Description automatically generated">
            <a:extLst>
              <a:ext uri="{FF2B5EF4-FFF2-40B4-BE49-F238E27FC236}">
                <a16:creationId xmlns:a16="http://schemas.microsoft.com/office/drawing/2014/main" id="{3DF5C19E-15C2-9A6B-5F57-B1B25A7195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37" r="7324"/>
          <a:stretch/>
        </p:blipFill>
        <p:spPr>
          <a:xfrm>
            <a:off x="3317661" y="3818338"/>
            <a:ext cx="2604736" cy="2619501"/>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5A9031A-C1D6-0DD9-6748-C742F70604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40000">
            <a:off x="7104172" y="2537036"/>
            <a:ext cx="4389120" cy="2910022"/>
          </a:xfrm>
          <a:prstGeom prst="rect">
            <a:avLst/>
          </a:prstGeom>
        </p:spPr>
      </p:pic>
    </p:spTree>
    <p:extLst>
      <p:ext uri="{BB962C8B-B14F-4D97-AF65-F5344CB8AC3E}">
        <p14:creationId xmlns:p14="http://schemas.microsoft.com/office/powerpoint/2010/main" val="290418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3546-F3F9-99F8-E54F-981D8FEDCC62}"/>
              </a:ext>
            </a:extLst>
          </p:cNvPr>
          <p:cNvSpPr>
            <a:spLocks noGrp="1"/>
          </p:cNvSpPr>
          <p:nvPr>
            <p:ph type="title"/>
          </p:nvPr>
        </p:nvSpPr>
        <p:spPr>
          <a:xfrm>
            <a:off x="285009" y="216568"/>
            <a:ext cx="3503220" cy="964433"/>
          </a:xfrm>
        </p:spPr>
        <p:txBody>
          <a:bodyPr>
            <a:normAutofit/>
          </a:bodyPr>
          <a:lstStyle/>
          <a:p>
            <a:r>
              <a:rPr lang="en-US" sz="3200" dirty="0"/>
              <a:t>Comprehensiveness &amp; Coordination</a:t>
            </a:r>
          </a:p>
        </p:txBody>
      </p:sp>
      <p:sp>
        <p:nvSpPr>
          <p:cNvPr id="4" name="Text Placeholder 3">
            <a:extLst>
              <a:ext uri="{FF2B5EF4-FFF2-40B4-BE49-F238E27FC236}">
                <a16:creationId xmlns:a16="http://schemas.microsoft.com/office/drawing/2014/main" id="{7A34462D-AD53-3E8F-A2C9-92ED03ADD1D7}"/>
              </a:ext>
            </a:extLst>
          </p:cNvPr>
          <p:cNvSpPr>
            <a:spLocks noGrp="1"/>
          </p:cNvSpPr>
          <p:nvPr>
            <p:ph type="body" sz="half" idx="2"/>
          </p:nvPr>
        </p:nvSpPr>
        <p:spPr>
          <a:xfrm>
            <a:off x="285009" y="1181001"/>
            <a:ext cx="3372591" cy="4317431"/>
          </a:xfrm>
        </p:spPr>
        <p:txBody>
          <a:bodyPr/>
          <a:lstStyle/>
          <a:p>
            <a:r>
              <a:rPr lang="en-US" dirty="0"/>
              <a:t>1.  We must meet the needs of our community</a:t>
            </a:r>
          </a:p>
          <a:p>
            <a:pPr lvl="1"/>
            <a:r>
              <a:rPr lang="en-US" sz="1500" dirty="0">
                <a:solidFill>
                  <a:schemeClr val="bg1"/>
                </a:solidFill>
              </a:rPr>
              <a:t>Medical</a:t>
            </a:r>
          </a:p>
          <a:p>
            <a:pPr lvl="1"/>
            <a:r>
              <a:rPr lang="en-US" sz="1500" dirty="0">
                <a:solidFill>
                  <a:schemeClr val="bg1"/>
                </a:solidFill>
              </a:rPr>
              <a:t>Social</a:t>
            </a:r>
          </a:p>
          <a:p>
            <a:pPr lvl="1"/>
            <a:r>
              <a:rPr lang="en-US" sz="1500" dirty="0">
                <a:solidFill>
                  <a:schemeClr val="bg1"/>
                </a:solidFill>
              </a:rPr>
              <a:t>Behaviora</a:t>
            </a:r>
            <a:r>
              <a:rPr lang="en-US" sz="1500" dirty="0"/>
              <a:t>l</a:t>
            </a:r>
          </a:p>
          <a:p>
            <a:r>
              <a:rPr lang="en-US" dirty="0"/>
              <a:t>2.  We must bring together our medical neighborhood.</a:t>
            </a:r>
          </a:p>
          <a:p>
            <a:pPr lvl="1"/>
            <a:r>
              <a:rPr lang="en-US" sz="1500" dirty="0">
                <a:solidFill>
                  <a:schemeClr val="bg1"/>
                </a:solidFill>
              </a:rPr>
              <a:t>Resource Guide</a:t>
            </a:r>
          </a:p>
          <a:p>
            <a:pPr lvl="1"/>
            <a:r>
              <a:rPr lang="en-US" sz="1500" dirty="0">
                <a:solidFill>
                  <a:schemeClr val="bg1"/>
                </a:solidFill>
              </a:rPr>
              <a:t>Transportation</a:t>
            </a:r>
          </a:p>
          <a:p>
            <a:pPr lvl="1"/>
            <a:r>
              <a:rPr lang="en-US" sz="1500" dirty="0">
                <a:solidFill>
                  <a:schemeClr val="bg1"/>
                </a:solidFill>
              </a:rPr>
              <a:t>Food Pantry</a:t>
            </a:r>
          </a:p>
          <a:p>
            <a:r>
              <a:rPr lang="en-US" dirty="0">
                <a:solidFill>
                  <a:schemeClr val="bg1"/>
                </a:solidFill>
              </a:rPr>
              <a:t>3.  We must start to bring s</a:t>
            </a:r>
            <a:r>
              <a:rPr lang="en-US" dirty="0"/>
              <a:t>ervices in house to make them accessible to our patients</a:t>
            </a:r>
          </a:p>
          <a:p>
            <a:endParaRPr lang="en-US" dirty="0"/>
          </a:p>
        </p:txBody>
      </p:sp>
      <p:pic>
        <p:nvPicPr>
          <p:cNvPr id="5" name="Picture 4" descr="Text&#10;&#10;Description automatically generated with medium confidence">
            <a:extLst>
              <a:ext uri="{FF2B5EF4-FFF2-40B4-BE49-F238E27FC236}">
                <a16:creationId xmlns:a16="http://schemas.microsoft.com/office/drawing/2014/main" id="{DA44B788-1076-C5A2-C082-029598FF7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33" y="1861042"/>
            <a:ext cx="6007768" cy="464236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2342D91-FAC4-C028-F1BB-27BE6BAC7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055" y="106792"/>
            <a:ext cx="2958137" cy="172920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5FB8D82-0AEE-83A2-AE5B-7565CCE86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376" y="698784"/>
            <a:ext cx="3079248" cy="2581327"/>
          </a:xfrm>
          <a:prstGeom prst="rect">
            <a:avLst/>
          </a:prstGeom>
        </p:spPr>
      </p:pic>
      <p:pic>
        <p:nvPicPr>
          <p:cNvPr id="11" name="Picture 10" descr="A picture containing text, outdoor, building, house&#10;&#10;Description automatically generated">
            <a:extLst>
              <a:ext uri="{FF2B5EF4-FFF2-40B4-BE49-F238E27FC236}">
                <a16:creationId xmlns:a16="http://schemas.microsoft.com/office/drawing/2014/main" id="{9C6156A4-062A-CB24-8440-E9C52001F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918" y="4884821"/>
            <a:ext cx="2824771" cy="1884100"/>
          </a:xfrm>
          <a:prstGeom prst="rect">
            <a:avLst/>
          </a:prstGeom>
        </p:spPr>
      </p:pic>
      <p:pic>
        <p:nvPicPr>
          <p:cNvPr id="13" name="Picture 12" descr="A person standing next to a wall with art on it&#10;&#10;Description automatically generated with medium confidence">
            <a:extLst>
              <a:ext uri="{FF2B5EF4-FFF2-40B4-BE49-F238E27FC236}">
                <a16:creationId xmlns:a16="http://schemas.microsoft.com/office/drawing/2014/main" id="{5F9B269A-21F7-793D-D59F-AD103E445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2369" y="3577890"/>
            <a:ext cx="1876926" cy="2815389"/>
          </a:xfrm>
          <a:prstGeom prst="rect">
            <a:avLst/>
          </a:prstGeom>
        </p:spPr>
      </p:pic>
    </p:spTree>
    <p:extLst>
      <p:ext uri="{BB962C8B-B14F-4D97-AF65-F5344CB8AC3E}">
        <p14:creationId xmlns:p14="http://schemas.microsoft.com/office/powerpoint/2010/main" val="259367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7837D2E9-DA64-EAE2-AFE1-AB0E7623D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596" y="1953705"/>
            <a:ext cx="2988404" cy="2505173"/>
          </a:xfrm>
          <a:prstGeom prst="rect">
            <a:avLst/>
          </a:prstGeom>
        </p:spPr>
      </p:pic>
      <p:sp>
        <p:nvSpPr>
          <p:cNvPr id="2" name="Title 1">
            <a:extLst>
              <a:ext uri="{FF2B5EF4-FFF2-40B4-BE49-F238E27FC236}">
                <a16:creationId xmlns:a16="http://schemas.microsoft.com/office/drawing/2014/main" id="{8EBD24F8-5AF9-DC13-EF2D-F3DABDEA88CD}"/>
              </a:ext>
            </a:extLst>
          </p:cNvPr>
          <p:cNvSpPr>
            <a:spLocks noGrp="1"/>
          </p:cNvSpPr>
          <p:nvPr>
            <p:ph type="title"/>
          </p:nvPr>
        </p:nvSpPr>
        <p:spPr/>
        <p:txBody>
          <a:bodyPr/>
          <a:lstStyle/>
          <a:p>
            <a:r>
              <a:rPr lang="en-US" dirty="0">
                <a:latin typeface="Vijaya" panose="02020604020202020204" pitchFamily="18" charset="0"/>
                <a:cs typeface="Vijaya" panose="02020604020202020204" pitchFamily="18" charset="0"/>
              </a:rPr>
              <a:t>Comprehensiveness </a:t>
            </a:r>
            <a:br>
              <a:rPr lang="en-US" dirty="0">
                <a:latin typeface="Vijaya" panose="02020604020202020204" pitchFamily="18" charset="0"/>
                <a:cs typeface="Vijaya" panose="02020604020202020204" pitchFamily="18" charset="0"/>
              </a:rPr>
            </a:br>
            <a:r>
              <a:rPr lang="en-US" dirty="0">
                <a:latin typeface="Vijaya" panose="02020604020202020204" pitchFamily="18" charset="0"/>
                <a:cs typeface="Vijaya" panose="02020604020202020204" pitchFamily="18" charset="0"/>
              </a:rPr>
              <a:t>&amp; Coordination Ideas!</a:t>
            </a:r>
          </a:p>
        </p:txBody>
      </p:sp>
      <p:pic>
        <p:nvPicPr>
          <p:cNvPr id="4" name="Picture 3">
            <a:extLst>
              <a:ext uri="{FF2B5EF4-FFF2-40B4-BE49-F238E27FC236}">
                <a16:creationId xmlns:a16="http://schemas.microsoft.com/office/drawing/2014/main" id="{875D4DA0-A0DF-61C9-149B-71E6E3CAA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33237" y="1904214"/>
            <a:ext cx="3312620" cy="2780906"/>
          </a:xfrm>
          <a:prstGeom prst="rect">
            <a:avLst/>
          </a:prstGeom>
        </p:spPr>
      </p:pic>
      <p:pic>
        <p:nvPicPr>
          <p:cNvPr id="6" name="Picture 5">
            <a:extLst>
              <a:ext uri="{FF2B5EF4-FFF2-40B4-BE49-F238E27FC236}">
                <a16:creationId xmlns:a16="http://schemas.microsoft.com/office/drawing/2014/main" id="{3176E87A-0568-CB74-886B-61F49C9A76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03634" y="3202362"/>
            <a:ext cx="3514747" cy="2945722"/>
          </a:xfrm>
          <a:prstGeom prst="rect">
            <a:avLst/>
          </a:prstGeom>
        </p:spPr>
      </p:pic>
      <p:pic>
        <p:nvPicPr>
          <p:cNvPr id="10" name="Picture 9">
            <a:extLst>
              <a:ext uri="{FF2B5EF4-FFF2-40B4-BE49-F238E27FC236}">
                <a16:creationId xmlns:a16="http://schemas.microsoft.com/office/drawing/2014/main" id="{FCE8ED3D-429C-7034-A9BA-B99EF20266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3856" y="4165930"/>
            <a:ext cx="2274506" cy="1909421"/>
          </a:xfrm>
          <a:prstGeom prst="rect">
            <a:avLst/>
          </a:prstGeom>
        </p:spPr>
      </p:pic>
      <p:pic>
        <p:nvPicPr>
          <p:cNvPr id="9" name="Picture 8" descr="A picture containing text, toy&#10;&#10;Description automatically generated">
            <a:extLst>
              <a:ext uri="{FF2B5EF4-FFF2-40B4-BE49-F238E27FC236}">
                <a16:creationId xmlns:a16="http://schemas.microsoft.com/office/drawing/2014/main" id="{76D96F96-8DBD-0F21-E314-3B8EEBF01A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027" y="2040843"/>
            <a:ext cx="2202392" cy="182160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DD2B91C-4928-7311-D78D-ED3A1066BB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2104" y="0"/>
            <a:ext cx="3227497" cy="1682244"/>
          </a:xfrm>
          <a:prstGeom prst="rect">
            <a:avLst/>
          </a:prstGeom>
        </p:spPr>
      </p:pic>
      <p:pic>
        <p:nvPicPr>
          <p:cNvPr id="14" name="Picture 13" descr="A picture containing calendar&#10;&#10;Description automatically generated">
            <a:extLst>
              <a:ext uri="{FF2B5EF4-FFF2-40B4-BE49-F238E27FC236}">
                <a16:creationId xmlns:a16="http://schemas.microsoft.com/office/drawing/2014/main" id="{EAE89174-75C8-2FB7-007A-6F812074FE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5603" y="4317231"/>
            <a:ext cx="2598821" cy="1936934"/>
          </a:xfrm>
          <a:prstGeom prst="rect">
            <a:avLst/>
          </a:prstGeom>
        </p:spPr>
      </p:pic>
    </p:spTree>
    <p:extLst>
      <p:ext uri="{BB962C8B-B14F-4D97-AF65-F5344CB8AC3E}">
        <p14:creationId xmlns:p14="http://schemas.microsoft.com/office/powerpoint/2010/main" val="243752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and person embracing&#10;&#10;Description automatically generated with low confidence">
            <a:extLst>
              <a:ext uri="{FF2B5EF4-FFF2-40B4-BE49-F238E27FC236}">
                <a16:creationId xmlns:a16="http://schemas.microsoft.com/office/drawing/2014/main" id="{84B3C57F-DE5F-FD52-1179-CB86A550F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857" y="643622"/>
            <a:ext cx="1797364" cy="2604903"/>
          </a:xfrm>
          <a:prstGeom prst="rect">
            <a:avLst/>
          </a:prstGeom>
        </p:spPr>
      </p:pic>
      <p:sp>
        <p:nvSpPr>
          <p:cNvPr id="2" name="Title 1">
            <a:extLst>
              <a:ext uri="{FF2B5EF4-FFF2-40B4-BE49-F238E27FC236}">
                <a16:creationId xmlns:a16="http://schemas.microsoft.com/office/drawing/2014/main" id="{75A3E63B-7C17-D4EF-3DE2-A5CE6B720FEC}"/>
              </a:ext>
            </a:extLst>
          </p:cNvPr>
          <p:cNvSpPr>
            <a:spLocks noGrp="1"/>
          </p:cNvSpPr>
          <p:nvPr>
            <p:ph type="title"/>
          </p:nvPr>
        </p:nvSpPr>
        <p:spPr>
          <a:xfrm>
            <a:off x="457200" y="594359"/>
            <a:ext cx="3200400" cy="1204296"/>
          </a:xfrm>
        </p:spPr>
        <p:txBody>
          <a:bodyPr>
            <a:normAutofit fontScale="90000"/>
          </a:bodyPr>
          <a:lstStyle/>
          <a:p>
            <a:r>
              <a:rPr lang="en-US" dirty="0"/>
              <a:t>Patient &amp; Community Engagement</a:t>
            </a:r>
          </a:p>
        </p:txBody>
      </p:sp>
      <p:pic>
        <p:nvPicPr>
          <p:cNvPr id="6" name="Content Placeholder 5" descr="Two people looking at a computer screen&#10;&#10;Description automatically generated with medium confidence">
            <a:extLst>
              <a:ext uri="{FF2B5EF4-FFF2-40B4-BE49-F238E27FC236}">
                <a16:creationId xmlns:a16="http://schemas.microsoft.com/office/drawing/2014/main" id="{05289216-F3B5-C797-B926-9CFF66C187B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415589" y="4713444"/>
            <a:ext cx="2584899" cy="1724107"/>
          </a:xfrm>
        </p:spPr>
      </p:pic>
      <p:sp>
        <p:nvSpPr>
          <p:cNvPr id="4" name="Text Placeholder 3">
            <a:extLst>
              <a:ext uri="{FF2B5EF4-FFF2-40B4-BE49-F238E27FC236}">
                <a16:creationId xmlns:a16="http://schemas.microsoft.com/office/drawing/2014/main" id="{CC42C4C7-93CA-D161-8ABF-6B1F1E14068A}"/>
              </a:ext>
            </a:extLst>
          </p:cNvPr>
          <p:cNvSpPr>
            <a:spLocks noGrp="1"/>
          </p:cNvSpPr>
          <p:nvPr>
            <p:ph type="body" sz="half" idx="2"/>
          </p:nvPr>
        </p:nvSpPr>
        <p:spPr>
          <a:xfrm>
            <a:off x="457200" y="2033337"/>
            <a:ext cx="3200400" cy="4271867"/>
          </a:xfrm>
        </p:spPr>
        <p:txBody>
          <a:bodyPr/>
          <a:lstStyle/>
          <a:p>
            <a:r>
              <a:rPr lang="en-US" dirty="0"/>
              <a:t>1.  Patient Advisory Board</a:t>
            </a:r>
          </a:p>
          <a:p>
            <a:r>
              <a:rPr lang="en-US" dirty="0"/>
              <a:t>2.  Patient Engagement</a:t>
            </a:r>
          </a:p>
          <a:p>
            <a:r>
              <a:rPr lang="en-US" dirty="0"/>
              <a:t>3.  Introduce Patient’s to your Team Members</a:t>
            </a:r>
          </a:p>
          <a:p>
            <a:r>
              <a:rPr lang="en-US" dirty="0"/>
              <a:t>4.  Introduce Patient’s to the Services that you offer</a:t>
            </a:r>
          </a:p>
          <a:p>
            <a:r>
              <a:rPr lang="en-US" dirty="0"/>
              <a:t>5.  Offer outlets for your patients to make recommendations.  </a:t>
            </a:r>
          </a:p>
        </p:txBody>
      </p:sp>
      <p:pic>
        <p:nvPicPr>
          <p:cNvPr id="8" name="Picture 7" descr="A person sitting on a tricycle&#10;&#10;Description automatically generated with low confidence">
            <a:extLst>
              <a:ext uri="{FF2B5EF4-FFF2-40B4-BE49-F238E27FC236}">
                <a16:creationId xmlns:a16="http://schemas.microsoft.com/office/drawing/2014/main" id="{179BE92E-58BB-2325-643B-937827A2F0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0857" y="457200"/>
            <a:ext cx="2096432" cy="3320716"/>
          </a:xfrm>
          <a:prstGeom prst="rect">
            <a:avLst/>
          </a:prstGeom>
        </p:spPr>
      </p:pic>
      <p:pic>
        <p:nvPicPr>
          <p:cNvPr id="10" name="Picture 9" descr="A person standing next to a refrigerator&#10;&#10;Description automatically generated with medium confidence">
            <a:extLst>
              <a:ext uri="{FF2B5EF4-FFF2-40B4-BE49-F238E27FC236}">
                <a16:creationId xmlns:a16="http://schemas.microsoft.com/office/drawing/2014/main" id="{0019ABF0-F1D9-730D-5385-D2C7609233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7737" y="4114799"/>
            <a:ext cx="3643789" cy="2430379"/>
          </a:xfrm>
          <a:prstGeom prst="rect">
            <a:avLst/>
          </a:prstGeom>
        </p:spPr>
      </p:pic>
      <p:pic>
        <p:nvPicPr>
          <p:cNvPr id="12" name="Picture 11" descr="A couple of women standing next to a sign&#10;&#10;Description automatically generated with low confidence">
            <a:extLst>
              <a:ext uri="{FF2B5EF4-FFF2-40B4-BE49-F238E27FC236}">
                <a16:creationId xmlns:a16="http://schemas.microsoft.com/office/drawing/2014/main" id="{7D0F49AA-8E76-B1E4-A937-3F3D270541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1045" y="457200"/>
            <a:ext cx="2584900" cy="2105280"/>
          </a:xfrm>
          <a:prstGeom prst="rect">
            <a:avLst/>
          </a:prstGeom>
        </p:spPr>
      </p:pic>
      <p:pic>
        <p:nvPicPr>
          <p:cNvPr id="14" name="Picture 13" descr="A person and person embracing&#10;&#10;Description automatically generated with low confidence">
            <a:extLst>
              <a:ext uri="{FF2B5EF4-FFF2-40B4-BE49-F238E27FC236}">
                <a16:creationId xmlns:a16="http://schemas.microsoft.com/office/drawing/2014/main" id="{9E985D8C-9B76-5B69-16B6-CCFCA6AC90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784" y="1798655"/>
            <a:ext cx="2052888" cy="3080084"/>
          </a:xfrm>
          <a:prstGeom prst="rect">
            <a:avLst/>
          </a:prstGeom>
        </p:spPr>
      </p:pic>
    </p:spTree>
    <p:extLst>
      <p:ext uri="{BB962C8B-B14F-4D97-AF65-F5344CB8AC3E}">
        <p14:creationId xmlns:p14="http://schemas.microsoft.com/office/powerpoint/2010/main" val="65161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8B98-C2CF-C837-5399-971B2B6E7B5C}"/>
              </a:ext>
            </a:extLst>
          </p:cNvPr>
          <p:cNvSpPr>
            <a:spLocks noGrp="1"/>
          </p:cNvSpPr>
          <p:nvPr>
            <p:ph type="title"/>
          </p:nvPr>
        </p:nvSpPr>
        <p:spPr/>
        <p:txBody>
          <a:bodyPr/>
          <a:lstStyle/>
          <a:p>
            <a:r>
              <a:rPr lang="en-US" dirty="0">
                <a:solidFill>
                  <a:schemeClr val="tx1"/>
                </a:solidFill>
                <a:latin typeface="Vijaya" panose="02020604020202020204" pitchFamily="18" charset="0"/>
                <a:cs typeface="Vijaya" panose="02020604020202020204" pitchFamily="18" charset="0"/>
              </a:rPr>
              <a:t>Patient Engagement Ideas!</a:t>
            </a:r>
          </a:p>
        </p:txBody>
      </p:sp>
      <p:pic>
        <p:nvPicPr>
          <p:cNvPr id="6" name="Picture 5" descr="Logo, company name&#10;&#10;Description automatically generated">
            <a:extLst>
              <a:ext uri="{FF2B5EF4-FFF2-40B4-BE49-F238E27FC236}">
                <a16:creationId xmlns:a16="http://schemas.microsoft.com/office/drawing/2014/main" id="{EDF0DB66-B563-ECF5-2AC6-502A9FAE0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667" y="4008278"/>
            <a:ext cx="2503813" cy="2224726"/>
          </a:xfrm>
          <a:prstGeom prst="rect">
            <a:avLst/>
          </a:prstGeom>
        </p:spPr>
      </p:pic>
      <p:pic>
        <p:nvPicPr>
          <p:cNvPr id="8" name="Picture 7" descr="Diagram&#10;&#10;Description automatically generated">
            <a:extLst>
              <a:ext uri="{FF2B5EF4-FFF2-40B4-BE49-F238E27FC236}">
                <a16:creationId xmlns:a16="http://schemas.microsoft.com/office/drawing/2014/main" id="{AB185434-0064-FC66-3E57-619197313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8524" y="3729278"/>
            <a:ext cx="1931842" cy="2500031"/>
          </a:xfrm>
          <a:prstGeom prst="rect">
            <a:avLst/>
          </a:prstGeom>
        </p:spPr>
      </p:pic>
      <p:pic>
        <p:nvPicPr>
          <p:cNvPr id="14" name="Picture 13" descr="A picture containing text, cosmetic&#10;&#10;Description automatically generated">
            <a:extLst>
              <a:ext uri="{FF2B5EF4-FFF2-40B4-BE49-F238E27FC236}">
                <a16:creationId xmlns:a16="http://schemas.microsoft.com/office/drawing/2014/main" id="{96883CD3-112E-D35D-7291-10052D6BD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5881" y="1642684"/>
            <a:ext cx="1897688" cy="2460271"/>
          </a:xfrm>
          <a:prstGeom prst="rect">
            <a:avLst/>
          </a:prstGeom>
          <a:scene3d>
            <a:camera prst="orthographicFront">
              <a:rot lat="0" lon="0" rev="16200000"/>
            </a:camera>
            <a:lightRig rig="threePt" dir="t"/>
          </a:scene3d>
        </p:spPr>
      </p:pic>
      <p:pic>
        <p:nvPicPr>
          <p:cNvPr id="3074" name="Picture 2">
            <a:extLst>
              <a:ext uri="{FF2B5EF4-FFF2-40B4-BE49-F238E27FC236}">
                <a16:creationId xmlns:a16="http://schemas.microsoft.com/office/drawing/2014/main" id="{5BE5C44F-82A2-590C-EAA0-70ABDDC463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0146" y="1842565"/>
            <a:ext cx="2022000" cy="15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BDF6009-2AF7-D625-CDCB-8F0BF1666D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196" y="4534987"/>
            <a:ext cx="2259096" cy="16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people posing for a photo&#10;&#10;Description automatically generated">
            <a:extLst>
              <a:ext uri="{FF2B5EF4-FFF2-40B4-BE49-F238E27FC236}">
                <a16:creationId xmlns:a16="http://schemas.microsoft.com/office/drawing/2014/main" id="{6CD3F03A-4468-13A2-D5BE-1CD0104A82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72" r="2882"/>
          <a:stretch/>
        </p:blipFill>
        <p:spPr>
          <a:xfrm>
            <a:off x="438208" y="1873578"/>
            <a:ext cx="2503812" cy="2525950"/>
          </a:xfrm>
          <a:prstGeom prst="rect">
            <a:avLst/>
          </a:prstGeom>
        </p:spPr>
      </p:pic>
      <p:pic>
        <p:nvPicPr>
          <p:cNvPr id="12" name="Picture 11" descr="Text, letter&#10;&#10;Description automatically generated">
            <a:extLst>
              <a:ext uri="{FF2B5EF4-FFF2-40B4-BE49-F238E27FC236}">
                <a16:creationId xmlns:a16="http://schemas.microsoft.com/office/drawing/2014/main" id="{7CC6270E-4E71-F7AD-98B1-3B139690CF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312" t="2685" r="9900" b="1129"/>
          <a:stretch/>
        </p:blipFill>
        <p:spPr>
          <a:xfrm>
            <a:off x="9979941" y="3319826"/>
            <a:ext cx="1861127" cy="2909483"/>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D28B73BD-2336-5567-A354-BA77A949C1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0328" y="1921653"/>
            <a:ext cx="2093059" cy="1754608"/>
          </a:xfrm>
          <a:prstGeom prst="rect">
            <a:avLst/>
          </a:prstGeom>
        </p:spPr>
      </p:pic>
    </p:spTree>
    <p:extLst>
      <p:ext uri="{BB962C8B-B14F-4D97-AF65-F5344CB8AC3E}">
        <p14:creationId xmlns:p14="http://schemas.microsoft.com/office/powerpoint/2010/main" val="231545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82F701-1D9A-4047-A9CA-73A707EA0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D46288E-4C86-4ADB-893C-3C29FDE84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318EA713-6EC5-4E3B-9ABC-DDF657C87A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5896A25-D088-48F0-A2E7-9C44D9F6B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CD6B11-13E6-4A46-9C85-F8EB0F35C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1E65068-A716-9054-BF82-A0E3885EE288}"/>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a:t>Planned Care @ Every Visit!</a:t>
            </a:r>
          </a:p>
        </p:txBody>
      </p:sp>
      <p:sp>
        <p:nvSpPr>
          <p:cNvPr id="4" name="Text Placeholder 3">
            <a:extLst>
              <a:ext uri="{FF2B5EF4-FFF2-40B4-BE49-F238E27FC236}">
                <a16:creationId xmlns:a16="http://schemas.microsoft.com/office/drawing/2014/main" id="{566ED671-D340-124E-2522-C4B8EB11DB85}"/>
              </a:ext>
            </a:extLst>
          </p:cNvPr>
          <p:cNvSpPr>
            <a:spLocks noGrp="1"/>
          </p:cNvSpPr>
          <p:nvPr>
            <p:ph type="body" sz="half" idx="2"/>
          </p:nvPr>
        </p:nvSpPr>
        <p:spPr>
          <a:xfrm>
            <a:off x="1097279" y="2236304"/>
            <a:ext cx="5977938" cy="3652667"/>
          </a:xfrm>
        </p:spPr>
        <p:txBody>
          <a:bodyPr vert="horz" lIns="0" tIns="45720" rIns="0" bIns="45720" rtlCol="0">
            <a:normAutofit/>
          </a:bodyPr>
          <a:lstStyle/>
          <a:p>
            <a:r>
              <a:rPr lang="en-US" sz="1700"/>
              <a:t>1.  Look at your patient in totality.  Do you identify their care-gaps?</a:t>
            </a:r>
          </a:p>
          <a:p>
            <a:r>
              <a:rPr lang="en-US" sz="1700"/>
              <a:t>2.  What Clinical Quality Health Alerts can you set in your EMR?</a:t>
            </a:r>
          </a:p>
          <a:p>
            <a:r>
              <a:rPr lang="en-US" sz="1700"/>
              <a:t>3.  Do you have SDOH Screeners for Staff to administer to patients consistently?</a:t>
            </a:r>
          </a:p>
          <a:p>
            <a:r>
              <a:rPr lang="en-US" sz="1700"/>
              <a:t>4.  Are you having weekly Team Meetings to identify:</a:t>
            </a:r>
          </a:p>
          <a:p>
            <a:pPr lvl="1"/>
            <a:r>
              <a:rPr lang="en-US" sz="1700">
                <a:solidFill>
                  <a:srgbClr val="FFFFFF"/>
                </a:solidFill>
              </a:rPr>
              <a:t>Quality Improvement Projects</a:t>
            </a:r>
          </a:p>
          <a:p>
            <a:pPr lvl="1"/>
            <a:r>
              <a:rPr lang="en-US" sz="1700">
                <a:solidFill>
                  <a:srgbClr val="FFFFFF"/>
                </a:solidFill>
              </a:rPr>
              <a:t>PDSA Processes</a:t>
            </a:r>
          </a:p>
          <a:p>
            <a:pPr lvl="1"/>
            <a:r>
              <a:rPr lang="en-US" sz="1700">
                <a:solidFill>
                  <a:srgbClr val="FFFFFF"/>
                </a:solidFill>
              </a:rPr>
              <a:t>Work flow Issues</a:t>
            </a:r>
          </a:p>
          <a:p>
            <a:pPr lvl="1"/>
            <a:r>
              <a:rPr lang="en-US" sz="1700">
                <a:solidFill>
                  <a:srgbClr val="FFFFFF"/>
                </a:solidFill>
              </a:rPr>
              <a:t>Staff Recommendation</a:t>
            </a:r>
          </a:p>
          <a:p>
            <a:r>
              <a:rPr lang="en-US" sz="1700"/>
              <a:t>5.  Are you acting and studying these recommendations?</a:t>
            </a:r>
          </a:p>
        </p:txBody>
      </p:sp>
      <p:sp>
        <p:nvSpPr>
          <p:cNvPr id="23" name="Rectangle 22">
            <a:extLst>
              <a:ext uri="{FF2B5EF4-FFF2-40B4-BE49-F238E27FC236}">
                <a16:creationId xmlns:a16="http://schemas.microsoft.com/office/drawing/2014/main" id="{75EBCDCE-0F4C-477C-AB15-886C5F27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Graphical user interface, text&#10;&#10;Description automatically generated">
            <a:extLst>
              <a:ext uri="{FF2B5EF4-FFF2-40B4-BE49-F238E27FC236}">
                <a16:creationId xmlns:a16="http://schemas.microsoft.com/office/drawing/2014/main" id="{FC83D626-D9E4-8BF6-7B63-00CB74695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3898" y="355768"/>
            <a:ext cx="1450202" cy="1877285"/>
          </a:xfrm>
          <a:prstGeom prst="rect">
            <a:avLst/>
          </a:prstGeom>
        </p:spPr>
      </p:pic>
      <p:sp>
        <p:nvSpPr>
          <p:cNvPr id="25" name="Rectangle 24">
            <a:extLst>
              <a:ext uri="{FF2B5EF4-FFF2-40B4-BE49-F238E27FC236}">
                <a16:creationId xmlns:a16="http://schemas.microsoft.com/office/drawing/2014/main" id="{17820F06-C1AE-4232-AEE8-3AC8189E4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application, table, Excel&#10;&#10;Description automatically generated">
            <a:extLst>
              <a:ext uri="{FF2B5EF4-FFF2-40B4-BE49-F238E27FC236}">
                <a16:creationId xmlns:a16="http://schemas.microsoft.com/office/drawing/2014/main" id="{58A7869D-3CB9-CE29-7180-E934B33C205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91729" y="2554787"/>
            <a:ext cx="3394994" cy="1748422"/>
          </a:xfrm>
          <a:prstGeom prst="rect">
            <a:avLst/>
          </a:prstGeom>
        </p:spPr>
      </p:pic>
      <p:sp>
        <p:nvSpPr>
          <p:cNvPr id="27" name="Rectangle 26">
            <a:extLst>
              <a:ext uri="{FF2B5EF4-FFF2-40B4-BE49-F238E27FC236}">
                <a16:creationId xmlns:a16="http://schemas.microsoft.com/office/drawing/2014/main" id="{9A62E9AA-DA4C-405A-B6ED-5B1FE7A8D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low confidence">
            <a:extLst>
              <a:ext uri="{FF2B5EF4-FFF2-40B4-BE49-F238E27FC236}">
                <a16:creationId xmlns:a16="http://schemas.microsoft.com/office/drawing/2014/main" id="{CC20D35C-5EEE-2649-2F93-07E52FC6E4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4352" y="4624942"/>
            <a:ext cx="1450203" cy="1877286"/>
          </a:xfrm>
          <a:prstGeom prst="rect">
            <a:avLst/>
          </a:prstGeom>
        </p:spPr>
      </p:pic>
    </p:spTree>
    <p:extLst>
      <p:ext uri="{BB962C8B-B14F-4D97-AF65-F5344CB8AC3E}">
        <p14:creationId xmlns:p14="http://schemas.microsoft.com/office/powerpoint/2010/main" val="44033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5EB1-DB07-2331-CB9C-25F1C3C55CFE}"/>
              </a:ext>
            </a:extLst>
          </p:cNvPr>
          <p:cNvSpPr>
            <a:spLocks noGrp="1"/>
          </p:cNvSpPr>
          <p:nvPr>
            <p:ph type="title"/>
          </p:nvPr>
        </p:nvSpPr>
        <p:spPr/>
        <p:txBody>
          <a:bodyPr/>
          <a:lstStyle/>
          <a:p>
            <a:r>
              <a:rPr lang="en-US" dirty="0">
                <a:solidFill>
                  <a:schemeClr val="tx1"/>
                </a:solidFill>
                <a:latin typeface="Vijaya" panose="02020604020202020204" pitchFamily="18" charset="0"/>
                <a:cs typeface="Vijaya" panose="02020604020202020204" pitchFamily="18" charset="0"/>
              </a:rPr>
              <a:t>Planned Care Ideas!</a:t>
            </a:r>
          </a:p>
        </p:txBody>
      </p:sp>
      <p:pic>
        <p:nvPicPr>
          <p:cNvPr id="3" name="Picture 2" descr="20130207113409.tif">
            <a:extLst>
              <a:ext uri="{FF2B5EF4-FFF2-40B4-BE49-F238E27FC236}">
                <a16:creationId xmlns:a16="http://schemas.microsoft.com/office/drawing/2014/main" id="{C89C576E-B45F-0424-3B5E-10376B1B44DD}"/>
              </a:ext>
            </a:extLst>
          </p:cNvPr>
          <p:cNvPicPr>
            <a:picLocks noChangeAspect="1"/>
          </p:cNvPicPr>
          <p:nvPr/>
        </p:nvPicPr>
        <p:blipFill>
          <a:blip r:embed="rId3" cstate="print"/>
          <a:stretch>
            <a:fillRect/>
          </a:stretch>
        </p:blipFill>
        <p:spPr>
          <a:xfrm rot="-720000">
            <a:off x="1236420" y="2245385"/>
            <a:ext cx="2683355" cy="3467452"/>
          </a:xfrm>
          <a:prstGeom prst="rect">
            <a:avLst/>
          </a:prstGeom>
          <a:ln>
            <a:solidFill>
              <a:schemeClr val="tx1"/>
            </a:solidFill>
          </a:ln>
        </p:spPr>
      </p:pic>
      <p:pic>
        <p:nvPicPr>
          <p:cNvPr id="4" name="Picture 3" descr="20130207113146.tif">
            <a:extLst>
              <a:ext uri="{FF2B5EF4-FFF2-40B4-BE49-F238E27FC236}">
                <a16:creationId xmlns:a16="http://schemas.microsoft.com/office/drawing/2014/main" id="{0558B83A-6268-ED42-B03E-C0ED08628E2D}"/>
              </a:ext>
            </a:extLst>
          </p:cNvPr>
          <p:cNvPicPr>
            <a:picLocks noChangeAspect="1"/>
          </p:cNvPicPr>
          <p:nvPr/>
        </p:nvPicPr>
        <p:blipFill>
          <a:blip r:embed="rId4" cstate="print"/>
          <a:stretch>
            <a:fillRect/>
          </a:stretch>
        </p:blipFill>
        <p:spPr>
          <a:xfrm rot="720000">
            <a:off x="2483768" y="2557577"/>
            <a:ext cx="2495576" cy="3234622"/>
          </a:xfrm>
          <a:prstGeom prst="rect">
            <a:avLst/>
          </a:prstGeom>
          <a:ln>
            <a:solidFill>
              <a:schemeClr val="tx1"/>
            </a:solidFill>
          </a:ln>
        </p:spPr>
      </p:pic>
      <p:pic>
        <p:nvPicPr>
          <p:cNvPr id="5" name="Picture 4" descr="20130207113253.tif">
            <a:extLst>
              <a:ext uri="{FF2B5EF4-FFF2-40B4-BE49-F238E27FC236}">
                <a16:creationId xmlns:a16="http://schemas.microsoft.com/office/drawing/2014/main" id="{0960A9F2-E862-1A4E-67FD-97F1FA6BC47E}"/>
              </a:ext>
            </a:extLst>
          </p:cNvPr>
          <p:cNvPicPr>
            <a:picLocks noChangeAspect="1"/>
          </p:cNvPicPr>
          <p:nvPr/>
        </p:nvPicPr>
        <p:blipFill>
          <a:blip r:embed="rId5" cstate="print"/>
          <a:stretch>
            <a:fillRect/>
          </a:stretch>
        </p:blipFill>
        <p:spPr>
          <a:xfrm rot="-300000">
            <a:off x="939545" y="2536515"/>
            <a:ext cx="2470464" cy="3197415"/>
          </a:xfrm>
          <a:prstGeom prst="rect">
            <a:avLst/>
          </a:prstGeom>
          <a:ln>
            <a:solidFill>
              <a:schemeClr val="tx1"/>
            </a:solidFill>
          </a:ln>
        </p:spPr>
      </p:pic>
      <p:pic>
        <p:nvPicPr>
          <p:cNvPr id="6" name="Picture 5" descr="20130207113121.tif">
            <a:extLst>
              <a:ext uri="{FF2B5EF4-FFF2-40B4-BE49-F238E27FC236}">
                <a16:creationId xmlns:a16="http://schemas.microsoft.com/office/drawing/2014/main" id="{C0662455-1BD3-C4EE-9ABC-FFF2FF5D88FB}"/>
              </a:ext>
            </a:extLst>
          </p:cNvPr>
          <p:cNvPicPr>
            <a:picLocks noChangeAspect="1"/>
          </p:cNvPicPr>
          <p:nvPr/>
        </p:nvPicPr>
        <p:blipFill>
          <a:blip r:embed="rId6" cstate="print"/>
          <a:stretch>
            <a:fillRect/>
          </a:stretch>
        </p:blipFill>
        <p:spPr>
          <a:xfrm>
            <a:off x="1656222" y="2494140"/>
            <a:ext cx="2642644" cy="3400563"/>
          </a:xfrm>
          <a:prstGeom prst="rect">
            <a:avLst/>
          </a:prstGeom>
          <a:ln>
            <a:solidFill>
              <a:schemeClr val="tx1"/>
            </a:solidFill>
          </a:ln>
        </p:spPr>
      </p:pic>
      <p:pic>
        <p:nvPicPr>
          <p:cNvPr id="14" name="Picture 13" descr="Chart, bubble chart&#10;&#10;Description automatically generated">
            <a:extLst>
              <a:ext uri="{FF2B5EF4-FFF2-40B4-BE49-F238E27FC236}">
                <a16:creationId xmlns:a16="http://schemas.microsoft.com/office/drawing/2014/main" id="{A5F2367F-EAFF-297D-6D2A-2B91201191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5204" y="2434940"/>
            <a:ext cx="2577490" cy="3249291"/>
          </a:xfrm>
          <a:prstGeom prst="rect">
            <a:avLst/>
          </a:prstGeom>
          <a:ln>
            <a:solidFill>
              <a:schemeClr val="tx1"/>
            </a:solidFill>
          </a:ln>
          <a:scene3d>
            <a:camera prst="orthographicFront">
              <a:rot lat="0" lon="0" rev="20099999"/>
            </a:camera>
            <a:lightRig rig="threePt" dir="t"/>
          </a:scene3d>
        </p:spPr>
      </p:pic>
      <p:pic>
        <p:nvPicPr>
          <p:cNvPr id="12" name="Picture 11" descr="A black and white document&#10;&#10;Description automatically generated with medium confidence">
            <a:extLst>
              <a:ext uri="{FF2B5EF4-FFF2-40B4-BE49-F238E27FC236}">
                <a16:creationId xmlns:a16="http://schemas.microsoft.com/office/drawing/2014/main" id="{3A88E9B5-DC66-D334-D824-6C1A148FC2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5706" y="2677212"/>
            <a:ext cx="2435794" cy="3158292"/>
          </a:xfrm>
          <a:prstGeom prst="rect">
            <a:avLst/>
          </a:prstGeom>
          <a:ln>
            <a:solidFill>
              <a:schemeClr val="tx1"/>
            </a:solidFill>
          </a:ln>
          <a:scene3d>
            <a:camera prst="orthographicFront">
              <a:rot lat="0" lon="0" rev="1800000"/>
            </a:camera>
            <a:lightRig rig="threePt" dir="t"/>
          </a:scene3d>
        </p:spPr>
      </p:pic>
      <p:pic>
        <p:nvPicPr>
          <p:cNvPr id="10" name="Picture 9" descr="Table&#10;&#10;Description automatically generated">
            <a:extLst>
              <a:ext uri="{FF2B5EF4-FFF2-40B4-BE49-F238E27FC236}">
                <a16:creationId xmlns:a16="http://schemas.microsoft.com/office/drawing/2014/main" id="{ACB23B58-C09F-8806-7A21-2F25309F85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7990" y="2166464"/>
            <a:ext cx="2558179" cy="3316382"/>
          </a:xfrm>
          <a:prstGeom prst="rect">
            <a:avLst/>
          </a:prstGeom>
          <a:ln>
            <a:solidFill>
              <a:schemeClr val="tx1"/>
            </a:solidFill>
          </a:ln>
          <a:scene3d>
            <a:camera prst="orthographicFront">
              <a:rot lat="0" lon="0" rev="1200000"/>
            </a:camera>
            <a:lightRig rig="threePt" dir="t"/>
          </a:scene3d>
        </p:spPr>
      </p:pic>
      <p:pic>
        <p:nvPicPr>
          <p:cNvPr id="8" name="Picture 7" descr="Table&#10;&#10;Description automatically generated">
            <a:extLst>
              <a:ext uri="{FF2B5EF4-FFF2-40B4-BE49-F238E27FC236}">
                <a16:creationId xmlns:a16="http://schemas.microsoft.com/office/drawing/2014/main" id="{F40C4F17-EB63-3B61-F450-E5FABF4B38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7176" y="2263259"/>
            <a:ext cx="2786320" cy="3609949"/>
          </a:xfrm>
          <a:prstGeom prst="rect">
            <a:avLst/>
          </a:prstGeom>
          <a:ln>
            <a:solidFill>
              <a:schemeClr val="tx1"/>
            </a:solidFill>
          </a:ln>
        </p:spPr>
      </p:pic>
    </p:spTree>
    <p:extLst>
      <p:ext uri="{BB962C8B-B14F-4D97-AF65-F5344CB8AC3E}">
        <p14:creationId xmlns:p14="http://schemas.microsoft.com/office/powerpoint/2010/main" val="46928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C83A-CABB-9B0D-82A9-715576B98612}"/>
              </a:ext>
            </a:extLst>
          </p:cNvPr>
          <p:cNvSpPr>
            <a:spLocks noGrp="1"/>
          </p:cNvSpPr>
          <p:nvPr>
            <p:ph type="title"/>
          </p:nvPr>
        </p:nvSpPr>
        <p:spPr>
          <a:xfrm>
            <a:off x="457200" y="594359"/>
            <a:ext cx="3200400" cy="1115688"/>
          </a:xfrm>
        </p:spPr>
        <p:txBody>
          <a:bodyPr/>
          <a:lstStyle/>
          <a:p>
            <a:r>
              <a:rPr lang="en-US" dirty="0"/>
              <a:t>Location of Services</a:t>
            </a:r>
          </a:p>
        </p:txBody>
      </p:sp>
      <p:pic>
        <p:nvPicPr>
          <p:cNvPr id="6" name="Content Placeholder 5" descr="A brick building with signs&#10;&#10;Description automatically generated with medium confidence">
            <a:extLst>
              <a:ext uri="{FF2B5EF4-FFF2-40B4-BE49-F238E27FC236}">
                <a16:creationId xmlns:a16="http://schemas.microsoft.com/office/drawing/2014/main" id="{C7935A61-A68C-3951-048E-798A8ABBB0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865673"/>
            <a:ext cx="6492875" cy="4990129"/>
          </a:xfrm>
        </p:spPr>
      </p:pic>
      <p:sp>
        <p:nvSpPr>
          <p:cNvPr id="4" name="Text Placeholder 3">
            <a:extLst>
              <a:ext uri="{FF2B5EF4-FFF2-40B4-BE49-F238E27FC236}">
                <a16:creationId xmlns:a16="http://schemas.microsoft.com/office/drawing/2014/main" id="{E879340F-EE16-5456-3459-ABA3FC9A2B64}"/>
              </a:ext>
            </a:extLst>
          </p:cNvPr>
          <p:cNvSpPr>
            <a:spLocks noGrp="1"/>
          </p:cNvSpPr>
          <p:nvPr>
            <p:ph type="body" sz="half" idx="2"/>
          </p:nvPr>
        </p:nvSpPr>
        <p:spPr>
          <a:xfrm>
            <a:off x="457200" y="1710047"/>
            <a:ext cx="3200400" cy="4595157"/>
          </a:xfrm>
        </p:spPr>
        <p:txBody>
          <a:bodyPr>
            <a:normAutofit/>
          </a:bodyPr>
          <a:lstStyle/>
          <a:p>
            <a:r>
              <a:rPr lang="en-US" sz="2000" dirty="0"/>
              <a:t>Transportation Barriers are Barriers to Healthcare Access.  </a:t>
            </a:r>
          </a:p>
          <a:p>
            <a:endParaRPr lang="en-US" sz="2000" dirty="0"/>
          </a:p>
          <a:p>
            <a:r>
              <a:rPr lang="en-US" sz="2000" dirty="0"/>
              <a:t>Dierks Clinic</a:t>
            </a:r>
          </a:p>
          <a:p>
            <a:r>
              <a:rPr lang="en-US" sz="2000" dirty="0"/>
              <a:t>2020 – 267</a:t>
            </a:r>
          </a:p>
          <a:p>
            <a:r>
              <a:rPr lang="en-US" sz="2000" dirty="0"/>
              <a:t>2021 – 363</a:t>
            </a:r>
          </a:p>
          <a:p>
            <a:r>
              <a:rPr lang="en-US" sz="2000" dirty="0"/>
              <a:t>2022 – 551</a:t>
            </a:r>
          </a:p>
          <a:p>
            <a:r>
              <a:rPr lang="en-US" sz="2000" dirty="0"/>
              <a:t>2023 - 418</a:t>
            </a:r>
          </a:p>
        </p:txBody>
      </p:sp>
    </p:spTree>
    <p:extLst>
      <p:ext uri="{BB962C8B-B14F-4D97-AF65-F5344CB8AC3E}">
        <p14:creationId xmlns:p14="http://schemas.microsoft.com/office/powerpoint/2010/main" val="260764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DEE9-EB09-E682-41EA-4F21BC8C49B3}"/>
              </a:ext>
            </a:extLst>
          </p:cNvPr>
          <p:cNvSpPr>
            <a:spLocks noGrp="1"/>
          </p:cNvSpPr>
          <p:nvPr>
            <p:ph type="title"/>
          </p:nvPr>
        </p:nvSpPr>
        <p:spPr>
          <a:xfrm>
            <a:off x="336884" y="594359"/>
            <a:ext cx="3200400" cy="723802"/>
          </a:xfrm>
        </p:spPr>
        <p:txBody>
          <a:bodyPr/>
          <a:lstStyle/>
          <a:p>
            <a:r>
              <a:rPr lang="en-US" dirty="0"/>
              <a:t>Food Pantry</a:t>
            </a:r>
          </a:p>
        </p:txBody>
      </p:sp>
      <p:pic>
        <p:nvPicPr>
          <p:cNvPr id="6" name="Content Placeholder 5" descr="A picture containing text&#10;&#10;Description automatically generated">
            <a:extLst>
              <a:ext uri="{FF2B5EF4-FFF2-40B4-BE49-F238E27FC236}">
                <a16:creationId xmlns:a16="http://schemas.microsoft.com/office/drawing/2014/main" id="{CF0E93BA-E5BF-28F5-AD98-1DA2B0C686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08094" y="956260"/>
            <a:ext cx="4591886" cy="3443914"/>
          </a:xfrm>
        </p:spPr>
      </p:pic>
      <p:sp>
        <p:nvSpPr>
          <p:cNvPr id="4" name="Text Placeholder 3">
            <a:extLst>
              <a:ext uri="{FF2B5EF4-FFF2-40B4-BE49-F238E27FC236}">
                <a16:creationId xmlns:a16="http://schemas.microsoft.com/office/drawing/2014/main" id="{65987B83-5C0B-F3BE-AD02-5BD683552022}"/>
              </a:ext>
            </a:extLst>
          </p:cNvPr>
          <p:cNvSpPr>
            <a:spLocks noGrp="1"/>
          </p:cNvSpPr>
          <p:nvPr>
            <p:ph type="body" sz="half" idx="2"/>
          </p:nvPr>
        </p:nvSpPr>
        <p:spPr>
          <a:xfrm>
            <a:off x="336884" y="1455576"/>
            <a:ext cx="3200400" cy="3662986"/>
          </a:xfrm>
        </p:spPr>
        <p:txBody>
          <a:bodyPr>
            <a:noAutofit/>
          </a:bodyPr>
          <a:lstStyle/>
          <a:p>
            <a:pPr algn="l"/>
            <a:r>
              <a:rPr lang="en-US" sz="2400" b="0" i="0" dirty="0">
                <a:solidFill>
                  <a:schemeClr val="bg1"/>
                </a:solidFill>
                <a:effectLst/>
              </a:rPr>
              <a:t>82% of Arkansas counties have one or more communities that need improved food access. This means residents must travel more than one mile in an urban setting or more than 10 miles in a rural setting to access fresh, healthy food. Without access to healthy foods, people are at a higher risk for </a:t>
            </a:r>
            <a:r>
              <a:rPr lang="en-US" sz="2400" b="0" i="0" u="none" strike="noStrike" dirty="0">
                <a:solidFill>
                  <a:schemeClr val="bg1"/>
                </a:solidFill>
                <a:effectLst/>
                <a:hlinkClick r:id="rId4">
                  <a:extLst>
                    <a:ext uri="{A12FA001-AC4F-418D-AE19-62706E023703}">
                      <ahyp:hlinkClr xmlns:ahyp="http://schemas.microsoft.com/office/drawing/2018/hyperlinkcolor" val="tx"/>
                    </a:ext>
                  </a:extLst>
                </a:hlinkClick>
              </a:rPr>
              <a:t>obesity</a:t>
            </a:r>
            <a:r>
              <a:rPr lang="en-US" sz="2400" b="0" i="0" dirty="0">
                <a:solidFill>
                  <a:schemeClr val="bg1"/>
                </a:solidFill>
                <a:effectLst/>
              </a:rPr>
              <a:t> and diabetes.</a:t>
            </a:r>
          </a:p>
          <a:p>
            <a:br>
              <a:rPr lang="en-US" sz="2400" dirty="0">
                <a:solidFill>
                  <a:schemeClr val="bg1"/>
                </a:solidFill>
              </a:rPr>
            </a:br>
            <a:endParaRPr lang="en-US" sz="2400" dirty="0">
              <a:solidFill>
                <a:schemeClr val="bg1"/>
              </a:solidFill>
            </a:endParaRPr>
          </a:p>
        </p:txBody>
      </p:sp>
      <p:pic>
        <p:nvPicPr>
          <p:cNvPr id="8" name="Picture 7" descr="A picture containing text, red, indoor, drink&#10;&#10;Description automatically generated">
            <a:extLst>
              <a:ext uri="{FF2B5EF4-FFF2-40B4-BE49-F238E27FC236}">
                <a16:creationId xmlns:a16="http://schemas.microsoft.com/office/drawing/2014/main" id="{1A04541D-98D5-8424-74A7-14ECEC60D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1430" y="2535279"/>
            <a:ext cx="1843370" cy="245782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BC9BF8BE-4F0E-1536-D06E-07A77FEFA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705" y="4114812"/>
            <a:ext cx="4816642" cy="2400818"/>
          </a:xfrm>
          <a:prstGeom prst="rect">
            <a:avLst/>
          </a:prstGeom>
        </p:spPr>
      </p:pic>
    </p:spTree>
    <p:extLst>
      <p:ext uri="{BB962C8B-B14F-4D97-AF65-F5344CB8AC3E}">
        <p14:creationId xmlns:p14="http://schemas.microsoft.com/office/powerpoint/2010/main" val="2919460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617D-6587-433A-97DD-EB82A1A8B385}"/>
              </a:ext>
            </a:extLst>
          </p:cNvPr>
          <p:cNvSpPr>
            <a:spLocks noGrp="1"/>
          </p:cNvSpPr>
          <p:nvPr>
            <p:ph type="title"/>
          </p:nvPr>
        </p:nvSpPr>
        <p:spPr>
          <a:xfrm>
            <a:off x="457200" y="594359"/>
            <a:ext cx="3200400" cy="590205"/>
          </a:xfrm>
        </p:spPr>
        <p:txBody>
          <a:bodyPr/>
          <a:lstStyle/>
          <a:p>
            <a:r>
              <a:rPr lang="en-US" dirty="0"/>
              <a:t>HEALTH EQUITY</a:t>
            </a:r>
          </a:p>
        </p:txBody>
      </p:sp>
      <p:sp>
        <p:nvSpPr>
          <p:cNvPr id="5" name="Text Placeholder 4">
            <a:extLst>
              <a:ext uri="{FF2B5EF4-FFF2-40B4-BE49-F238E27FC236}">
                <a16:creationId xmlns:a16="http://schemas.microsoft.com/office/drawing/2014/main" id="{AC4CEE71-115A-488F-A82E-C35F99490BFA}"/>
              </a:ext>
            </a:extLst>
          </p:cNvPr>
          <p:cNvSpPr>
            <a:spLocks noGrp="1"/>
          </p:cNvSpPr>
          <p:nvPr>
            <p:ph type="body" sz="half" idx="2"/>
          </p:nvPr>
        </p:nvSpPr>
        <p:spPr>
          <a:xfrm>
            <a:off x="457200" y="1184564"/>
            <a:ext cx="3200400" cy="5120640"/>
          </a:xfrm>
        </p:spPr>
        <p:txBody>
          <a:bodyPr>
            <a:normAutofit/>
          </a:bodyPr>
          <a:lstStyle/>
          <a:p>
            <a:r>
              <a:rPr lang="en-US" sz="2000" dirty="0"/>
              <a:t>Driving Innovation  so that everyone gets the Healthcare they Need and Deserve.  Underserved Communities Often Include:</a:t>
            </a:r>
          </a:p>
          <a:p>
            <a:r>
              <a:rPr lang="en-US" sz="2000" dirty="0"/>
              <a:t>•  Low Income Americans</a:t>
            </a:r>
          </a:p>
          <a:p>
            <a:r>
              <a:rPr lang="en-US" sz="2000" dirty="0">
                <a:latin typeface="Agency FB" panose="020B0503020202020204" pitchFamily="34" charset="0"/>
              </a:rPr>
              <a:t>•   </a:t>
            </a:r>
            <a:r>
              <a:rPr lang="en-US" sz="2000" dirty="0"/>
              <a:t>Rural Americans</a:t>
            </a:r>
          </a:p>
          <a:p>
            <a:r>
              <a:rPr lang="en-US" sz="2000" dirty="0">
                <a:latin typeface="Agency FB" panose="020B0503020202020204" pitchFamily="34" charset="0"/>
              </a:rPr>
              <a:t>•   </a:t>
            </a:r>
            <a:r>
              <a:rPr lang="en-US" sz="2000" dirty="0"/>
              <a:t>Low Health Literacy</a:t>
            </a:r>
          </a:p>
          <a:p>
            <a:r>
              <a:rPr lang="en-US" sz="2000" dirty="0">
                <a:latin typeface="Agency FB" panose="020B0503020202020204" pitchFamily="34" charset="0"/>
              </a:rPr>
              <a:t>•   </a:t>
            </a:r>
            <a:r>
              <a:rPr lang="en-US" sz="2000" dirty="0"/>
              <a:t>People of Color</a:t>
            </a:r>
          </a:p>
          <a:p>
            <a:r>
              <a:rPr lang="en-US" sz="2000" dirty="0">
                <a:latin typeface="Agency FB" panose="020B0503020202020204" pitchFamily="34" charset="0"/>
              </a:rPr>
              <a:t>•   </a:t>
            </a:r>
            <a:r>
              <a:rPr lang="en-US" sz="2000" dirty="0"/>
              <a:t>Immigrants</a:t>
            </a:r>
          </a:p>
          <a:p>
            <a:r>
              <a:rPr lang="en-US" sz="2000" dirty="0"/>
              <a:t> </a:t>
            </a:r>
            <a:r>
              <a:rPr lang="en-US" sz="2000" dirty="0">
                <a:latin typeface="Agency FB" panose="020B0503020202020204" pitchFamily="34" charset="0"/>
              </a:rPr>
              <a:t>•   </a:t>
            </a:r>
            <a:r>
              <a:rPr lang="en-US" sz="2000" dirty="0"/>
              <a:t>People with Disabilities</a:t>
            </a:r>
          </a:p>
          <a:p>
            <a:r>
              <a:rPr lang="en-US" sz="2000" dirty="0">
                <a:latin typeface="Agency FB" panose="020B0503020202020204" pitchFamily="34" charset="0"/>
              </a:rPr>
              <a:t>•    </a:t>
            </a:r>
            <a:r>
              <a:rPr lang="en-US" sz="2000" dirty="0"/>
              <a:t>Old Patients</a:t>
            </a:r>
          </a:p>
          <a:p>
            <a:r>
              <a:rPr lang="en-US" sz="2000" dirty="0">
                <a:latin typeface="Agency FB" panose="020B0503020202020204" pitchFamily="34" charset="0"/>
              </a:rPr>
              <a:t>•    </a:t>
            </a:r>
            <a:r>
              <a:rPr lang="en-US" sz="2000" dirty="0"/>
              <a:t>Under/Uninsured</a:t>
            </a:r>
          </a:p>
          <a:p>
            <a:endParaRPr lang="en-US" sz="2000" dirty="0"/>
          </a:p>
        </p:txBody>
      </p:sp>
      <p:pic>
        <p:nvPicPr>
          <p:cNvPr id="4" name="Picture 3" descr="A group of people in blue scrubs&#10;&#10;Description automatically generated with medium confidence">
            <a:extLst>
              <a:ext uri="{FF2B5EF4-FFF2-40B4-BE49-F238E27FC236}">
                <a16:creationId xmlns:a16="http://schemas.microsoft.com/office/drawing/2014/main" id="{E9AEF892-0D59-6404-717B-F48C07B94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742" y="821077"/>
            <a:ext cx="6829956" cy="5215845"/>
          </a:xfrm>
          <a:prstGeom prst="rect">
            <a:avLst/>
          </a:prstGeom>
        </p:spPr>
      </p:pic>
    </p:spTree>
    <p:extLst>
      <p:ext uri="{BB962C8B-B14F-4D97-AF65-F5344CB8AC3E}">
        <p14:creationId xmlns:p14="http://schemas.microsoft.com/office/powerpoint/2010/main" val="161474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F8BC-8713-418E-B82C-7F53EF9B24AC}"/>
              </a:ext>
            </a:extLst>
          </p:cNvPr>
          <p:cNvSpPr>
            <a:spLocks noGrp="1"/>
          </p:cNvSpPr>
          <p:nvPr>
            <p:ph type="title"/>
          </p:nvPr>
        </p:nvSpPr>
        <p:spPr>
          <a:xfrm>
            <a:off x="180027" y="181993"/>
            <a:ext cx="3932237" cy="1016493"/>
          </a:xfrm>
        </p:spPr>
        <p:txBody>
          <a:bodyPr>
            <a:normAutofit/>
          </a:bodyPr>
          <a:lstStyle/>
          <a:p>
            <a:r>
              <a:rPr lang="en-US" sz="3200" dirty="0">
                <a:latin typeface="Andalus" panose="02020603050405020304" pitchFamily="18" charset="-78"/>
                <a:cs typeface="Andalus" panose="02020603050405020304" pitchFamily="18" charset="-78"/>
              </a:rPr>
              <a:t>CLINIC DEMOGRAPHICS</a:t>
            </a:r>
          </a:p>
        </p:txBody>
      </p:sp>
      <p:sp>
        <p:nvSpPr>
          <p:cNvPr id="6" name="Text Placeholder 5"/>
          <p:cNvSpPr>
            <a:spLocks noGrp="1"/>
          </p:cNvSpPr>
          <p:nvPr>
            <p:ph type="body" sz="half" idx="2"/>
          </p:nvPr>
        </p:nvSpPr>
        <p:spPr>
          <a:xfrm>
            <a:off x="180027" y="1198486"/>
            <a:ext cx="4189412" cy="5477521"/>
          </a:xfrm>
        </p:spPr>
        <p:txBody>
          <a:bodyPr>
            <a:normAutofit/>
          </a:bodyPr>
          <a:lstStyle/>
          <a:p>
            <a:pPr>
              <a:lnSpc>
                <a:spcPct val="100000"/>
              </a:lnSpc>
            </a:pPr>
            <a:r>
              <a:rPr lang="en-US" sz="1400" dirty="0">
                <a:latin typeface="Andalus" panose="02020603050405020304" pitchFamily="18" charset="-78"/>
                <a:cs typeface="Andalus" panose="02020603050405020304" pitchFamily="18" charset="-78"/>
              </a:rPr>
              <a:t>2 MEDICAL DOCTOR</a:t>
            </a:r>
          </a:p>
          <a:p>
            <a:pPr>
              <a:lnSpc>
                <a:spcPct val="100000"/>
              </a:lnSpc>
            </a:pPr>
            <a:r>
              <a:rPr lang="en-US" sz="1400" dirty="0">
                <a:latin typeface="Andalus" panose="02020603050405020304" pitchFamily="18" charset="-78"/>
                <a:cs typeface="Andalus" panose="02020603050405020304" pitchFamily="18" charset="-78"/>
              </a:rPr>
              <a:t>8 ADVANCED NURSE PRACTITIONERS</a:t>
            </a:r>
          </a:p>
          <a:p>
            <a:pPr>
              <a:lnSpc>
                <a:spcPct val="100000"/>
              </a:lnSpc>
            </a:pPr>
            <a:r>
              <a:rPr lang="en-US" sz="1400" dirty="0">
                <a:latin typeface="Andalus" panose="02020603050405020304" pitchFamily="18" charset="-78"/>
                <a:cs typeface="Andalus" panose="02020603050405020304" pitchFamily="18" charset="-78"/>
              </a:rPr>
              <a:t>1 PSYCHIATRIC NURSE PRACTITIONER</a:t>
            </a:r>
          </a:p>
          <a:p>
            <a:pPr>
              <a:lnSpc>
                <a:spcPct val="100000"/>
              </a:lnSpc>
            </a:pPr>
            <a:r>
              <a:rPr lang="en-US" sz="1400" dirty="0">
                <a:latin typeface="Andalus" panose="02020603050405020304" pitchFamily="18" charset="-78"/>
                <a:cs typeface="Andalus" panose="02020603050405020304" pitchFamily="18" charset="-78"/>
              </a:rPr>
              <a:t>1 DIETICIAN</a:t>
            </a:r>
          </a:p>
          <a:p>
            <a:pPr>
              <a:lnSpc>
                <a:spcPct val="100000"/>
              </a:lnSpc>
            </a:pPr>
            <a:r>
              <a:rPr lang="en-US" sz="1400" dirty="0">
                <a:latin typeface="Andalus" panose="02020603050405020304" pitchFamily="18" charset="-78"/>
                <a:cs typeface="Andalus" panose="02020603050405020304" pitchFamily="18" charset="-78"/>
              </a:rPr>
              <a:t>CLINIC HOURS</a:t>
            </a:r>
          </a:p>
          <a:p>
            <a:pPr>
              <a:lnSpc>
                <a:spcPct val="100000"/>
              </a:lnSpc>
            </a:pPr>
            <a:r>
              <a:rPr lang="en-US" sz="1400" dirty="0">
                <a:latin typeface="Andalus" panose="02020603050405020304" pitchFamily="18" charset="-78"/>
                <a:cs typeface="Andalus" panose="02020603050405020304" pitchFamily="18" charset="-78"/>
              </a:rPr>
              <a:t>	MON. – SUN. 7AM-7PM</a:t>
            </a:r>
          </a:p>
          <a:p>
            <a:pPr>
              <a:lnSpc>
                <a:spcPct val="100000"/>
              </a:lnSpc>
            </a:pPr>
            <a:r>
              <a:rPr lang="en-US" sz="1400" dirty="0">
                <a:latin typeface="Andalus" panose="02020603050405020304" pitchFamily="18" charset="-78"/>
                <a:cs typeface="Andalus" panose="02020603050405020304" pitchFamily="18" charset="-78"/>
              </a:rPr>
              <a:t>AFTER HOURS PROVIDER ON CALL</a:t>
            </a:r>
          </a:p>
          <a:p>
            <a:pPr>
              <a:lnSpc>
                <a:spcPct val="100000"/>
              </a:lnSpc>
            </a:pPr>
            <a:r>
              <a:rPr lang="en-US" sz="1400" dirty="0">
                <a:latin typeface="Andalus" panose="02020603050405020304" pitchFamily="18" charset="-78"/>
                <a:cs typeface="Andalus" panose="02020603050405020304" pitchFamily="18" charset="-78"/>
              </a:rPr>
              <a:t>ACTIVE PATIENT BASE:  11,000</a:t>
            </a:r>
          </a:p>
          <a:p>
            <a:pPr>
              <a:lnSpc>
                <a:spcPct val="100000"/>
              </a:lnSpc>
            </a:pPr>
            <a:r>
              <a:rPr lang="en-US" sz="1400" dirty="0">
                <a:latin typeface="Andalus" panose="02020603050405020304" pitchFamily="18" charset="-78"/>
                <a:cs typeface="Andalus" panose="02020603050405020304" pitchFamily="18" charset="-78"/>
              </a:rPr>
              <a:t>3 LONGITUDINCAL CARE MANAGERS</a:t>
            </a:r>
          </a:p>
          <a:p>
            <a:pPr>
              <a:lnSpc>
                <a:spcPct val="100000"/>
              </a:lnSpc>
            </a:pPr>
            <a:r>
              <a:rPr lang="en-US" sz="1400" dirty="0">
                <a:latin typeface="Andalus" panose="02020603050405020304" pitchFamily="18" charset="-78"/>
                <a:cs typeface="Andalus" panose="02020603050405020304" pitchFamily="18" charset="-78"/>
              </a:rPr>
              <a:t>HIGH RISK BENEFICIARIES: 535</a:t>
            </a:r>
          </a:p>
          <a:p>
            <a:pPr>
              <a:lnSpc>
                <a:spcPct val="100000"/>
              </a:lnSpc>
            </a:pPr>
            <a:r>
              <a:rPr lang="en-US" sz="1400" dirty="0">
                <a:latin typeface="Andalus" panose="02020603050405020304" pitchFamily="18" charset="-78"/>
                <a:cs typeface="Andalus" panose="02020603050405020304" pitchFamily="18" charset="-78"/>
              </a:rPr>
              <a:t>1 EPISODIC CARE MANAGER </a:t>
            </a:r>
          </a:p>
          <a:p>
            <a:pPr>
              <a:lnSpc>
                <a:spcPct val="100000"/>
              </a:lnSpc>
            </a:pPr>
            <a:r>
              <a:rPr lang="en-US" sz="1400" dirty="0">
                <a:latin typeface="Andalus" panose="02020603050405020304" pitchFamily="18" charset="-78"/>
                <a:cs typeface="Andalus" panose="02020603050405020304" pitchFamily="18" charset="-78"/>
              </a:rPr>
              <a:t>50-75 HIGH RISK BENEFICIARIES</a:t>
            </a:r>
          </a:p>
        </p:txBody>
      </p:sp>
      <p:sp>
        <p:nvSpPr>
          <p:cNvPr id="3" name="TextBox 2"/>
          <p:cNvSpPr txBox="1"/>
          <p:nvPr/>
        </p:nvSpPr>
        <p:spPr>
          <a:xfrm>
            <a:off x="4907132" y="4962525"/>
            <a:ext cx="6492874" cy="1569660"/>
          </a:xfrm>
          <a:prstGeom prst="rect">
            <a:avLst/>
          </a:prstGeom>
          <a:noFill/>
        </p:spPr>
        <p:txBody>
          <a:bodyPr wrap="square" rtlCol="0">
            <a:spAutoFit/>
          </a:bodyPr>
          <a:lstStyle/>
          <a:p>
            <a:pPr algn="ctr"/>
            <a:r>
              <a:rPr lang="en-US" sz="2400" b="1" dirty="0">
                <a:latin typeface="Vijaya" panose="02020604020202020204" pitchFamily="18" charset="0"/>
                <a:cs typeface="Vijaya" panose="02020604020202020204" pitchFamily="18" charset="0"/>
              </a:rPr>
              <a:t>“Quality Team Based Healthcare must be delivered to the right person, by the right person, at the right place, and at the right time every time.”</a:t>
            </a:r>
          </a:p>
          <a:p>
            <a:endParaRPr lang="en-US" sz="2400" dirty="0"/>
          </a:p>
        </p:txBody>
      </p:sp>
      <p:pic>
        <p:nvPicPr>
          <p:cNvPr id="9" name="Content Placeholder 8">
            <a:extLst>
              <a:ext uri="{FF2B5EF4-FFF2-40B4-BE49-F238E27FC236}">
                <a16:creationId xmlns:a16="http://schemas.microsoft.com/office/drawing/2014/main" id="{ACDF77D3-5CF1-DE48-6A2C-6DFC88C7F9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907132" y="433135"/>
            <a:ext cx="6492875" cy="4328247"/>
          </a:xfrm>
        </p:spPr>
      </p:pic>
    </p:spTree>
    <p:extLst>
      <p:ext uri="{BB962C8B-B14F-4D97-AF65-F5344CB8AC3E}">
        <p14:creationId xmlns:p14="http://schemas.microsoft.com/office/powerpoint/2010/main" val="638322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513A-4764-4E97-9CA8-926CA302F101}"/>
              </a:ext>
            </a:extLst>
          </p:cNvPr>
          <p:cNvSpPr>
            <a:spLocks noGrp="1"/>
          </p:cNvSpPr>
          <p:nvPr>
            <p:ph type="title"/>
          </p:nvPr>
        </p:nvSpPr>
        <p:spPr/>
        <p:txBody>
          <a:bodyPr/>
          <a:lstStyle/>
          <a:p>
            <a:r>
              <a:rPr lang="en-US" dirty="0"/>
              <a:t>WITHOUT HEALTH EQUITY</a:t>
            </a:r>
          </a:p>
        </p:txBody>
      </p:sp>
      <p:graphicFrame>
        <p:nvGraphicFramePr>
          <p:cNvPr id="4" name="Content Placeholder 3">
            <a:extLst>
              <a:ext uri="{FF2B5EF4-FFF2-40B4-BE49-F238E27FC236}">
                <a16:creationId xmlns:a16="http://schemas.microsoft.com/office/drawing/2014/main" id="{0C9DD732-0416-47DC-B73E-2AA7216B2E7C}"/>
              </a:ext>
            </a:extLst>
          </p:cNvPr>
          <p:cNvGraphicFramePr>
            <a:graphicFrameLocks noGrp="1"/>
          </p:cNvGraphicFramePr>
          <p:nvPr>
            <p:ph idx="1"/>
            <p:extLst>
              <p:ext uri="{D42A27DB-BD31-4B8C-83A1-F6EECF244321}">
                <p14:modId xmlns:p14="http://schemas.microsoft.com/office/powerpoint/2010/main" val="1263246754"/>
              </p:ext>
            </p:extLst>
          </p:nvPr>
        </p:nvGraphicFramePr>
        <p:xfrm>
          <a:off x="2587336" y="1880754"/>
          <a:ext cx="9040090" cy="3988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E44D2C1-B50F-4BD3-A4A5-EAC600ADCD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10877" y="1957604"/>
            <a:ext cx="3042186" cy="3911383"/>
          </a:xfrm>
          <a:prstGeom prst="rect">
            <a:avLst/>
          </a:prstGeom>
        </p:spPr>
      </p:pic>
    </p:spTree>
    <p:extLst>
      <p:ext uri="{BB962C8B-B14F-4D97-AF65-F5344CB8AC3E}">
        <p14:creationId xmlns:p14="http://schemas.microsoft.com/office/powerpoint/2010/main" val="3831237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71FD-B1BC-FAA6-6259-15DF46F2173B}"/>
              </a:ext>
            </a:extLst>
          </p:cNvPr>
          <p:cNvSpPr>
            <a:spLocks noGrp="1"/>
          </p:cNvSpPr>
          <p:nvPr>
            <p:ph type="title"/>
          </p:nvPr>
        </p:nvSpPr>
        <p:spPr/>
        <p:txBody>
          <a:bodyPr/>
          <a:lstStyle/>
          <a:p>
            <a:r>
              <a:rPr lang="en-US" dirty="0"/>
              <a:t>Coming Soon!</a:t>
            </a:r>
          </a:p>
        </p:txBody>
      </p:sp>
      <p:pic>
        <p:nvPicPr>
          <p:cNvPr id="5" name="Content Placeholder 4" descr="Rv outline">
            <a:extLst>
              <a:ext uri="{FF2B5EF4-FFF2-40B4-BE49-F238E27FC236}">
                <a16:creationId xmlns:a16="http://schemas.microsoft.com/office/drawing/2014/main" id="{60F070D0-1829-7ECF-4AC3-5CFA7614C16D}"/>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6516" y="2259514"/>
            <a:ext cx="3717757" cy="3717757"/>
          </a:xfrm>
        </p:spPr>
      </p:pic>
      <p:pic>
        <p:nvPicPr>
          <p:cNvPr id="7" name="Picture 6" descr="A couple of men in blue shirts&#10;&#10;Description automatically generated with low confidence">
            <a:extLst>
              <a:ext uri="{FF2B5EF4-FFF2-40B4-BE49-F238E27FC236}">
                <a16:creationId xmlns:a16="http://schemas.microsoft.com/office/drawing/2014/main" id="{88F6C6F2-3F1F-7831-0985-FE799A5042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316" y="3331290"/>
            <a:ext cx="3828754" cy="2552152"/>
          </a:xfrm>
          <a:prstGeom prst="rect">
            <a:avLst/>
          </a:prstGeom>
        </p:spPr>
      </p:pic>
      <p:pic>
        <p:nvPicPr>
          <p:cNvPr id="9" name="Picture 8" descr="A brick building with signs&#10;&#10;Description automatically generated with medium confidence">
            <a:extLst>
              <a:ext uri="{FF2B5EF4-FFF2-40B4-BE49-F238E27FC236}">
                <a16:creationId xmlns:a16="http://schemas.microsoft.com/office/drawing/2014/main" id="{0DC227E8-9D7A-B9BB-F06A-E15FE09BC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452" y="3947640"/>
            <a:ext cx="2640842" cy="2029631"/>
          </a:xfrm>
          <a:prstGeom prst="rect">
            <a:avLst/>
          </a:prstGeom>
        </p:spPr>
      </p:pic>
      <p:pic>
        <p:nvPicPr>
          <p:cNvPr id="4" name="Picture 3" descr="Text&#10;&#10;Description automatically generated">
            <a:extLst>
              <a:ext uri="{FF2B5EF4-FFF2-40B4-BE49-F238E27FC236}">
                <a16:creationId xmlns:a16="http://schemas.microsoft.com/office/drawing/2014/main" id="{C9C40D09-98F8-BC22-8B36-C8AA32BA69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4802" y="227397"/>
            <a:ext cx="1960220" cy="3019926"/>
          </a:xfrm>
          <a:prstGeom prst="rect">
            <a:avLst/>
          </a:prstGeom>
        </p:spPr>
      </p:pic>
    </p:spTree>
    <p:extLst>
      <p:ext uri="{BB962C8B-B14F-4D97-AF65-F5344CB8AC3E}">
        <p14:creationId xmlns:p14="http://schemas.microsoft.com/office/powerpoint/2010/main" val="590030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CEF6-F508-ED4D-4632-961FEF6700C6}"/>
              </a:ext>
            </a:extLst>
          </p:cNvPr>
          <p:cNvSpPr>
            <a:spLocks noGrp="1"/>
          </p:cNvSpPr>
          <p:nvPr>
            <p:ph type="title"/>
          </p:nvPr>
        </p:nvSpPr>
        <p:spPr/>
        <p:txBody>
          <a:bodyPr/>
          <a:lstStyle/>
          <a:p>
            <a:r>
              <a:rPr lang="en-US" dirty="0">
                <a:solidFill>
                  <a:schemeClr val="tx1"/>
                </a:solidFill>
                <a:latin typeface="Vijaya" panose="02020604020202020204" pitchFamily="18" charset="0"/>
                <a:cs typeface="Vijaya" panose="02020604020202020204" pitchFamily="18" charset="0"/>
              </a:rPr>
              <a:t>Better Care/Smarter Spending/Healthier People!</a:t>
            </a:r>
          </a:p>
        </p:txBody>
      </p:sp>
      <p:pic>
        <p:nvPicPr>
          <p:cNvPr id="3" name="Picture Placeholder 12" descr="j-howard-miller-we-can-do-it-rosie-the-riveter.jpg">
            <a:extLst>
              <a:ext uri="{FF2B5EF4-FFF2-40B4-BE49-F238E27FC236}">
                <a16:creationId xmlns:a16="http://schemas.microsoft.com/office/drawing/2014/main" id="{A481B2EF-F6EC-91E6-4DD4-0788492436F1}"/>
              </a:ext>
            </a:extLst>
          </p:cNvPr>
          <p:cNvPicPr>
            <a:picLocks noChangeAspect="1"/>
          </p:cNvPicPr>
          <p:nvPr/>
        </p:nvPicPr>
        <p:blipFill>
          <a:blip r:embed="rId3" cstate="print"/>
          <a:srcRect l="134" r="134"/>
          <a:stretch>
            <a:fillRect/>
          </a:stretch>
        </p:blipFill>
        <p:spPr>
          <a:xfrm rot="420000">
            <a:off x="4674295" y="2198185"/>
            <a:ext cx="2946006" cy="3771600"/>
          </a:xfrm>
          <a:prstGeom prst="rect">
            <a:avLst/>
          </a:prstGeom>
        </p:spPr>
      </p:pic>
    </p:spTree>
    <p:extLst>
      <p:ext uri="{BB962C8B-B14F-4D97-AF65-F5344CB8AC3E}">
        <p14:creationId xmlns:p14="http://schemas.microsoft.com/office/powerpoint/2010/main" val="97359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594359"/>
            <a:ext cx="3200400" cy="1043941"/>
          </a:xfrm>
        </p:spPr>
        <p:txBody>
          <a:bodyPr/>
          <a:lstStyle/>
          <a:p>
            <a:pPr algn="ctr"/>
            <a:r>
              <a:rPr lang="en-US" dirty="0"/>
              <a:t>Multi-Specialty Clinic</a:t>
            </a:r>
          </a:p>
        </p:txBody>
      </p:sp>
      <p:sp>
        <p:nvSpPr>
          <p:cNvPr id="13" name="Text Placeholder 12"/>
          <p:cNvSpPr>
            <a:spLocks noGrp="1"/>
          </p:cNvSpPr>
          <p:nvPr>
            <p:ph type="body" sz="half" idx="2"/>
          </p:nvPr>
        </p:nvSpPr>
        <p:spPr>
          <a:xfrm>
            <a:off x="457200" y="1638300"/>
            <a:ext cx="3200400" cy="4828829"/>
          </a:xfrm>
        </p:spPr>
        <p:txBody>
          <a:bodyPr numCol="2">
            <a:normAutofit fontScale="92500"/>
          </a:bodyPr>
          <a:lstStyle/>
          <a:p>
            <a:pPr>
              <a:buFont typeface="Arial" pitchFamily="34" charset="0"/>
              <a:buChar char="•"/>
            </a:pPr>
            <a:r>
              <a:rPr lang="en-US" dirty="0"/>
              <a:t>Adult &amp; Pediatric Allergy</a:t>
            </a:r>
          </a:p>
          <a:p>
            <a:pPr>
              <a:buFont typeface="Arial" pitchFamily="34" charset="0"/>
              <a:buChar char="•"/>
            </a:pPr>
            <a:r>
              <a:rPr lang="en-US" dirty="0"/>
              <a:t>Adult &amp; Pediatric Immunizations</a:t>
            </a:r>
          </a:p>
          <a:p>
            <a:pPr>
              <a:buFont typeface="Arial" pitchFamily="34" charset="0"/>
              <a:buChar char="•"/>
            </a:pPr>
            <a:r>
              <a:rPr lang="en-US" dirty="0"/>
              <a:t>X-Ray</a:t>
            </a:r>
          </a:p>
          <a:p>
            <a:pPr>
              <a:buFont typeface="Arial" pitchFamily="34" charset="0"/>
              <a:buChar char="•"/>
            </a:pPr>
            <a:r>
              <a:rPr lang="en-US" dirty="0"/>
              <a:t>Ultrasound</a:t>
            </a:r>
          </a:p>
          <a:p>
            <a:pPr>
              <a:buFont typeface="Arial" pitchFamily="34" charset="0"/>
              <a:buChar char="•"/>
            </a:pPr>
            <a:r>
              <a:rPr lang="en-US" dirty="0"/>
              <a:t>Spirometry</a:t>
            </a:r>
          </a:p>
          <a:p>
            <a:pPr>
              <a:buFont typeface="Arial" pitchFamily="34" charset="0"/>
              <a:buChar char="•"/>
            </a:pPr>
            <a:r>
              <a:rPr lang="en-US" dirty="0"/>
              <a:t>EKG</a:t>
            </a:r>
          </a:p>
          <a:p>
            <a:pPr>
              <a:buFont typeface="Arial" pitchFamily="34" charset="0"/>
              <a:buChar char="•"/>
            </a:pPr>
            <a:r>
              <a:rPr lang="en-US" dirty="0"/>
              <a:t>Fracture Care &amp; Casting</a:t>
            </a:r>
          </a:p>
          <a:p>
            <a:pPr>
              <a:buFont typeface="Arial" pitchFamily="34" charset="0"/>
              <a:buChar char="•"/>
            </a:pPr>
            <a:r>
              <a:rPr lang="en-US" dirty="0"/>
              <a:t>Joint Injections</a:t>
            </a:r>
          </a:p>
          <a:p>
            <a:pPr>
              <a:buFont typeface="Arial" pitchFamily="34" charset="0"/>
              <a:buChar char="•"/>
            </a:pPr>
            <a:r>
              <a:rPr lang="en-US" dirty="0"/>
              <a:t>Minor Skin Lacerations</a:t>
            </a:r>
          </a:p>
          <a:p>
            <a:pPr>
              <a:buFont typeface="Arial" pitchFamily="34" charset="0"/>
              <a:buChar char="•"/>
            </a:pPr>
            <a:r>
              <a:rPr lang="en-US" dirty="0"/>
              <a:t>Wound Care</a:t>
            </a:r>
          </a:p>
          <a:p>
            <a:pPr>
              <a:buFont typeface="Arial" pitchFamily="34" charset="0"/>
              <a:buChar char="•"/>
            </a:pPr>
            <a:r>
              <a:rPr lang="en-US" dirty="0"/>
              <a:t>DOT Physicals</a:t>
            </a:r>
          </a:p>
          <a:p>
            <a:pPr>
              <a:buFont typeface="Arial" pitchFamily="34" charset="0"/>
              <a:buChar char="•"/>
            </a:pPr>
            <a:r>
              <a:rPr lang="en-US" dirty="0"/>
              <a:t>Drug Screens</a:t>
            </a:r>
          </a:p>
          <a:p>
            <a:pPr>
              <a:buFont typeface="Arial" pitchFamily="34" charset="0"/>
              <a:buChar char="•"/>
            </a:pPr>
            <a:r>
              <a:rPr lang="en-US" dirty="0"/>
              <a:t>Bone Density</a:t>
            </a:r>
          </a:p>
          <a:p>
            <a:pPr>
              <a:buFont typeface="Arial" pitchFamily="34" charset="0"/>
              <a:buChar char="•"/>
            </a:pPr>
            <a:r>
              <a:rPr lang="en-US" dirty="0"/>
              <a:t>Consortium Testing</a:t>
            </a:r>
          </a:p>
          <a:p>
            <a:pPr>
              <a:buFont typeface="Arial" pitchFamily="34" charset="0"/>
              <a:buChar char="•"/>
            </a:pPr>
            <a:r>
              <a:rPr lang="en-US" dirty="0"/>
              <a:t>Employment &amp; Pre-Employment Physicals</a:t>
            </a:r>
          </a:p>
          <a:p>
            <a:pPr>
              <a:buFont typeface="Arial" pitchFamily="34" charset="0"/>
              <a:buChar char="•"/>
            </a:pPr>
            <a:r>
              <a:rPr lang="en-US" dirty="0"/>
              <a:t>Workers’ Compensation</a:t>
            </a:r>
          </a:p>
          <a:p>
            <a:pPr>
              <a:buFont typeface="Arial" pitchFamily="34" charset="0"/>
              <a:buChar char="•"/>
            </a:pPr>
            <a:r>
              <a:rPr lang="en-US" dirty="0"/>
              <a:t>Laboratory Testing</a:t>
            </a:r>
          </a:p>
          <a:p>
            <a:pPr>
              <a:buFont typeface="Arial" pitchFamily="34" charset="0"/>
              <a:buChar char="•"/>
            </a:pPr>
            <a:r>
              <a:rPr lang="en-US" dirty="0"/>
              <a:t>EPSDT</a:t>
            </a:r>
          </a:p>
          <a:p>
            <a:pPr>
              <a:buFont typeface="Arial" pitchFamily="34" charset="0"/>
              <a:buChar char="•"/>
            </a:pPr>
            <a:r>
              <a:rPr lang="en-US" dirty="0"/>
              <a:t>Wellness Exams</a:t>
            </a:r>
          </a:p>
          <a:p>
            <a:pPr>
              <a:buFont typeface="Arial" pitchFamily="34" charset="0"/>
              <a:buChar char="•"/>
            </a:pPr>
            <a:r>
              <a:rPr lang="en-US" dirty="0"/>
              <a:t>Nerve Conduction Testing</a:t>
            </a:r>
          </a:p>
          <a:p>
            <a:pPr>
              <a:buFont typeface="Arial" pitchFamily="34" charset="0"/>
              <a:buChar char="•"/>
            </a:pPr>
            <a:r>
              <a:rPr lang="en-US" dirty="0"/>
              <a:t>IV Fluids &amp; Antibiotics</a:t>
            </a:r>
          </a:p>
          <a:p>
            <a:endParaRPr lang="en-US" dirty="0"/>
          </a:p>
        </p:txBody>
      </p:sp>
      <p:pic>
        <p:nvPicPr>
          <p:cNvPr id="25" name="Content Placeholder 24" descr="A group of people posing for a photo&#10;&#10;Description automatically generated with medium confidence">
            <a:extLst>
              <a:ext uri="{FF2B5EF4-FFF2-40B4-BE49-F238E27FC236}">
                <a16:creationId xmlns:a16="http://schemas.microsoft.com/office/drawing/2014/main" id="{05F05F4F-A060-97C9-3952-CFEB881CCA5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81934" y="526941"/>
            <a:ext cx="4817659" cy="6027403"/>
          </a:xfrm>
        </p:spPr>
      </p:pic>
    </p:spTree>
    <p:extLst>
      <p:ext uri="{BB962C8B-B14F-4D97-AF65-F5344CB8AC3E}">
        <p14:creationId xmlns:p14="http://schemas.microsoft.com/office/powerpoint/2010/main" val="1564624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DB30-3075-49C7-A54D-6809403501A4}"/>
              </a:ext>
            </a:extLst>
          </p:cNvPr>
          <p:cNvSpPr>
            <a:spLocks noGrp="1"/>
          </p:cNvSpPr>
          <p:nvPr>
            <p:ph type="title"/>
          </p:nvPr>
        </p:nvSpPr>
        <p:spPr>
          <a:xfrm>
            <a:off x="347662" y="285751"/>
            <a:ext cx="3419475" cy="1133474"/>
          </a:xfrm>
        </p:spPr>
        <p:txBody>
          <a:bodyPr>
            <a:normAutofit/>
          </a:bodyPr>
          <a:lstStyle/>
          <a:p>
            <a:pPr algn="ctr"/>
            <a:r>
              <a:rPr lang="en-US" dirty="0"/>
              <a:t>Sevier County</a:t>
            </a:r>
            <a:br>
              <a:rPr lang="en-US" dirty="0"/>
            </a:br>
            <a:r>
              <a:rPr lang="en-US" dirty="0"/>
              <a:t>Demographics</a:t>
            </a:r>
          </a:p>
        </p:txBody>
      </p:sp>
      <p:sp>
        <p:nvSpPr>
          <p:cNvPr id="3" name="Content Placeholder 2"/>
          <p:cNvSpPr>
            <a:spLocks noGrp="1"/>
          </p:cNvSpPr>
          <p:nvPr>
            <p:ph idx="1"/>
          </p:nvPr>
        </p:nvSpPr>
        <p:spPr/>
        <p:txBody>
          <a:bodyPr/>
          <a:lstStyle/>
          <a:p>
            <a:r>
              <a:rPr lang="en-US" dirty="0"/>
              <a:t>De Queen, Arkansas</a:t>
            </a:r>
          </a:p>
        </p:txBody>
      </p:sp>
      <p:sp>
        <p:nvSpPr>
          <p:cNvPr id="4" name="Text Placeholder 3"/>
          <p:cNvSpPr>
            <a:spLocks noGrp="1"/>
          </p:cNvSpPr>
          <p:nvPr>
            <p:ph type="body" sz="half" idx="2"/>
          </p:nvPr>
        </p:nvSpPr>
        <p:spPr>
          <a:xfrm>
            <a:off x="347662" y="1647826"/>
            <a:ext cx="3309937" cy="4905373"/>
          </a:xfrm>
        </p:spPr>
        <p:txBody>
          <a:bodyPr>
            <a:noAutofit/>
          </a:bodyPr>
          <a:lstStyle/>
          <a:p>
            <a:pPr>
              <a:lnSpc>
                <a:spcPct val="100000"/>
              </a:lnSpc>
              <a:spcBef>
                <a:spcPts val="600"/>
              </a:spcBef>
            </a:pPr>
            <a:r>
              <a:rPr lang="en-US" sz="2000" dirty="0"/>
              <a:t>Population 	15,686</a:t>
            </a:r>
          </a:p>
          <a:p>
            <a:r>
              <a:rPr lang="en-US" sz="2000" dirty="0"/>
              <a:t>White		55%</a:t>
            </a:r>
          </a:p>
          <a:p>
            <a:pPr>
              <a:lnSpc>
                <a:spcPct val="100000"/>
              </a:lnSpc>
              <a:spcBef>
                <a:spcPts val="600"/>
              </a:spcBef>
            </a:pPr>
            <a:r>
              <a:rPr lang="en-US" sz="2000" dirty="0"/>
              <a:t>Black		4%</a:t>
            </a:r>
          </a:p>
          <a:p>
            <a:pPr>
              <a:lnSpc>
                <a:spcPct val="100000"/>
              </a:lnSpc>
              <a:spcBef>
                <a:spcPts val="600"/>
              </a:spcBef>
            </a:pPr>
            <a:r>
              <a:rPr lang="en-US" sz="2000" dirty="0"/>
              <a:t>Hispanic		34%</a:t>
            </a:r>
          </a:p>
          <a:p>
            <a:pPr algn="ctr">
              <a:lnSpc>
                <a:spcPct val="100000"/>
              </a:lnSpc>
              <a:spcBef>
                <a:spcPts val="600"/>
              </a:spcBef>
            </a:pPr>
            <a:r>
              <a:rPr lang="en-US" sz="2400" dirty="0"/>
              <a:t>Economic Factors</a:t>
            </a:r>
          </a:p>
          <a:p>
            <a:pPr>
              <a:lnSpc>
                <a:spcPct val="100000"/>
              </a:lnSpc>
              <a:spcBef>
                <a:spcPts val="600"/>
              </a:spcBef>
            </a:pPr>
            <a:r>
              <a:rPr lang="en-US" sz="2000" dirty="0"/>
              <a:t>Med. </a:t>
            </a:r>
            <a:r>
              <a:rPr lang="en-US" sz="2000" dirty="0" err="1"/>
              <a:t>Hshld</a:t>
            </a:r>
            <a:r>
              <a:rPr lang="en-US" sz="2000" dirty="0"/>
              <a:t> Inc.	$49,470</a:t>
            </a:r>
          </a:p>
          <a:p>
            <a:pPr>
              <a:lnSpc>
                <a:spcPct val="100000"/>
              </a:lnSpc>
              <a:spcBef>
                <a:spcPts val="600"/>
              </a:spcBef>
            </a:pPr>
            <a:r>
              <a:rPr lang="en-US" sz="2000" dirty="0"/>
              <a:t>Poverty Rate	18%</a:t>
            </a:r>
          </a:p>
          <a:p>
            <a:pPr>
              <a:lnSpc>
                <a:spcPct val="100000"/>
              </a:lnSpc>
              <a:spcBef>
                <a:spcPts val="600"/>
              </a:spcBef>
            </a:pPr>
            <a:r>
              <a:rPr lang="en-US" sz="2000" dirty="0"/>
              <a:t>Food </a:t>
            </a:r>
            <a:r>
              <a:rPr lang="en-US" sz="2000" dirty="0" err="1"/>
              <a:t>Insec</a:t>
            </a:r>
            <a:r>
              <a:rPr lang="en-US" sz="2000" dirty="0"/>
              <a:t>.	15%</a:t>
            </a:r>
          </a:p>
          <a:p>
            <a:pPr>
              <a:lnSpc>
                <a:spcPct val="100000"/>
              </a:lnSpc>
              <a:spcBef>
                <a:spcPts val="600"/>
              </a:spcBef>
            </a:pPr>
            <a:r>
              <a:rPr lang="en-US" sz="2000" dirty="0"/>
              <a:t>Uninsured	17%</a:t>
            </a:r>
          </a:p>
          <a:p>
            <a:pPr>
              <a:lnSpc>
                <a:spcPct val="100000"/>
              </a:lnSpc>
              <a:spcBef>
                <a:spcPts val="600"/>
              </a:spcBef>
            </a:pPr>
            <a:r>
              <a:rPr lang="en-US" sz="2000" dirty="0"/>
              <a:t>No Trans.	5%</a:t>
            </a:r>
          </a:p>
          <a:p>
            <a:pPr>
              <a:lnSpc>
                <a:spcPct val="100000"/>
              </a:lnSpc>
              <a:spcBef>
                <a:spcPts val="600"/>
              </a:spcBef>
            </a:pPr>
            <a:endParaRPr lang="en-US" sz="2000" dirty="0"/>
          </a:p>
        </p:txBody>
      </p:sp>
      <p:pic>
        <p:nvPicPr>
          <p:cNvPr id="1026" name="Picture 2" descr="Map of Arkansas highlighting Sevier Cou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25" y="1533526"/>
            <a:ext cx="4346463" cy="3781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posing for a photo&#10;&#10;Description automatically generated">
            <a:extLst>
              <a:ext uri="{FF2B5EF4-FFF2-40B4-BE49-F238E27FC236}">
                <a16:creationId xmlns:a16="http://schemas.microsoft.com/office/drawing/2014/main" id="{8E84D2A2-8373-6904-7E5D-F81E69B01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1342" y="3847749"/>
            <a:ext cx="3501171" cy="2705450"/>
          </a:xfrm>
          <a:prstGeom prst="rect">
            <a:avLst/>
          </a:prstGeom>
        </p:spPr>
      </p:pic>
    </p:spTree>
    <p:extLst>
      <p:ext uri="{BB962C8B-B14F-4D97-AF65-F5344CB8AC3E}">
        <p14:creationId xmlns:p14="http://schemas.microsoft.com/office/powerpoint/2010/main" val="27915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25796C7B-FA45-4532-8A1A-4419E929DE03}"/>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7" name="Text Placeholder 6">
            <a:extLst>
              <a:ext uri="{FF2B5EF4-FFF2-40B4-BE49-F238E27FC236}">
                <a16:creationId xmlns:a16="http://schemas.microsoft.com/office/drawing/2014/main" id="{1BC187F1-FB13-31B1-435F-FA2EB862B1D6}"/>
              </a:ext>
            </a:extLst>
          </p:cNvPr>
          <p:cNvSpPr>
            <a:spLocks noGrp="1"/>
          </p:cNvSpPr>
          <p:nvPr>
            <p:ph type="body" idx="4294967295"/>
          </p:nvPr>
        </p:nvSpPr>
        <p:spPr>
          <a:xfrm>
            <a:off x="1066800" y="679094"/>
            <a:ext cx="10058400" cy="560387"/>
          </a:xfrm>
        </p:spPr>
        <p:txBody>
          <a:bodyPr>
            <a:noAutofit/>
          </a:bodyPr>
          <a:lstStyle/>
          <a:p>
            <a:pPr algn="ctr"/>
            <a:r>
              <a:rPr lang="en-US" sz="6000" dirty="0">
                <a:solidFill>
                  <a:schemeClr val="tx1">
                    <a:lumMod val="85000"/>
                    <a:lumOff val="15000"/>
                  </a:schemeClr>
                </a:solidFill>
                <a:latin typeface="Vijaya" panose="02020604020202020204" pitchFamily="18" charset="0"/>
                <a:cs typeface="Vijaya" panose="02020604020202020204" pitchFamily="18" charset="0"/>
              </a:rPr>
              <a:t>TEAM BASED CARE</a:t>
            </a:r>
            <a:endParaRPr lang="en-US" sz="6000" dirty="0">
              <a:latin typeface="Vijaya" panose="02020604020202020204" pitchFamily="18" charset="0"/>
              <a:cs typeface="Vijaya" panose="02020604020202020204" pitchFamily="18" charset="0"/>
            </a:endParaRPr>
          </a:p>
        </p:txBody>
      </p:sp>
    </p:spTree>
    <p:extLst>
      <p:ext uri="{BB962C8B-B14F-4D97-AF65-F5344CB8AC3E}">
        <p14:creationId xmlns:p14="http://schemas.microsoft.com/office/powerpoint/2010/main" val="3849317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F34E-066C-474C-9FC3-39D6F3545F6D}"/>
              </a:ext>
            </a:extLst>
          </p:cNvPr>
          <p:cNvSpPr>
            <a:spLocks noGrp="1"/>
          </p:cNvSpPr>
          <p:nvPr>
            <p:ph type="title"/>
          </p:nvPr>
        </p:nvSpPr>
        <p:spPr>
          <a:xfrm>
            <a:off x="457200" y="594359"/>
            <a:ext cx="3200400" cy="714896"/>
          </a:xfrm>
        </p:spPr>
        <p:txBody>
          <a:bodyPr>
            <a:normAutofit fontScale="90000"/>
          </a:bodyPr>
          <a:lstStyle/>
          <a:p>
            <a:r>
              <a:rPr lang="en-US" dirty="0"/>
              <a:t>Driving Innovation</a:t>
            </a:r>
          </a:p>
        </p:txBody>
      </p:sp>
      <p:pic>
        <p:nvPicPr>
          <p:cNvPr id="6" name="Content Placeholder 5" descr="A group of people posing for a photo&#10;&#10;Description automatically generated">
            <a:extLst>
              <a:ext uri="{FF2B5EF4-FFF2-40B4-BE49-F238E27FC236}">
                <a16:creationId xmlns:a16="http://schemas.microsoft.com/office/drawing/2014/main" id="{F2184E58-858D-F93F-F2B4-BD082698F7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852992"/>
            <a:ext cx="6492875" cy="5015492"/>
          </a:xfrm>
        </p:spPr>
      </p:pic>
      <p:sp>
        <p:nvSpPr>
          <p:cNvPr id="8" name="Text Placeholder 7">
            <a:extLst>
              <a:ext uri="{FF2B5EF4-FFF2-40B4-BE49-F238E27FC236}">
                <a16:creationId xmlns:a16="http://schemas.microsoft.com/office/drawing/2014/main" id="{84961B39-BA8A-44E6-A3F6-C74B56B3D908}"/>
              </a:ext>
            </a:extLst>
          </p:cNvPr>
          <p:cNvSpPr>
            <a:spLocks noGrp="1"/>
          </p:cNvSpPr>
          <p:nvPr>
            <p:ph type="body" sz="half" idx="2"/>
          </p:nvPr>
        </p:nvSpPr>
        <p:spPr>
          <a:xfrm>
            <a:off x="231112" y="1610591"/>
            <a:ext cx="3607358" cy="4694613"/>
          </a:xfrm>
        </p:spPr>
        <p:txBody>
          <a:bodyPr>
            <a:normAutofit fontScale="85000" lnSpcReduction="10000"/>
          </a:bodyPr>
          <a:lstStyle/>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MCMP - Data Deadlines and Compliance</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ACIC - Diabetes Reporting/Management</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ACIC - HTN Reporting/Management</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ACT - Prevention Reporting/Management</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CPCI - Project Lead/Reporting/Management</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CPC+- Project Lead/Reporting/Management</a:t>
            </a:r>
          </a:p>
          <a:p>
            <a:pPr marL="0" marR="0">
              <a:lnSpc>
                <a:spcPct val="160000"/>
              </a:lnSpc>
              <a:spcBef>
                <a:spcPts val="0"/>
              </a:spcBef>
              <a:spcAft>
                <a:spcPts val="0"/>
              </a:spcAft>
            </a:pPr>
            <a:r>
              <a:rPr lang="en-US" sz="1800" dirty="0">
                <a:latin typeface="Times New Roman" panose="02020603050405020304" pitchFamily="18" charset="0"/>
                <a:ea typeface="Times New Roman" panose="02020603050405020304" pitchFamily="18" charset="0"/>
              </a:rPr>
              <a:t>PCF – Project Lead/Reporting/Management</a:t>
            </a:r>
          </a:p>
          <a:p>
            <a:pPr marL="0" marR="0">
              <a:lnSpc>
                <a:spcPct val="16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a:t>
            </a:r>
            <a:r>
              <a:rPr lang="en-US" sz="1800" dirty="0">
                <a:latin typeface="Times New Roman" panose="02020603050405020304" pitchFamily="18" charset="0"/>
                <a:ea typeface="Times New Roman" panose="02020603050405020304" pitchFamily="18" charset="0"/>
              </a:rPr>
              <a:t>onfirmed – Project Lead/Management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182880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pic>
        <p:nvPicPr>
          <p:cNvPr id="3" name="Content Placeholder 4">
            <a:extLst>
              <a:ext uri="{FF2B5EF4-FFF2-40B4-BE49-F238E27FC236}">
                <a16:creationId xmlns:a16="http://schemas.microsoft.com/office/drawing/2014/main" id="{D9F6F5A5-1DED-0DBD-755C-35B5B55754D3}"/>
              </a:ext>
            </a:extLst>
          </p:cNvPr>
          <p:cNvPicPr>
            <a:picLocks noChangeAspect="1"/>
          </p:cNvPicPr>
          <p:nvPr/>
        </p:nvPicPr>
        <p:blipFill rotWithShape="1">
          <a:blip r:embed="rId4"/>
          <a:srcRect l="64127" t="47917" r="13077" b="17552"/>
          <a:stretch/>
        </p:blipFill>
        <p:spPr>
          <a:xfrm>
            <a:off x="201060" y="4679233"/>
            <a:ext cx="3637410" cy="1695107"/>
          </a:xfrm>
          <a:prstGeom prst="rect">
            <a:avLst/>
          </a:prstGeom>
        </p:spPr>
      </p:pic>
      <p:sp>
        <p:nvSpPr>
          <p:cNvPr id="9" name="TextBox 8">
            <a:extLst>
              <a:ext uri="{FF2B5EF4-FFF2-40B4-BE49-F238E27FC236}">
                <a16:creationId xmlns:a16="http://schemas.microsoft.com/office/drawing/2014/main" id="{DE0E97FD-6B2B-3712-569E-F410D75B313F}"/>
              </a:ext>
            </a:extLst>
          </p:cNvPr>
          <p:cNvSpPr txBox="1"/>
          <p:nvPr/>
        </p:nvSpPr>
        <p:spPr>
          <a:xfrm>
            <a:off x="4800601" y="6005008"/>
            <a:ext cx="6492874" cy="369332"/>
          </a:xfrm>
          <a:prstGeom prst="rect">
            <a:avLst/>
          </a:prstGeom>
          <a:noFill/>
        </p:spPr>
        <p:txBody>
          <a:bodyPr wrap="square" rtlCol="0">
            <a:spAutoFit/>
          </a:bodyPr>
          <a:lstStyle/>
          <a:p>
            <a:pPr algn="ctr"/>
            <a:r>
              <a:rPr lang="en-US" dirty="0">
                <a:latin typeface="Vijaya" panose="02020604020202020204" pitchFamily="18" charset="0"/>
                <a:cs typeface="Vijaya" panose="02020604020202020204" pitchFamily="18" charset="0"/>
              </a:rPr>
              <a:t>People Don’t Care How Much Your Know Until They Know How Much You Care!</a:t>
            </a:r>
          </a:p>
        </p:txBody>
      </p:sp>
    </p:spTree>
    <p:extLst>
      <p:ext uri="{BB962C8B-B14F-4D97-AF65-F5344CB8AC3E}">
        <p14:creationId xmlns:p14="http://schemas.microsoft.com/office/powerpoint/2010/main" val="2159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D31E-C5DE-412B-908E-A7DB6B8DAD3D}"/>
              </a:ext>
            </a:extLst>
          </p:cNvPr>
          <p:cNvSpPr>
            <a:spLocks noGrp="1"/>
          </p:cNvSpPr>
          <p:nvPr>
            <p:ph type="title"/>
          </p:nvPr>
        </p:nvSpPr>
        <p:spPr>
          <a:xfrm>
            <a:off x="457200" y="393392"/>
            <a:ext cx="3351125" cy="631540"/>
          </a:xfrm>
        </p:spPr>
        <p:txBody>
          <a:bodyPr>
            <a:normAutofit fontScale="90000"/>
          </a:bodyPr>
          <a:lstStyle/>
          <a:p>
            <a:r>
              <a:rPr lang="en-US" dirty="0"/>
              <a:t>Access &amp; Continuity </a:t>
            </a:r>
          </a:p>
        </p:txBody>
      </p:sp>
      <p:sp>
        <p:nvSpPr>
          <p:cNvPr id="5" name="Text Placeholder 4">
            <a:extLst>
              <a:ext uri="{FF2B5EF4-FFF2-40B4-BE49-F238E27FC236}">
                <a16:creationId xmlns:a16="http://schemas.microsoft.com/office/drawing/2014/main" id="{573EB24F-C6F8-45A5-B65C-3B37D9D117CF}"/>
              </a:ext>
            </a:extLst>
          </p:cNvPr>
          <p:cNvSpPr>
            <a:spLocks noGrp="1"/>
          </p:cNvSpPr>
          <p:nvPr>
            <p:ph type="body" sz="half" idx="2"/>
          </p:nvPr>
        </p:nvSpPr>
        <p:spPr>
          <a:xfrm>
            <a:off x="457200" y="1381991"/>
            <a:ext cx="3200400" cy="4923213"/>
          </a:xfrm>
        </p:spPr>
        <p:txBody>
          <a:bodyPr>
            <a:normAutofit/>
          </a:bodyPr>
          <a:lstStyle/>
          <a:p>
            <a:r>
              <a:rPr lang="en-US" sz="1800" dirty="0"/>
              <a:t>1. Open Access </a:t>
            </a:r>
          </a:p>
          <a:p>
            <a:r>
              <a:rPr lang="en-US" sz="1800" dirty="0"/>
              <a:t>2.  Expanded Hours Monday – Sunday 7am-7pm</a:t>
            </a:r>
          </a:p>
          <a:p>
            <a:r>
              <a:rPr lang="en-US" sz="1800" dirty="0"/>
              <a:t>3.  Alternatives to Office Visits</a:t>
            </a:r>
          </a:p>
          <a:p>
            <a:pPr lvl="1"/>
            <a:r>
              <a:rPr lang="en-US" sz="1600" dirty="0">
                <a:solidFill>
                  <a:schemeClr val="bg1"/>
                </a:solidFill>
              </a:rPr>
              <a:t>Home Visits</a:t>
            </a:r>
          </a:p>
          <a:p>
            <a:pPr lvl="1"/>
            <a:r>
              <a:rPr lang="en-US" sz="1600" dirty="0">
                <a:solidFill>
                  <a:schemeClr val="bg1"/>
                </a:solidFill>
              </a:rPr>
              <a:t>Telehealth</a:t>
            </a:r>
          </a:p>
          <a:p>
            <a:pPr lvl="1"/>
            <a:r>
              <a:rPr lang="en-US" sz="1600" dirty="0">
                <a:solidFill>
                  <a:schemeClr val="bg1"/>
                </a:solidFill>
              </a:rPr>
              <a:t>Remote Patient Monitoring	</a:t>
            </a:r>
          </a:p>
          <a:p>
            <a:pPr lvl="1"/>
            <a:r>
              <a:rPr lang="en-US" sz="1600" dirty="0">
                <a:solidFill>
                  <a:schemeClr val="bg1"/>
                </a:solidFill>
              </a:rPr>
              <a:t>E-Visits &amp; Structured Phone Calls</a:t>
            </a:r>
          </a:p>
          <a:p>
            <a:r>
              <a:rPr lang="en-US" sz="1800" dirty="0"/>
              <a:t>4.  24/7 Access to EHR</a:t>
            </a:r>
          </a:p>
          <a:p>
            <a:r>
              <a:rPr lang="en-US" sz="1800" dirty="0"/>
              <a:t>5.  After Hours Triage</a:t>
            </a:r>
          </a:p>
          <a:p>
            <a:r>
              <a:rPr lang="en-US" sz="1800" dirty="0"/>
              <a:t>6.  Telehealth/Specialties</a:t>
            </a:r>
          </a:p>
          <a:p>
            <a:r>
              <a:rPr lang="en-US" sz="1800" dirty="0"/>
              <a:t>7.  Specialty Space</a:t>
            </a:r>
          </a:p>
          <a:p>
            <a:endParaRPr lang="en-US" sz="2000" dirty="0"/>
          </a:p>
        </p:txBody>
      </p:sp>
      <p:pic>
        <p:nvPicPr>
          <p:cNvPr id="6" name="Content Placeholder 5" descr="A person's face on a newspaper&#10;&#10;Description automatically generated with low confidence">
            <a:extLst>
              <a:ext uri="{FF2B5EF4-FFF2-40B4-BE49-F238E27FC236}">
                <a16:creationId xmlns:a16="http://schemas.microsoft.com/office/drawing/2014/main" id="{D0A6BD3A-C34F-4CBC-A679-549F4A67FA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505631"/>
            <a:ext cx="6492875" cy="3710214"/>
          </a:xfrm>
          <a:prstGeom prst="rect">
            <a:avLst/>
          </a:prstGeom>
        </p:spPr>
      </p:pic>
    </p:spTree>
    <p:extLst>
      <p:ext uri="{BB962C8B-B14F-4D97-AF65-F5344CB8AC3E}">
        <p14:creationId xmlns:p14="http://schemas.microsoft.com/office/powerpoint/2010/main" val="93223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30C6-A0F6-4C6D-C22D-17DC87E71F0E}"/>
              </a:ext>
            </a:extLst>
          </p:cNvPr>
          <p:cNvSpPr>
            <a:spLocks noGrp="1"/>
          </p:cNvSpPr>
          <p:nvPr>
            <p:ph type="title"/>
          </p:nvPr>
        </p:nvSpPr>
        <p:spPr/>
        <p:txBody>
          <a:bodyPr/>
          <a:lstStyle/>
          <a:p>
            <a:r>
              <a:rPr lang="en-US" dirty="0">
                <a:solidFill>
                  <a:schemeClr val="tx1"/>
                </a:solidFill>
                <a:latin typeface="Vijaya" panose="02020604020202020204" pitchFamily="18" charset="0"/>
                <a:cs typeface="Vijaya" panose="02020604020202020204" pitchFamily="18" charset="0"/>
              </a:rPr>
              <a:t>Access &amp; Continuity Ideas</a:t>
            </a:r>
          </a:p>
        </p:txBody>
      </p:sp>
      <p:pic>
        <p:nvPicPr>
          <p:cNvPr id="6" name="Picture 5" descr="A person's face on a newspaper&#10;&#10;Description automatically generated with low confidence">
            <a:extLst>
              <a:ext uri="{FF2B5EF4-FFF2-40B4-BE49-F238E27FC236}">
                <a16:creationId xmlns:a16="http://schemas.microsoft.com/office/drawing/2014/main" id="{44B06F86-EDA9-7595-5F4E-D85CC60B9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61" y="1819081"/>
            <a:ext cx="2371006" cy="1354861"/>
          </a:xfrm>
          <a:prstGeom prst="rect">
            <a:avLst/>
          </a:prstGeom>
        </p:spPr>
      </p:pic>
      <p:pic>
        <p:nvPicPr>
          <p:cNvPr id="8" name="Picture 7" descr="A picture containing text, sign, screenshot&#10;&#10;Description automatically generated">
            <a:extLst>
              <a:ext uri="{FF2B5EF4-FFF2-40B4-BE49-F238E27FC236}">
                <a16:creationId xmlns:a16="http://schemas.microsoft.com/office/drawing/2014/main" id="{E1F35D38-18C8-9FD7-7F7B-51FADC971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04" y="3229820"/>
            <a:ext cx="2371006" cy="1354861"/>
          </a:xfrm>
          <a:prstGeom prst="rect">
            <a:avLst/>
          </a:prstGeom>
        </p:spPr>
      </p:pic>
      <p:pic>
        <p:nvPicPr>
          <p:cNvPr id="10" name="Picture 9" descr="A picture containing text, sign, screenshot&#10;&#10;Description automatically generated">
            <a:extLst>
              <a:ext uri="{FF2B5EF4-FFF2-40B4-BE49-F238E27FC236}">
                <a16:creationId xmlns:a16="http://schemas.microsoft.com/office/drawing/2014/main" id="{4785F0DF-CEC7-DE0B-6334-C4BC93529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04" y="4640559"/>
            <a:ext cx="2371006" cy="135486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E05B4651-B766-EC71-3E4D-F9D10585D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2894" y="2391014"/>
            <a:ext cx="3924375" cy="3032472"/>
          </a:xfrm>
          <a:prstGeom prst="rect">
            <a:avLst/>
          </a:prstGeom>
        </p:spPr>
      </p:pic>
      <p:pic>
        <p:nvPicPr>
          <p:cNvPr id="30" name="Picture 29" descr="A group of people posing for a photo&#10;&#10;Description automatically generated">
            <a:extLst>
              <a:ext uri="{FF2B5EF4-FFF2-40B4-BE49-F238E27FC236}">
                <a16:creationId xmlns:a16="http://schemas.microsoft.com/office/drawing/2014/main" id="{5974F17F-0A46-3769-E193-1265F2560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296" y="1817496"/>
            <a:ext cx="4001680" cy="2198670"/>
          </a:xfrm>
          <a:prstGeom prst="rect">
            <a:avLst/>
          </a:prstGeom>
        </p:spPr>
      </p:pic>
      <p:pic>
        <p:nvPicPr>
          <p:cNvPr id="33" name="Picture 32" descr="Timeline&#10;&#10;Description automatically generated">
            <a:extLst>
              <a:ext uri="{FF2B5EF4-FFF2-40B4-BE49-F238E27FC236}">
                <a16:creationId xmlns:a16="http://schemas.microsoft.com/office/drawing/2014/main" id="{85C607AF-4760-52EA-B944-FBB0B217EE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1296" y="4096302"/>
            <a:ext cx="4001680" cy="2200204"/>
          </a:xfrm>
          <a:prstGeom prst="rect">
            <a:avLst/>
          </a:prstGeom>
        </p:spPr>
      </p:pic>
    </p:spTree>
    <p:extLst>
      <p:ext uri="{BB962C8B-B14F-4D97-AF65-F5344CB8AC3E}">
        <p14:creationId xmlns:p14="http://schemas.microsoft.com/office/powerpoint/2010/main" val="329937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16BB-3B64-415D-BA4F-06FC1E69F06E}"/>
              </a:ext>
            </a:extLst>
          </p:cNvPr>
          <p:cNvSpPr>
            <a:spLocks noGrp="1"/>
          </p:cNvSpPr>
          <p:nvPr>
            <p:ph type="title"/>
          </p:nvPr>
        </p:nvSpPr>
        <p:spPr>
          <a:xfrm>
            <a:off x="457200" y="392865"/>
            <a:ext cx="3200400" cy="621377"/>
          </a:xfrm>
        </p:spPr>
        <p:txBody>
          <a:bodyPr>
            <a:normAutofit fontScale="90000"/>
          </a:bodyPr>
          <a:lstStyle/>
          <a:p>
            <a:r>
              <a:rPr lang="en-US" dirty="0"/>
              <a:t>Care Management</a:t>
            </a:r>
          </a:p>
        </p:txBody>
      </p:sp>
      <p:sp>
        <p:nvSpPr>
          <p:cNvPr id="5" name="Text Placeholder 4">
            <a:extLst>
              <a:ext uri="{FF2B5EF4-FFF2-40B4-BE49-F238E27FC236}">
                <a16:creationId xmlns:a16="http://schemas.microsoft.com/office/drawing/2014/main" id="{B7D9F411-5627-4B64-956A-EDF131114FD0}"/>
              </a:ext>
            </a:extLst>
          </p:cNvPr>
          <p:cNvSpPr>
            <a:spLocks noGrp="1"/>
          </p:cNvSpPr>
          <p:nvPr>
            <p:ph type="body" sz="half" idx="2"/>
          </p:nvPr>
        </p:nvSpPr>
        <p:spPr>
          <a:xfrm>
            <a:off x="457200" y="1226127"/>
            <a:ext cx="3200400" cy="5089468"/>
          </a:xfrm>
        </p:spPr>
        <p:txBody>
          <a:bodyPr>
            <a:normAutofit/>
          </a:bodyPr>
          <a:lstStyle/>
          <a:p>
            <a:r>
              <a:rPr lang="en-US" dirty="0"/>
              <a:t>1.  Episodic Care Management</a:t>
            </a:r>
          </a:p>
          <a:p>
            <a:pPr lvl="1"/>
            <a:r>
              <a:rPr lang="en-US" dirty="0">
                <a:solidFill>
                  <a:schemeClr val="bg1"/>
                </a:solidFill>
              </a:rPr>
              <a:t>Follow Up Phone Calls within 24 Hours</a:t>
            </a:r>
          </a:p>
          <a:p>
            <a:r>
              <a:rPr lang="en-US" dirty="0"/>
              <a:t>2.  Longitudinal Care Management</a:t>
            </a:r>
          </a:p>
          <a:p>
            <a:pPr lvl="1"/>
            <a:r>
              <a:rPr lang="en-US" dirty="0">
                <a:solidFill>
                  <a:schemeClr val="bg1"/>
                </a:solidFill>
              </a:rPr>
              <a:t>Monthly Phone Calls to Keep Patients Stable</a:t>
            </a:r>
          </a:p>
          <a:p>
            <a:r>
              <a:rPr lang="en-US" dirty="0">
                <a:solidFill>
                  <a:schemeClr val="bg1"/>
                </a:solidFill>
              </a:rPr>
              <a:t>3.  2-Step Risk Stratif</a:t>
            </a:r>
            <a:r>
              <a:rPr lang="en-US" dirty="0"/>
              <a:t>ication Process</a:t>
            </a:r>
          </a:p>
          <a:p>
            <a:r>
              <a:rPr lang="en-US" dirty="0"/>
              <a:t>4.  Follow Up Phone Calls within 24 Hours of Hospitalization/ER Visits</a:t>
            </a:r>
          </a:p>
          <a:p>
            <a:r>
              <a:rPr lang="en-US" dirty="0"/>
              <a:t>5.  Chronic Care Management</a:t>
            </a:r>
          </a:p>
          <a:p>
            <a:endParaRPr lang="en-US" sz="2000" dirty="0"/>
          </a:p>
        </p:txBody>
      </p:sp>
      <p:pic>
        <p:nvPicPr>
          <p:cNvPr id="6" name="Picture 2">
            <a:extLst>
              <a:ext uri="{FF2B5EF4-FFF2-40B4-BE49-F238E27FC236}">
                <a16:creationId xmlns:a16="http://schemas.microsoft.com/office/drawing/2014/main" id="{78BD5218-05EF-450C-B6CD-A327D4B32D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99037" y="10747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women sitting on a bench&#10;&#10;Description automatically generated with medium confidence">
            <a:extLst>
              <a:ext uri="{FF2B5EF4-FFF2-40B4-BE49-F238E27FC236}">
                <a16:creationId xmlns:a16="http://schemas.microsoft.com/office/drawing/2014/main" id="{071D2392-C46A-C8CB-D4BE-FD76EAB0E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34" y="4028644"/>
            <a:ext cx="3705732" cy="2498836"/>
          </a:xfrm>
          <a:prstGeom prst="rect">
            <a:avLst/>
          </a:prstGeom>
        </p:spPr>
      </p:pic>
    </p:spTree>
    <p:extLst>
      <p:ext uri="{BB962C8B-B14F-4D97-AF65-F5344CB8AC3E}">
        <p14:creationId xmlns:p14="http://schemas.microsoft.com/office/powerpoint/2010/main" val="42138333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23268</TotalTime>
  <Words>2369</Words>
  <Application>Microsoft Office PowerPoint</Application>
  <PresentationFormat>Widescreen</PresentationFormat>
  <Paragraphs>254</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Agency FB</vt:lpstr>
      <vt:lpstr>Andalus</vt:lpstr>
      <vt:lpstr>Arial</vt:lpstr>
      <vt:lpstr>Calibri</vt:lpstr>
      <vt:lpstr>Calibri Light</vt:lpstr>
      <vt:lpstr>Cambria</vt:lpstr>
      <vt:lpstr>Symbol</vt:lpstr>
      <vt:lpstr>Times New Roman</vt:lpstr>
      <vt:lpstr>Vijaya</vt:lpstr>
      <vt:lpstr>Retrospect</vt:lpstr>
      <vt:lpstr>Randy D. Walker, M.D., P.L.L.C.</vt:lpstr>
      <vt:lpstr>CLINIC DEMOGRAPHICS</vt:lpstr>
      <vt:lpstr>Multi-Specialty Clinic</vt:lpstr>
      <vt:lpstr>Sevier County Demographics</vt:lpstr>
      <vt:lpstr>PowerPoint Presentation</vt:lpstr>
      <vt:lpstr>Driving Innovation</vt:lpstr>
      <vt:lpstr>Access &amp; Continuity </vt:lpstr>
      <vt:lpstr>Access &amp; Continuity Ideas</vt:lpstr>
      <vt:lpstr>Care Management</vt:lpstr>
      <vt:lpstr>Care Management Ideas! </vt:lpstr>
      <vt:lpstr>Comprehensiveness &amp; Coordination</vt:lpstr>
      <vt:lpstr>Comprehensiveness  &amp; Coordination Ideas!</vt:lpstr>
      <vt:lpstr>Patient &amp; Community Engagement</vt:lpstr>
      <vt:lpstr>Patient Engagement Ideas!</vt:lpstr>
      <vt:lpstr>Planned Care @ Every Visit!</vt:lpstr>
      <vt:lpstr>Planned Care Ideas!</vt:lpstr>
      <vt:lpstr>Location of Services</vt:lpstr>
      <vt:lpstr>Food Pantry</vt:lpstr>
      <vt:lpstr>HEALTH EQUITY</vt:lpstr>
      <vt:lpstr>WITHOUT HEALTH EQUITY</vt:lpstr>
      <vt:lpstr>Coming Soon!</vt:lpstr>
      <vt:lpstr>Better Care/Smarter Spending/Healthier People!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Jatin Gupta</dc:creator>
  <cp:lastModifiedBy>Jenny Post</cp:lastModifiedBy>
  <cp:revision>53</cp:revision>
  <cp:lastPrinted>2023-04-20T19:55:36Z</cp:lastPrinted>
  <dcterms:created xsi:type="dcterms:W3CDTF">2018-10-01T12:56:46Z</dcterms:created>
  <dcterms:modified xsi:type="dcterms:W3CDTF">2023-04-27T14:17:54Z</dcterms:modified>
</cp:coreProperties>
</file>