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8" r:id="rId2"/>
    <p:sldId id="1785" r:id="rId3"/>
    <p:sldId id="1818" r:id="rId4"/>
    <p:sldId id="1813" r:id="rId5"/>
    <p:sldId id="1814" r:id="rId6"/>
    <p:sldId id="1815" r:id="rId7"/>
    <p:sldId id="1816" r:id="rId8"/>
    <p:sldId id="1817" r:id="rId9"/>
    <p:sldId id="1794" r:id="rId10"/>
    <p:sldId id="1788" r:id="rId11"/>
    <p:sldId id="1795" r:id="rId12"/>
    <p:sldId id="1798" r:id="rId13"/>
    <p:sldId id="1800" r:id="rId14"/>
    <p:sldId id="1789" r:id="rId15"/>
    <p:sldId id="1802" r:id="rId16"/>
    <p:sldId id="1803" r:id="rId17"/>
    <p:sldId id="1790" r:id="rId18"/>
    <p:sldId id="1791" r:id="rId19"/>
    <p:sldId id="1805" r:id="rId20"/>
    <p:sldId id="1807" r:id="rId21"/>
    <p:sldId id="1792" r:id="rId22"/>
    <p:sldId id="1808" r:id="rId23"/>
    <p:sldId id="1809" r:id="rId24"/>
    <p:sldId id="1810" r:id="rId25"/>
    <p:sldId id="1811" r:id="rId26"/>
    <p:sldId id="1819" r:id="rId27"/>
    <p:sldId id="30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417E6-EBD7-4264-AA52-2939F37E2C72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8483B-40FA-46C6-9458-835A05437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3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635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167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208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774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150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628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470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3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658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19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91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estimates have up to 60% of a person’s health impacted by SDoH. With #s that high SDoH have to be considered to have a holistic view of the 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929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484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927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651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307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194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2959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3816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6CFD31-BDE4-4200-B2D0-14848A0BF6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655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2021 CPT included SDoH in their scoring process for E/M selection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98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952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098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667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also AHA coding Clinic guidance to confirm these guidelines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505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212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79D53-F9F5-4098-A027-2BA5C7430A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40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76206EB-2A0B-4F13-BC72-0088485FF7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/>
          <a:stretch/>
        </p:blipFill>
        <p:spPr>
          <a:xfrm>
            <a:off x="-1" y="1414727"/>
            <a:ext cx="12197441" cy="3898762"/>
          </a:xfrm>
          <a:prstGeom prst="rect">
            <a:avLst/>
          </a:prstGeom>
        </p:spPr>
      </p:pic>
      <p:pic>
        <p:nvPicPr>
          <p:cNvPr id="9" name="Picture 8" descr="A picture containing person, sitting, outdoor&#10;&#10;Description automatically generated">
            <a:extLst>
              <a:ext uri="{FF2B5EF4-FFF2-40B4-BE49-F238E27FC236}">
                <a16:creationId xmlns:a16="http://schemas.microsoft.com/office/drawing/2014/main" id="{42338219-BEC2-4B8E-B5F1-9A4D3A3F83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8" b="10158"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09E91A-3ACE-4B67-BDD3-A475D5419A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40" y="5187835"/>
            <a:ext cx="5779698" cy="1701800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C99D4545-D342-4F5D-89B6-335EC18BE9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438" y="2041889"/>
            <a:ext cx="3508075" cy="32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/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now&#10;&#10;Description automatically generated">
            <a:extLst>
              <a:ext uri="{FF2B5EF4-FFF2-40B4-BE49-F238E27FC236}">
                <a16:creationId xmlns:a16="http://schemas.microsoft.com/office/drawing/2014/main" id="{727C4242-268C-4563-9346-057DF2C11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5" y="1446613"/>
            <a:ext cx="12203950" cy="3867918"/>
          </a:xfrm>
          <a:prstGeom prst="rect">
            <a:avLst/>
          </a:prstGeom>
        </p:spPr>
      </p:pic>
      <p:pic>
        <p:nvPicPr>
          <p:cNvPr id="9" name="Picture 8" descr="cs.png">
            <a:extLst>
              <a:ext uri="{FF2B5EF4-FFF2-40B4-BE49-F238E27FC236}">
                <a16:creationId xmlns:a16="http://schemas.microsoft.com/office/drawing/2014/main" id="{595EE5F9-3B25-4C9A-9D7A-BCE05E6F89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73" y="2625115"/>
            <a:ext cx="2839822" cy="1475034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AEF8819-B7AB-4378-A8F1-9D45AB98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398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BE3252D-A848-4E2F-B183-F322CFF520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322D2CD-3C5B-4C79-BE4B-E7A970FEA9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316" y="5313489"/>
            <a:ext cx="4330169" cy="1274994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374A5F00-4840-4A7B-980B-08FAD2B63F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438" y="2041889"/>
            <a:ext cx="3508075" cy="326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9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C671A-12E5-49CA-9182-D5189C0B74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64543"/>
            <a:ext cx="9805436" cy="840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FECE30-C21F-4019-BBEC-00FA5F837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0"/>
          <a:stretch/>
        </p:blipFill>
        <p:spPr>
          <a:xfrm>
            <a:off x="0" y="5609122"/>
            <a:ext cx="12192000" cy="1248878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medium confidence">
            <a:extLst>
              <a:ext uri="{FF2B5EF4-FFF2-40B4-BE49-F238E27FC236}">
                <a16:creationId xmlns:a16="http://schemas.microsoft.com/office/drawing/2014/main" id="{9B6D7C09-07BF-4BAE-AABD-E983A9EA59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5742334"/>
            <a:ext cx="3789055" cy="111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9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C671A-12E5-49CA-9182-D5189C0B74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64543"/>
            <a:ext cx="9805436" cy="840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FECE30-C21F-4019-BBEC-00FA5F837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0"/>
          <a:stretch/>
        </p:blipFill>
        <p:spPr>
          <a:xfrm>
            <a:off x="0" y="5609122"/>
            <a:ext cx="12192000" cy="1248878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medium confidence">
            <a:extLst>
              <a:ext uri="{FF2B5EF4-FFF2-40B4-BE49-F238E27FC236}">
                <a16:creationId xmlns:a16="http://schemas.microsoft.com/office/drawing/2014/main" id="{9B6D7C09-07BF-4BAE-AABD-E983A9EA59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5742334"/>
            <a:ext cx="3789055" cy="111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1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27F1C7B-DC26-4F93-BCF4-1CBABB982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0"/>
          <a:stretch/>
        </p:blipFill>
        <p:spPr>
          <a:xfrm>
            <a:off x="0" y="5609122"/>
            <a:ext cx="12192000" cy="1248878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14061213-4656-4FC7-8E80-015E3C029E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5742334"/>
            <a:ext cx="3789055" cy="11156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27928-BF70-4D4D-A708-972B8B1A9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857"/>
            <a:ext cx="10515600" cy="1325563"/>
          </a:xfrm>
        </p:spPr>
        <p:txBody>
          <a:bodyPr/>
          <a:lstStyle>
            <a:lvl1pPr>
              <a:defRPr baseline="0">
                <a:solidFill>
                  <a:srgbClr val="854D9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60730-C162-4E20-8900-504F1AA57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9280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1848C-DE6F-4E2E-B2FE-D734F9FB1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2B57ECE-81A3-41D2-AC5E-75EA112A02E6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80CC95D-A76C-4916-BF41-E27D43EAD7F2}"/>
              </a:ext>
            </a:extLst>
          </p:cNvPr>
          <p:cNvSpPr txBox="1">
            <a:spLocks/>
          </p:cNvSpPr>
          <p:nvPr userDrawn="1"/>
        </p:nvSpPr>
        <p:spPr>
          <a:xfrm>
            <a:off x="910398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3252D-A848-4E2F-B183-F322CFF520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703D24-6971-44F3-84F6-BBE11A29F1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64543"/>
            <a:ext cx="9805436" cy="8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7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F4D1A-5A4A-4147-8F50-5FB37823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4553"/>
            <a:ext cx="10515600" cy="1325563"/>
          </a:xfrm>
        </p:spPr>
        <p:txBody>
          <a:bodyPr/>
          <a:lstStyle>
            <a:lvl1pPr>
              <a:defRPr>
                <a:solidFill>
                  <a:srgbClr val="2778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32F94-B041-4018-B81B-EED571040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15053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893E7-77EF-4DFC-9067-27B16088B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15053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6686D6F-ED79-43EA-A203-EF72B4DCC826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F56F55-FC23-4F32-93AF-5700C750C2F4}"/>
              </a:ext>
            </a:extLst>
          </p:cNvPr>
          <p:cNvSpPr txBox="1">
            <a:spLocks/>
          </p:cNvSpPr>
          <p:nvPr userDrawn="1"/>
        </p:nvSpPr>
        <p:spPr>
          <a:xfrm>
            <a:off x="910398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3252D-A848-4E2F-B183-F322CFF520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1A80C1F-E805-46E8-9ECD-30EDAAB96A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0"/>
          <a:stretch/>
        </p:blipFill>
        <p:spPr>
          <a:xfrm>
            <a:off x="0" y="5609122"/>
            <a:ext cx="12192000" cy="1248878"/>
          </a:xfrm>
          <a:prstGeom prst="rect">
            <a:avLst/>
          </a:prstGeom>
        </p:spPr>
      </p:pic>
      <p:pic>
        <p:nvPicPr>
          <p:cNvPr id="29" name="Picture 28" descr="Text&#10;&#10;Description automatically generated with medium confidence">
            <a:extLst>
              <a:ext uri="{FF2B5EF4-FFF2-40B4-BE49-F238E27FC236}">
                <a16:creationId xmlns:a16="http://schemas.microsoft.com/office/drawing/2014/main" id="{6F68E157-0F7C-402D-9966-6AA41AE945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5742334"/>
            <a:ext cx="3789055" cy="1115666"/>
          </a:xfrm>
          <a:prstGeom prst="rect">
            <a:avLst/>
          </a:prstGeom>
        </p:spPr>
      </p:pic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A3E7C11B-2273-4340-83A5-560AF4DC933E}"/>
              </a:ext>
            </a:extLst>
          </p:cNvPr>
          <p:cNvSpPr txBox="1">
            <a:spLocks/>
          </p:cNvSpPr>
          <p:nvPr userDrawn="1"/>
        </p:nvSpPr>
        <p:spPr>
          <a:xfrm>
            <a:off x="910398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3252D-A848-4E2F-B183-F322CFF520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834FA368-7D89-455C-8CD7-AFE6B1081205}"/>
              </a:ext>
            </a:extLst>
          </p:cNvPr>
          <p:cNvSpPr txBox="1">
            <a:spLocks/>
          </p:cNvSpPr>
          <p:nvPr userDrawn="1"/>
        </p:nvSpPr>
        <p:spPr>
          <a:xfrm>
            <a:off x="4041474" y="63534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2E0707C-2DDF-4465-B63B-8C851F9881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64543"/>
            <a:ext cx="9805436" cy="8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8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4E995-2F4A-4978-A20D-58EA4F614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1995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85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343BC-C496-4E10-B749-52B6060FA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92220"/>
            <a:ext cx="6172200" cy="4873625"/>
          </a:xfrm>
        </p:spPr>
        <p:txBody>
          <a:bodyPr/>
          <a:lstStyle>
            <a:lvl1pPr>
              <a:defRPr sz="3200">
                <a:solidFill>
                  <a:srgbClr val="2778BC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A44BF-37AF-4794-99F0-7B0BC5000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219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016224-340C-4C09-8DB5-7FA5E3D7E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20"/>
          <a:stretch/>
        </p:blipFill>
        <p:spPr>
          <a:xfrm>
            <a:off x="0" y="5609122"/>
            <a:ext cx="12192000" cy="1248878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11EC56BB-C45A-45FC-A8A5-DCCDB8DD25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5742334"/>
            <a:ext cx="3789055" cy="1115666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B7FEC6A7-F31B-41AD-9FBE-FFACC845D61C}"/>
              </a:ext>
            </a:extLst>
          </p:cNvPr>
          <p:cNvSpPr txBox="1">
            <a:spLocks/>
          </p:cNvSpPr>
          <p:nvPr userDrawn="1"/>
        </p:nvSpPr>
        <p:spPr>
          <a:xfrm>
            <a:off x="910398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E3252D-A848-4E2F-B183-F322CFF520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D2D1AE9-A3A1-4C85-9141-E141C84AAC73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AAE93F3-6E44-4570-A692-4836C77598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264543"/>
            <a:ext cx="9805436" cy="84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3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69BD9E-1537-41F5-B357-075E97682B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38BF8-9DBD-4F0C-9E3C-4FC72592551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39A97B-5AD2-4854-8938-3055202EA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2684"/>
            <a:ext cx="5284269" cy="743712"/>
          </a:xfrm>
          <a:prstGeom prst="rect">
            <a:avLst/>
          </a:prstGeom>
          <a:solidFill>
            <a:srgbClr val="003055"/>
          </a:solidFill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512600-9D55-4F72-9943-633308B01A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9100" y="1125538"/>
            <a:ext cx="11353800" cy="4765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470EE9-ADA9-4E7F-9065-3A066410A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036" y="6184275"/>
            <a:ext cx="2269956" cy="55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0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0D5A0-41D3-42DE-B214-A827DAF6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6717A-4D17-46E4-A63B-2A2D8310B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37F1-C9FA-4550-B96D-3FA9DC7E3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03499-DBFD-47C8-872D-9DF31E4B37B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15351-1FAD-4097-9302-5FC4ACD24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ECF7C-7AF1-4C90-944B-928ECC853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3252D-A848-4E2F-B183-F322CFF520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34DA0B43-F694-4218-81C3-61C9FFE9E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38648" r="5392"/>
          <a:stretch/>
        </p:blipFill>
        <p:spPr>
          <a:xfrm>
            <a:off x="0" y="0"/>
            <a:ext cx="12192000" cy="4293812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D0F8749A-0E77-4458-99AD-DFDF0BB15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" t="36968" r="5392" b="1"/>
          <a:stretch/>
        </p:blipFill>
        <p:spPr>
          <a:xfrm rot="10800000">
            <a:off x="-7023" y="2443476"/>
            <a:ext cx="12200943" cy="441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files/document/fy-2022-icd-10-cm-coding-guidelines-updated-02012022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tlgeorge@arkbluecross.com" TargetMode="External"/><Relationship Id="rId4" Type="http://schemas.openxmlformats.org/officeDocument/2006/relationships/hyperlink" Target="https://www.cms.gov/files/document/medical-record-reviewer-guidance-january-2020.pdf-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B9B1B6-CBA8-4291-B502-690C96D05BE0}"/>
              </a:ext>
            </a:extLst>
          </p:cNvPr>
          <p:cNvSpPr txBox="1">
            <a:spLocks/>
          </p:cNvSpPr>
          <p:nvPr/>
        </p:nvSpPr>
        <p:spPr>
          <a:xfrm>
            <a:off x="1074907" y="2821877"/>
            <a:ext cx="6921921" cy="911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Social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Determinants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Health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CB3370-48DE-42AF-B2A0-37E9D670AEDE}"/>
              </a:ext>
            </a:extLst>
          </p:cNvPr>
          <p:cNvSpPr txBox="1">
            <a:spLocks/>
          </p:cNvSpPr>
          <p:nvPr/>
        </p:nvSpPr>
        <p:spPr>
          <a:xfrm>
            <a:off x="1093691" y="3467764"/>
            <a:ext cx="7122429" cy="911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FA4283-094D-4DB4-B395-B59458BF3E75}"/>
              </a:ext>
            </a:extLst>
          </p:cNvPr>
          <p:cNvSpPr txBox="1">
            <a:spLocks/>
          </p:cNvSpPr>
          <p:nvPr/>
        </p:nvSpPr>
        <p:spPr>
          <a:xfrm>
            <a:off x="8969558" y="2598173"/>
            <a:ext cx="2196459" cy="17806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Tina George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CPC,CRC,CDEO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Provider Engagement Specialist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472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</a:rPr>
              <a:t>New Code Effective April 1, 2023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258506" y="1198662"/>
            <a:ext cx="11600414" cy="3482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Z55 Problems related to education and literacy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       Z55.6 Problems related to health literacy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(Difficulty understanding health related information)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(Difficulty understanding medication instructions)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(Problem completing medical forms)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50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SDoH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258506" y="1198662"/>
            <a:ext cx="1160041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Z56 Problems related to employment and unemployment: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Z56.0 Unemployment, unspecified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Z56.1 Change of job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Z56.2 Threat of job loss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Z56.3 Stressful work schedule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Z56.4 Discord with boss and workmates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Z56.5 Uncongenial work environment (difficult conditions at work)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Z56.6 Other physical and mental strain related to work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Z56.81 Sexual Harassment on the job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Z56.82 Military deployment status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Z56.89 Other problems related to employment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0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SDoH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258506" y="1198662"/>
            <a:ext cx="11600414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Z57 Occupational exposure to risk factors: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Z57.0 Occupational exposure to noise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Z57.1 Occupational exposure to radiation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Z57.2 Occupational exposure to dust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Z57.31 Occupational exposure to environmental tobacco smoke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Z57.39 Occupational exposure to other air contaminants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Z57.4 Occupational exposure to toxic agents in agriculture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Z57.5 Occupational exposure to toxic agents in other industries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Z56.6 Occupational exposure to extreme temperature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Z56.7 Occupational exposure to vibration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Z56.8 Occupational exposure to other risk factors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Z56.9 Occupational exposure to unspecified risk factor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1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SDoH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258506" y="1198662"/>
            <a:ext cx="1160041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Z58 Problems related to physical environment:</a:t>
            </a:r>
          </a:p>
          <a:p>
            <a:pPr>
              <a:defRPr/>
            </a:pP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Z58.6 Inadequate drinking-water supply (Lack of safe drinking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046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</a:rPr>
              <a:t>New Codes Effective April 1, 2023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258506" y="1198662"/>
            <a:ext cx="11600414" cy="421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Z58 Problems related to physical environment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Z58.8 Other problems related to physical environment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Z58.81 Basic services unavailable in physical environment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Unable to obtain internet service, due to unavailability in geographic area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Unable to obtain telephone service, due to unavailability in geographic area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Unable to obtain utilities, due to inadequate physical environment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ADD    </a:t>
            </a:r>
            <a:r>
              <a:rPr lang="en-US" sz="2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Z58.89 Other problems related to physical environment </a:t>
            </a:r>
          </a:p>
        </p:txBody>
      </p:sp>
    </p:spTree>
    <p:extLst>
      <p:ext uri="{BB962C8B-B14F-4D97-AF65-F5344CB8AC3E}">
        <p14:creationId xmlns:p14="http://schemas.microsoft.com/office/powerpoint/2010/main" val="3592583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SDoH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258506" y="1198662"/>
            <a:ext cx="11600414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Z59  Problems related to housing and economic circumstances: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Z59.00 Homelessness unspecified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Z59.01 Sheltered homelessness (doubled up, motel, temporary/transitional)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Z59.02 Unsheltered homelessness (cars, parks, sidewalks)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Z59.2 Discord with neighbors, lodgers and landlord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Z59.3 Problem related to living in residential institution (boarding-school)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Z59.41 Food insecurity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Z59.48 Other specified lack of adequate food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Z59.5 Extreme poverty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Z59.6 Low income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Z59.7 Insufficient social insurance and welfare support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81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SDoH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258506" y="1198662"/>
            <a:ext cx="1160041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Z59  Problems related to housing and economic circumstances: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Z59.811 Housing instability, housed, with risk of homelessness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Z59.812 Housing instability, housed, homelessness in past 12 months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Z59.819 Housing instability, housed, unspecified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Z59.82 Transportation insecurity (unsafe, unreliable, unaffordable, lack of)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Z59.86 Financial insecurity (bankruptcy, financial strain, money problems)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Z59.87 Material hardship due to limited financial resources, NEC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Z59.89 Other problems related to housing and economic circumstances (isolated dwelling, problem with creditors, foreclosure on loan)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Z59.9 Problems related to housing and economic circumstances, unsp.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94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</a:rPr>
              <a:t>New Codes Effective April 1, 2023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253061" y="1186639"/>
            <a:ext cx="11600413" cy="5671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Z59 Problems related to </a:t>
            </a: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 and economic circumstances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Z59.1 Inadequate housing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2400" strike="sngStrike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</a:t>
            </a:r>
            <a:r>
              <a:rPr lang="en-US" sz="2800" strike="sngStrike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trike="sngStrike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heating; Restriction of space; Technical defects in home preventing            adequate care; Unsatisfactory surroundings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en-US" sz="28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Z59.10 Inadequate housing, unspecified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en-US" sz="24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Inadequate housing NOS</a:t>
            </a:r>
            <a:endParaRPr lang="en-US" sz="24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ADD        </a:t>
            </a:r>
            <a:r>
              <a:rPr lang="en-US" sz="24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Z59.11 Inadequate housing environmental temperature</a:t>
            </a:r>
            <a:endParaRPr lang="en-US" sz="24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en-US" sz="24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Lack of air conditioning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24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heating</a:t>
            </a:r>
            <a:endParaRPr lang="en-US" sz="24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0249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</a:rPr>
              <a:t>New Codes Effective April 1, 2023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253061" y="1186639"/>
            <a:ext cx="11600413" cy="5642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Z59 Problems related to </a:t>
            </a: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housing and economic circumstances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ADD</a:t>
            </a:r>
            <a:r>
              <a:rPr lang="en-US" sz="28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Z59.12 Inadequate housing</a:t>
            </a:r>
            <a:r>
              <a:rPr lang="en-US" sz="24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utilities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Lack of electricity services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Lack of gas services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24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oil services</a:t>
            </a:r>
            <a:endParaRPr lang="en-US" sz="24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24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Lack of water services </a:t>
            </a:r>
            <a:endParaRPr lang="en-US" sz="24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ADD        </a:t>
            </a:r>
            <a:r>
              <a:rPr lang="en-US" sz="24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Z59.19 Other inadequate housing </a:t>
            </a:r>
            <a:endParaRPr lang="en-US" sz="24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en-US" sz="24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Pest infestation               Technical defects in home preventing adequate care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Restriction of space        </a:t>
            </a:r>
            <a:r>
              <a:rPr lang="en-US" sz="24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Unsatisfactory surroundings</a:t>
            </a:r>
            <a:endParaRPr lang="en-US" sz="24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6150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SDoH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258506" y="1198662"/>
            <a:ext cx="1160041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Z60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Problems related to social environment: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Z60.0 Problems of adjustment to life-cycle changes (empty nest, retiring)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Z60.2 Problems related to living alone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Z60.3 Acculturation difficulty (adapting to a different culture)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Z60.4 Social exclusion/rejection (social isolation)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Z60.5 Target of adverse discrimination/persecution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Z60.8 Other problems related to social environment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Z60.9 Problems related to social environment, unspecified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1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+mn-lt"/>
              </a:rPr>
              <a:t>SDoH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258506" y="1198662"/>
            <a:ext cx="1160041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Social Determinates of Health (SDoH) refers to the conditions in which people are born, live, work, grow, and age, that continuously shape their specific health outcomes.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Addressing SDoH along with a patient’s clinical needs can improve the “whole person” health of the patient.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999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SDoH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258506" y="1198662"/>
            <a:ext cx="1160041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Z62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Problems related to upbringing: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Z62.0 Inadequate parental supervision and control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Z62.1 Parental overprotection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Z62.21 Child in welfare custody (foster care, in custody of non-parent rel.)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Z62.22 Institutional upbringing (orphanage, group home)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Z62.29 Other upbringing away from parents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Z62.3 Hostility towards/scapegoating of child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Z62.6 Inappropriate (excessive)parental pressure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98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</a:rPr>
              <a:t>New Codes Effective April 1, 2023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253061" y="1186639"/>
            <a:ext cx="11600413" cy="3782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Z62 Problems related to upbringing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ADD</a:t>
            </a:r>
            <a:r>
              <a:rPr lang="en-US" sz="28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Z62.814 Personal history of child financial abuse</a:t>
            </a:r>
            <a:endParaRPr lang="en-US" sz="2400" kern="1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ADD        </a:t>
            </a:r>
            <a:r>
              <a:rPr lang="en-US" sz="24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Z62.815 Personal history of intimate partner abuse in childhood </a:t>
            </a:r>
            <a:endParaRPr lang="en-US" sz="24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en-US" sz="24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8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8760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SDoH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258506" y="1198662"/>
            <a:ext cx="1160041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Z63 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Other problems related to primary support group including family circumstances: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Z63.0 Prob. in relationship with spouse or partner (relationship distress)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Z63.1 Problems in relationship with in-laws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Z63.31 Absence of family member due to military deployment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Z63.32 Other absence of family member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Z63.4 Disappearance and death of family member (bereavement)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Z63.5 Disruption of family by separation and divorce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58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SDoH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258506" y="1198662"/>
            <a:ext cx="1160041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Z63 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Other problems related to primary support group including family circumstances: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Z63.6 Dependent relative needing care at home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Z63.71 Stress on family due to return of family member from military deployment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Z63.72 Alcoholism and drug addiction in family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Z63.79 Other stressful life events affecting family and household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Z63.8 Other specified problems related to primary support group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Z63.9 Problems related to primary support group, unspecified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09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SDoH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258506" y="1198662"/>
            <a:ext cx="1160041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Z64 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Problems related to certain psychosocial circumstance:</a:t>
            </a:r>
          </a:p>
          <a:p>
            <a:pPr>
              <a:defRPr/>
            </a:pP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Z64.0 Problems related to unwanted pregnancy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Z64.1 Problems related to multiparity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Z64.4 Discord with counselors (probation officer/social worker)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85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SDoH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258506" y="1198662"/>
            <a:ext cx="1160041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Z65 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Problems related to other psychosocial circumstance: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Z65.0 Conviction in civil and criminal proceedings w/o imprisonment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Z65.1 Imprisonment and other incarceration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Z65.2 Problems related to release from prison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Z65.3 Problems related to other legal circumstances (arrest)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Z65.4 Victim of crime and terrorism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Z65.5 Exposure to disaster, war and other hostilities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Z65.8 Other specified problems related to psychosocial circumstances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Z65.9 Problem related to unspecified psychosocial circumstance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49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</a:rPr>
              <a:t>SDoH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258506" y="1198662"/>
            <a:ext cx="1160041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Gathering of SDOH information about our members/patients is not only important to our providers and clinics but also to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health efforts of ins plans; hospitals; health centers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Meeting Quality measures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Improving types and quality of services available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92995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0D0AF6C-1472-4436-9C0A-88150FA5E1E6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A43A57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1FD5D93-0EC4-4B4F-8CCA-2C7209CA08CD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ADFDC6C-DBFD-4ADA-A2C4-54B10A2EB59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</a:rPr>
              <a:t>SDoH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8169D4-DD50-49D1-A9EA-6D4BF4F049D4}"/>
              </a:ext>
            </a:extLst>
          </p:cNvPr>
          <p:cNvSpPr txBox="1">
            <a:spLocks/>
          </p:cNvSpPr>
          <p:nvPr/>
        </p:nvSpPr>
        <p:spPr>
          <a:xfrm>
            <a:off x="2762196" y="6183072"/>
            <a:ext cx="691580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929C0D2-C899-4D34-990E-BC88C8CD408C}"/>
              </a:ext>
            </a:extLst>
          </p:cNvPr>
          <p:cNvSpPr txBox="1">
            <a:spLocks/>
          </p:cNvSpPr>
          <p:nvPr/>
        </p:nvSpPr>
        <p:spPr>
          <a:xfrm>
            <a:off x="9103985" y="643703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3252D-A848-4E2F-B183-F322CFF5202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77DC66-BBB2-7794-DA37-8563C56BD8E1}"/>
              </a:ext>
            </a:extLst>
          </p:cNvPr>
          <p:cNvSpPr/>
          <p:nvPr/>
        </p:nvSpPr>
        <p:spPr>
          <a:xfrm>
            <a:off x="5549462" y="6437038"/>
            <a:ext cx="1166648" cy="173278"/>
          </a:xfrm>
          <a:prstGeom prst="rect">
            <a:avLst/>
          </a:prstGeom>
          <a:solidFill>
            <a:srgbClr val="009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536CC2-DC78-6A35-F900-608606BE0AAF}"/>
              </a:ext>
            </a:extLst>
          </p:cNvPr>
          <p:cNvSpPr txBox="1"/>
          <p:nvPr/>
        </p:nvSpPr>
        <p:spPr>
          <a:xfrm>
            <a:off x="327059" y="1136064"/>
            <a:ext cx="10649006" cy="4942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for your time!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Resources: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2022 ICD-10-CM Official Coding Guidelines for Coding and Reporting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Centers for Medicaid and Medicare Services Risk Adjustment Data Validation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Medical Record Checklist and Guidance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AHA Coding Clinics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3BF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3BF"/>
              </a:buClr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                                                   Tina George, CPC, CRC, CDEO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3BF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                                                   Provider Engagement Specialist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3BF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                                                  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Email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hlinkClick r:id="rId5"/>
              </a:rPr>
              <a:t>tlgeorge@arkbluecross.com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3BF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3BF"/>
              </a:buClr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60194F-FF24-75B7-3CE9-1EF251F925D5}"/>
              </a:ext>
            </a:extLst>
          </p:cNvPr>
          <p:cNvSpPr txBox="1"/>
          <p:nvPr/>
        </p:nvSpPr>
        <p:spPr>
          <a:xfrm>
            <a:off x="2862470" y="3167390"/>
            <a:ext cx="6221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ICD-10-CM Updates </a:t>
            </a:r>
          </a:p>
        </p:txBody>
      </p:sp>
    </p:spTree>
    <p:extLst>
      <p:ext uri="{BB962C8B-B14F-4D97-AF65-F5344CB8AC3E}">
        <p14:creationId xmlns:p14="http://schemas.microsoft.com/office/powerpoint/2010/main" val="240720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+mn-lt"/>
              </a:rPr>
              <a:t>SDoH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258506" y="1198662"/>
            <a:ext cx="1160041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Social Determinates of Health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impact a patient’s risk score at this point, but they can impact the medical decision-making process of a provider.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of pts. understanding of disease process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to which a pt. can “self-care”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 to which a pt. can/will remain compliant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5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+mn-lt"/>
              </a:rPr>
              <a:t>SDoH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258506" y="2179049"/>
            <a:ext cx="116004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SDoH are described in Chapter 21 of the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International Classification of Diseases, 10</a:t>
            </a:r>
            <a:r>
              <a:rPr kumimoji="0" lang="en-US" sz="3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Revision, Clinical Modification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(ICD-10-CM).</a:t>
            </a:r>
          </a:p>
          <a:p>
            <a:pPr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2023 ICD-10-CM Official Guidelines for Coding and Reporting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ere updated on April 01, 2023. Section I-C-21-c-17, covers SDoH.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59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+mn-lt"/>
              </a:rPr>
              <a:t>SDoH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258506" y="1198662"/>
            <a:ext cx="11600414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/>
              <a:t>Social determinants of health (SDOH) codes describing social problems, conditions, or risk factors that influence a patient’s health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/>
              <a:t>should be assigned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When this information is documented in the patient’s medical record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/>
              <a:t>Assign as many SDOH codes as are necessary to describe all of the social problems, conditions, or risk factors documented during the current episode of care. For example,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dirty="0"/>
              <a:t>    </a:t>
            </a:r>
            <a:r>
              <a:rPr lang="en-US" sz="2800" dirty="0"/>
              <a:t>A patient who lives alone may suffer an acute injury temporarily impacting their ability to perform routine activities of daily living.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109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+mn-lt"/>
              </a:rPr>
              <a:t>SDoH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173665" y="867598"/>
            <a:ext cx="1160041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200" dirty="0"/>
              <a:t>When documented as such, this would support assignment of code Z60.2, Problems related to living alone. However, merely living alone, without documentation of a risk or unmet need for assistance at home, would not support assignment of code Z60.2.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dirty="0"/>
              <a:t>   Documentation by a clinician (or patient-reported information that is signed off by a clinician) that the patient expressed concerns with access and availability of food would support assignment of code Z59.41, Food insecurity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930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+mn-lt"/>
              </a:rPr>
              <a:t>SDoH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154811" y="793310"/>
            <a:ext cx="1160041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200" dirty="0">
                <a:solidFill>
                  <a:prstClr val="black"/>
                </a:solidFill>
                <a:cs typeface="Calibri" panose="020F0502020204030204" pitchFamily="34" charset="0"/>
              </a:rPr>
              <a:t>M</a:t>
            </a:r>
            <a:r>
              <a:rPr lang="en-US" sz="3200" dirty="0"/>
              <a:t>edical record documentation indicating the patient is homeless would support assignment of a code from subcategory Z59.0-, Homelessness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/>
              <a:t>Code assignment may be based on medical record documentation from clinicians involved in the care of the patient who are not the patient’s provider, as well as from the patient- if their documentation is included in the official medical record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51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+mn-lt"/>
              </a:rPr>
              <a:t>SDoH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154811" y="793310"/>
            <a:ext cx="1160041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/>
              <a:t>Social determinants of health codes are located primarily in categories Z55 – Z65 of the ICD-10-CM and include 94 different codes.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858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A1A457B2-FF6A-439D-AC65-7802BA0BD415}"/>
              </a:ext>
            </a:extLst>
          </p:cNvPr>
          <p:cNvSpPr txBox="1">
            <a:spLocks/>
          </p:cNvSpPr>
          <p:nvPr/>
        </p:nvSpPr>
        <p:spPr>
          <a:xfrm>
            <a:off x="258506" y="444664"/>
            <a:ext cx="10997244" cy="42293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SDoH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C468B2-F07D-49BA-9F8A-3693FC98C159}"/>
              </a:ext>
            </a:extLst>
          </p:cNvPr>
          <p:cNvSpPr txBox="1"/>
          <p:nvPr/>
        </p:nvSpPr>
        <p:spPr>
          <a:xfrm>
            <a:off x="258506" y="1198662"/>
            <a:ext cx="1160041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Z55 Problems related to education and literacy: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Z55.0 Illiteracy and low-level literacy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Z55.1 Schooling unavailable and unattainable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Z55.2 Failed school examinations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Z55.3 Underachievement in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Z55.4 Educ. maladjustment/discord with teachers/classmates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Z55.5 Less than a high school diploma (no GED)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Z55.8 Other problems related to ed./lit. (inadequate teaching)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Z55.9 Problems related to ed./lit., unsp. (academic problems NOS)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5052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1711</Words>
  <Application>Microsoft Office PowerPoint</Application>
  <PresentationFormat>Widescreen</PresentationFormat>
  <Paragraphs>266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Arkansas Blue Cross and Blue Shield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George, Tina L</dc:creator>
  <cp:lastModifiedBy>Jenny Post</cp:lastModifiedBy>
  <cp:revision>13</cp:revision>
  <dcterms:created xsi:type="dcterms:W3CDTF">2023-06-20T16:18:00Z</dcterms:created>
  <dcterms:modified xsi:type="dcterms:W3CDTF">2023-06-22T22:26:08Z</dcterms:modified>
</cp:coreProperties>
</file>