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9" r:id="rId4"/>
    <p:sldId id="260" r:id="rId5"/>
    <p:sldId id="266" r:id="rId6"/>
    <p:sldId id="273" r:id="rId7"/>
    <p:sldId id="272" r:id="rId8"/>
    <p:sldId id="267" r:id="rId9"/>
    <p:sldId id="261" r:id="rId10"/>
    <p:sldId id="663" r:id="rId11"/>
    <p:sldId id="662" r:id="rId12"/>
    <p:sldId id="269" r:id="rId13"/>
    <p:sldId id="664" r:id="rId14"/>
    <p:sldId id="665" r:id="rId15"/>
    <p:sldId id="262" r:id="rId16"/>
    <p:sldId id="263" r:id="rId17"/>
    <p:sldId id="264" r:id="rId18"/>
    <p:sldId id="265" r:id="rId19"/>
    <p:sldId id="274" r:id="rId20"/>
    <p:sldId id="277" r:id="rId21"/>
    <p:sldId id="666"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986C5-1FA1-4B07-BD26-46797D52153A}" v="249" dt="2023-06-22T01:33:32.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p:scale>
          <a:sx n="100" d="100"/>
          <a:sy n="100" d="100"/>
        </p:scale>
        <p:origin x="-792"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lie Bridewell" userId="cff056c3f979d82d" providerId="LiveId" clId="{0091C2E2-BD62-4860-A109-9E8FCFD4E1F4}"/>
    <pc:docChg chg="modShowInfo">
      <pc:chgData name="Mellie Bridewell" userId="cff056c3f979d82d" providerId="LiveId" clId="{0091C2E2-BD62-4860-A109-9E8FCFD4E1F4}" dt="2023-06-22T13:10:13.347"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0BB74-2F44-4161-BFEC-1AB37180B171}"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3AB8A-157C-43F7-9139-873AA348FC02}" type="slidenum">
              <a:rPr lang="en-US" smtClean="0"/>
              <a:t>‹#›</a:t>
            </a:fld>
            <a:endParaRPr lang="en-US"/>
          </a:p>
        </p:txBody>
      </p:sp>
    </p:spTree>
    <p:extLst>
      <p:ext uri="{BB962C8B-B14F-4D97-AF65-F5344CB8AC3E}">
        <p14:creationId xmlns:p14="http://schemas.microsoft.com/office/powerpoint/2010/main" val="286279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Partnered with 1</a:t>
            </a:r>
            <a:r>
              <a:rPr lang="en-US" sz="1200" baseline="30000" dirty="0"/>
              <a:t>st</a:t>
            </a:r>
            <a:r>
              <a:rPr lang="en-US" sz="1200" dirty="0"/>
              <a:t> and 10</a:t>
            </a:r>
            <a:r>
              <a:rPr lang="en-US" sz="1200" baseline="30000" dirty="0"/>
              <a:t>th</a:t>
            </a:r>
            <a:r>
              <a:rPr lang="en-US" sz="1200" dirty="0"/>
              <a:t> Judicial DTF to provide Creating Safe Scenes training: </a:t>
            </a:r>
          </a:p>
          <a:p>
            <a:pPr marL="342900" marR="0" lvl="0" indent="-228600">
              <a:lnSpc>
                <a:spcPct val="90000"/>
              </a:lnSpc>
              <a:spcBef>
                <a:spcPts val="1200"/>
              </a:spcBef>
              <a:spcAft>
                <a:spcPts val="0"/>
              </a:spcAft>
              <a:buClr>
                <a:srgbClr val="4A4A4A"/>
              </a:buClr>
              <a:buSzPts val="1250"/>
              <a:buFont typeface="Arial" panose="020B0604020202020204" pitchFamily="34" charset="0"/>
              <a:buChar char="•"/>
            </a:pPr>
            <a:r>
              <a:rPr lang="en-US" sz="1200" u="none" strike="noStrike" dirty="0">
                <a:effectLst/>
              </a:rPr>
              <a:t>Understand how individuals come to experience a behavioral health crisis</a:t>
            </a:r>
          </a:p>
          <a:p>
            <a:pPr marL="342900" marR="0" lvl="0" indent="-228600">
              <a:lnSpc>
                <a:spcPct val="90000"/>
              </a:lnSpc>
              <a:spcBef>
                <a:spcPts val="0"/>
              </a:spcBef>
              <a:spcAft>
                <a:spcPts val="0"/>
              </a:spcAft>
              <a:buClr>
                <a:srgbClr val="4A4A4A"/>
              </a:buClr>
              <a:buSzPts val="1250"/>
              <a:buFont typeface="Arial" panose="020B0604020202020204" pitchFamily="34" charset="0"/>
              <a:buChar char="•"/>
            </a:pPr>
            <a:r>
              <a:rPr lang="en-US" sz="1200" u="none" strike="noStrike" dirty="0">
                <a:effectLst/>
              </a:rPr>
              <a:t>Understand how best to make a safe connection with an individual experiencing a crisis</a:t>
            </a:r>
          </a:p>
          <a:p>
            <a:pPr marL="342900" marR="0" lvl="0" indent="-228600">
              <a:lnSpc>
                <a:spcPct val="90000"/>
              </a:lnSpc>
              <a:spcBef>
                <a:spcPts val="0"/>
              </a:spcBef>
              <a:spcAft>
                <a:spcPts val="0"/>
              </a:spcAft>
              <a:buClr>
                <a:srgbClr val="4A4A4A"/>
              </a:buClr>
              <a:buSzPts val="1250"/>
              <a:buFont typeface="Arial" panose="020B0604020202020204" pitchFamily="34" charset="0"/>
              <a:buChar char="•"/>
            </a:pPr>
            <a:r>
              <a:rPr lang="en-US" sz="1200" u="none" strike="noStrike" dirty="0">
                <a:effectLst/>
              </a:rPr>
              <a:t>Learn about de-escalation strategies for working with people in crisis</a:t>
            </a:r>
          </a:p>
          <a:p>
            <a:pPr marL="342900" marR="0" lvl="0" indent="-228600">
              <a:lnSpc>
                <a:spcPct val="90000"/>
              </a:lnSpc>
              <a:spcBef>
                <a:spcPts val="0"/>
              </a:spcBef>
              <a:spcAft>
                <a:spcPts val="0"/>
              </a:spcAft>
              <a:buClr>
                <a:srgbClr val="4A4A4A"/>
              </a:buClr>
              <a:buSzPts val="1250"/>
              <a:buFont typeface="Arial" panose="020B0604020202020204" pitchFamily="34" charset="0"/>
              <a:buChar char="•"/>
            </a:pPr>
            <a:r>
              <a:rPr lang="en-US" sz="1200" u="none" strike="noStrike" dirty="0">
                <a:effectLst/>
              </a:rPr>
              <a:t>Learn strategies for developing community networks and referral resources</a:t>
            </a:r>
          </a:p>
          <a:p>
            <a:pPr marL="342900" marR="0" lvl="0" indent="-228600">
              <a:lnSpc>
                <a:spcPct val="90000"/>
              </a:lnSpc>
              <a:spcBef>
                <a:spcPts val="0"/>
              </a:spcBef>
              <a:spcAft>
                <a:spcPts val="1200"/>
              </a:spcAft>
              <a:buClr>
                <a:srgbClr val="4A4A4A"/>
              </a:buClr>
              <a:buSzPts val="1250"/>
              <a:buFont typeface="Arial" panose="020B0604020202020204" pitchFamily="34" charset="0"/>
              <a:buChar char="•"/>
            </a:pPr>
            <a:r>
              <a:rPr lang="en-US" sz="1200" u="none" strike="noStrike" dirty="0">
                <a:effectLst/>
              </a:rPr>
              <a:t>Understand how to improve the safety of both the responder and the individual in crisis </a:t>
            </a:r>
          </a:p>
          <a:p>
            <a:endParaRPr lang="en-US" dirty="0"/>
          </a:p>
        </p:txBody>
      </p:sp>
      <p:sp>
        <p:nvSpPr>
          <p:cNvPr id="4" name="Slide Number Placeholder 3"/>
          <p:cNvSpPr>
            <a:spLocks noGrp="1"/>
          </p:cNvSpPr>
          <p:nvPr>
            <p:ph type="sldNum" sz="quarter" idx="5"/>
          </p:nvPr>
        </p:nvSpPr>
        <p:spPr/>
        <p:txBody>
          <a:bodyPr/>
          <a:lstStyle/>
          <a:p>
            <a:fld id="{A34B48B0-85B2-40C4-A05A-571C99C8AB57}" type="slidenum">
              <a:rPr lang="ru-RU" smtClean="0"/>
              <a:t>11</a:t>
            </a:fld>
            <a:endParaRPr lang="ru-RU" dirty="0"/>
          </a:p>
        </p:txBody>
      </p:sp>
    </p:spTree>
    <p:extLst>
      <p:ext uri="{BB962C8B-B14F-4D97-AF65-F5344CB8AC3E}">
        <p14:creationId xmlns:p14="http://schemas.microsoft.com/office/powerpoint/2010/main" val="321649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5E89-8E7F-69EB-B92D-E51956E4D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9E3B49-7B8F-FD7B-5877-976360FD90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131FBF-68E6-4D17-3885-637393C091F9}"/>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F6EEB3A4-7B25-FA35-AE33-4A741E0B3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27005-5A05-A863-CD40-CCB8C5D54C32}"/>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64278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9D40-6C9F-1C65-E4E6-B98C2D057B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7DD746-52A2-85BB-03EC-C9AF54E9F4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007A5-C74B-38D0-F1AA-BE5BCC96192C}"/>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207A69F9-A864-B9A5-17D4-00AD34AC0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CB63C-4AB4-9723-C371-FFFB76BBC769}"/>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41155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E88FF-D09B-9ABA-E671-9399C1056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3CFBA1-7F67-836A-9DFE-66A748E81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B2C65-FCD7-AA82-B26C-AF1D2915ADEB}"/>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70EB3817-E257-E4D0-4413-9936D01C0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A1BCD-83C1-80A6-DA18-B34FB63809A8}"/>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228584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8421-0FC2-344C-9A0F-77E0ED48F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E5C55-FFC4-5D13-63A0-83382DC1F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90546-75D8-6107-4846-EF3BB5A8D180}"/>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2517989C-890A-9851-3D16-9E6A9D8EF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D356C-317F-A584-FF42-5FC76E29E340}"/>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254451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5524-4568-9960-D538-7A642BA84D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362689-5016-116F-BC37-7E79870BE1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6EB8C2-81BB-41E2-4C53-45C267FE937B}"/>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AE9F2944-EE0C-130A-03D5-3350965B5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5CF30-3751-0475-8C8E-F1533FB68F55}"/>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10594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4280-F88D-9E09-C987-B9F65BA43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8A47B-EBCA-BE41-9E5F-5D468B5075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8E79E-0E5B-C68B-7111-026CFC7F1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C22F95-BE5E-B178-A1E5-78FDEF4D44E1}"/>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6" name="Footer Placeholder 5">
            <a:extLst>
              <a:ext uri="{FF2B5EF4-FFF2-40B4-BE49-F238E27FC236}">
                <a16:creationId xmlns:a16="http://schemas.microsoft.com/office/drawing/2014/main" id="{1D7EDFFE-04AF-BE39-8C7C-759070CD9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87ECB-016D-A8D9-E52D-BE446787C998}"/>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137416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50D5-A1BE-527E-D8DB-A314282AF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10FC3F-FE5A-3BD9-6B26-10B690901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BE9616-6A27-CA62-0EA5-D82E64E283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DEF30-0C6F-A442-BF91-0C59512791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6BF39-8004-9161-0449-CB163C2CB8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BAD39-39C7-29BA-01F8-4D343539751D}"/>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8" name="Footer Placeholder 7">
            <a:extLst>
              <a:ext uri="{FF2B5EF4-FFF2-40B4-BE49-F238E27FC236}">
                <a16:creationId xmlns:a16="http://schemas.microsoft.com/office/drawing/2014/main" id="{97ECD575-D4C6-3955-0E77-62F3EDD23D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D74D1A-FAB1-8BB8-DD58-06C69B8B51AC}"/>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31596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5874-A52E-30C9-2ED0-38D3455087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95F7FF-5CAC-53E8-0877-D8F6F3C0EAEB}"/>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4" name="Footer Placeholder 3">
            <a:extLst>
              <a:ext uri="{FF2B5EF4-FFF2-40B4-BE49-F238E27FC236}">
                <a16:creationId xmlns:a16="http://schemas.microsoft.com/office/drawing/2014/main" id="{B8B8E9D9-F918-DA51-E07A-208B30F17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43069E-45FE-273B-A1FC-D0194C0AF82E}"/>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147026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B2DE-FF4C-B543-E232-F8B89C3EA281}"/>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3" name="Footer Placeholder 2">
            <a:extLst>
              <a:ext uri="{FF2B5EF4-FFF2-40B4-BE49-F238E27FC236}">
                <a16:creationId xmlns:a16="http://schemas.microsoft.com/office/drawing/2014/main" id="{6F3F412F-0BA4-22A0-F955-322E7A7567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B8B6E3-3C4C-E69D-32D9-79F5C2F5E558}"/>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4051465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82CE-9A90-080F-B916-0CF9D21D1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57CB53-FDF8-1A62-685B-4BBD09A5F8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3B8BB-A15C-3014-B3BD-D9649824E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D6D29-E5CB-90AC-3AC9-DD9127F3B184}"/>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6" name="Footer Placeholder 5">
            <a:extLst>
              <a:ext uri="{FF2B5EF4-FFF2-40B4-BE49-F238E27FC236}">
                <a16:creationId xmlns:a16="http://schemas.microsoft.com/office/drawing/2014/main" id="{39458E14-100C-61F2-9EB6-2815EEB5A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94C34B-2916-56F5-CA1F-667F39269D08}"/>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17405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546E-04D6-4F12-793D-BF7109A9B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84C56-9CDB-AE30-A380-BC6D7DFFF5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25EA4-8AA7-E130-F707-562FD9C70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31581-2B7D-8BE7-2180-2158F4D25CCE}"/>
              </a:ext>
            </a:extLst>
          </p:cNvPr>
          <p:cNvSpPr>
            <a:spLocks noGrp="1"/>
          </p:cNvSpPr>
          <p:nvPr>
            <p:ph type="dt" sz="half" idx="10"/>
          </p:nvPr>
        </p:nvSpPr>
        <p:spPr/>
        <p:txBody>
          <a:bodyPr/>
          <a:lstStyle/>
          <a:p>
            <a:fld id="{790D86D3-709C-400C-B459-2639427CAD0C}" type="datetimeFigureOut">
              <a:rPr lang="en-US" smtClean="0"/>
              <a:t>6/22/2023</a:t>
            </a:fld>
            <a:endParaRPr lang="en-US"/>
          </a:p>
        </p:txBody>
      </p:sp>
      <p:sp>
        <p:nvSpPr>
          <p:cNvPr id="6" name="Footer Placeholder 5">
            <a:extLst>
              <a:ext uri="{FF2B5EF4-FFF2-40B4-BE49-F238E27FC236}">
                <a16:creationId xmlns:a16="http://schemas.microsoft.com/office/drawing/2014/main" id="{CBB5DF48-45F6-545F-A817-788E5F9982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A1458-6891-8E40-2EC8-F4903958B85F}"/>
              </a:ext>
            </a:extLst>
          </p:cNvPr>
          <p:cNvSpPr>
            <a:spLocks noGrp="1"/>
          </p:cNvSpPr>
          <p:nvPr>
            <p:ph type="sldNum" sz="quarter" idx="12"/>
          </p:nvPr>
        </p:nvSpPr>
        <p:spPr/>
        <p:txBody>
          <a:bodyPr/>
          <a:lstStyle/>
          <a:p>
            <a:fld id="{08DFAC35-B760-4000-8CFA-C48BF911B271}" type="slidenum">
              <a:rPr lang="en-US" smtClean="0"/>
              <a:t>‹#›</a:t>
            </a:fld>
            <a:endParaRPr lang="en-US"/>
          </a:p>
        </p:txBody>
      </p:sp>
    </p:spTree>
    <p:extLst>
      <p:ext uri="{BB962C8B-B14F-4D97-AF65-F5344CB8AC3E}">
        <p14:creationId xmlns:p14="http://schemas.microsoft.com/office/powerpoint/2010/main" val="383138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876EE-CB9C-76ED-C76D-C5A70AD7D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F45566-D49F-F415-AFDD-822C7E530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B6C33-0DBA-D41B-6A35-E8280C9997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D86D3-709C-400C-B459-2639427CAD0C}" type="datetimeFigureOut">
              <a:rPr lang="en-US" smtClean="0"/>
              <a:t>6/22/2023</a:t>
            </a:fld>
            <a:endParaRPr lang="en-US"/>
          </a:p>
        </p:txBody>
      </p:sp>
      <p:sp>
        <p:nvSpPr>
          <p:cNvPr id="5" name="Footer Placeholder 4">
            <a:extLst>
              <a:ext uri="{FF2B5EF4-FFF2-40B4-BE49-F238E27FC236}">
                <a16:creationId xmlns:a16="http://schemas.microsoft.com/office/drawing/2014/main" id="{21EFDB49-8422-7792-9CC2-D7353FD6B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F64AF3-CD23-956A-D166-222AF2C75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FAC35-B760-4000-8CFA-C48BF911B271}" type="slidenum">
              <a:rPr lang="en-US" smtClean="0"/>
              <a:t>‹#›</a:t>
            </a:fld>
            <a:endParaRPr lang="en-US"/>
          </a:p>
        </p:txBody>
      </p:sp>
    </p:spTree>
    <p:extLst>
      <p:ext uri="{BB962C8B-B14F-4D97-AF65-F5344CB8AC3E}">
        <p14:creationId xmlns:p14="http://schemas.microsoft.com/office/powerpoint/2010/main" val="3523784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mailto:melliebridewell@arruralhealth.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cid:F9933673-2F09-4FD6-AE59-B2D42298E8BF" TargetMode="External"/><Relationship Id="rId7" Type="http://schemas.openxmlformats.org/officeDocument/2006/relationships/image" Target="cid:6CB7BCF5-D433-4B20-84CF-E7A4F31131BC"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cid:3DC40C27-0175-458E-9C74-61B6D65C4BBE"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094"/>
          <a:stretch>
            <a:fillRect/>
          </a:stretch>
        </p:blipFill>
        <p:spPr>
          <a:xfrm>
            <a:off x="0" y="0"/>
            <a:ext cx="12192000" cy="6858000"/>
          </a:xfrm>
          <a:prstGeom prst="rect">
            <a:avLst/>
          </a:prstGeom>
        </p:spPr>
      </p:pic>
      <p:grpSp>
        <p:nvGrpSpPr>
          <p:cNvPr id="3" name="Group 3"/>
          <p:cNvGrpSpPr/>
          <p:nvPr/>
        </p:nvGrpSpPr>
        <p:grpSpPr>
          <a:xfrm>
            <a:off x="0" y="0"/>
            <a:ext cx="12192000" cy="7061178"/>
            <a:chOff x="0" y="0"/>
            <a:chExt cx="4816593" cy="2789601"/>
          </a:xfrm>
        </p:grpSpPr>
        <p:sp>
          <p:nvSpPr>
            <p:cNvPr id="4" name="Freeform 4"/>
            <p:cNvSpPr/>
            <p:nvPr/>
          </p:nvSpPr>
          <p:spPr>
            <a:xfrm>
              <a:off x="0" y="0"/>
              <a:ext cx="4816592" cy="2789601"/>
            </a:xfrm>
            <a:custGeom>
              <a:avLst/>
              <a:gdLst/>
              <a:ahLst/>
              <a:cxnLst/>
              <a:rect l="l" t="t" r="r" b="b"/>
              <a:pathLst>
                <a:path w="4816592" h="2789601">
                  <a:moveTo>
                    <a:pt x="0" y="0"/>
                  </a:moveTo>
                  <a:lnTo>
                    <a:pt x="4816592" y="0"/>
                  </a:lnTo>
                  <a:lnTo>
                    <a:pt x="4816592" y="2789601"/>
                  </a:lnTo>
                  <a:lnTo>
                    <a:pt x="0" y="2789601"/>
                  </a:lnTo>
                  <a:close/>
                </a:path>
              </a:pathLst>
            </a:custGeom>
            <a:solidFill>
              <a:srgbClr val="A6A6A6">
                <a:alpha val="40784"/>
              </a:srgbClr>
            </a:solidFill>
          </p:spPr>
        </p:sp>
        <p:sp>
          <p:nvSpPr>
            <p:cNvPr id="5" name="TextBox 5"/>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grpSp>
        <p:nvGrpSpPr>
          <p:cNvPr id="6" name="Group 6"/>
          <p:cNvGrpSpPr/>
          <p:nvPr/>
        </p:nvGrpSpPr>
        <p:grpSpPr>
          <a:xfrm>
            <a:off x="685800" y="1123341"/>
            <a:ext cx="8051800" cy="3045631"/>
            <a:chOff x="0" y="0"/>
            <a:chExt cx="2675757" cy="1211038"/>
          </a:xfrm>
        </p:grpSpPr>
        <p:sp>
          <p:nvSpPr>
            <p:cNvPr id="7" name="Freeform 7"/>
            <p:cNvSpPr/>
            <p:nvPr/>
          </p:nvSpPr>
          <p:spPr>
            <a:xfrm>
              <a:off x="0" y="0"/>
              <a:ext cx="2675757" cy="1211038"/>
            </a:xfrm>
            <a:custGeom>
              <a:avLst/>
              <a:gdLst/>
              <a:ahLst/>
              <a:cxnLst/>
              <a:rect l="l" t="t" r="r" b="b"/>
              <a:pathLst>
                <a:path w="2675757" h="1211038">
                  <a:moveTo>
                    <a:pt x="39117" y="0"/>
                  </a:moveTo>
                  <a:lnTo>
                    <a:pt x="2636641" y="0"/>
                  </a:lnTo>
                  <a:cubicBezTo>
                    <a:pt x="2647015" y="0"/>
                    <a:pt x="2656964" y="4121"/>
                    <a:pt x="2664300" y="11457"/>
                  </a:cubicBezTo>
                  <a:cubicBezTo>
                    <a:pt x="2671636" y="18793"/>
                    <a:pt x="2675757" y="28742"/>
                    <a:pt x="2675757" y="39117"/>
                  </a:cubicBezTo>
                  <a:lnTo>
                    <a:pt x="2675757" y="1171921"/>
                  </a:lnTo>
                  <a:cubicBezTo>
                    <a:pt x="2675757" y="1193525"/>
                    <a:pt x="2658244" y="1211038"/>
                    <a:pt x="2636641" y="1211038"/>
                  </a:cubicBezTo>
                  <a:lnTo>
                    <a:pt x="39117" y="1211038"/>
                  </a:lnTo>
                  <a:cubicBezTo>
                    <a:pt x="28742" y="1211038"/>
                    <a:pt x="18793" y="1206917"/>
                    <a:pt x="11457" y="1199581"/>
                  </a:cubicBezTo>
                  <a:cubicBezTo>
                    <a:pt x="4121" y="1192245"/>
                    <a:pt x="0" y="1182296"/>
                    <a:pt x="0" y="1171921"/>
                  </a:cubicBezTo>
                  <a:lnTo>
                    <a:pt x="0" y="39117"/>
                  </a:lnTo>
                  <a:cubicBezTo>
                    <a:pt x="0" y="17513"/>
                    <a:pt x="17513" y="0"/>
                    <a:pt x="39117" y="0"/>
                  </a:cubicBezTo>
                  <a:close/>
                </a:path>
              </a:pathLst>
            </a:custGeom>
            <a:solidFill>
              <a:srgbClr val="FFFFFF">
                <a:alpha val="83922"/>
              </a:srgbClr>
            </a:solidFill>
          </p:spPr>
        </p:sp>
        <p:sp>
          <p:nvSpPr>
            <p:cNvPr id="8" name="TextBox 8"/>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pic>
        <p:nvPicPr>
          <p:cNvPr id="9" name="Picture 9"/>
          <p:cNvPicPr>
            <a:picLocks noChangeAspect="1"/>
          </p:cNvPicPr>
          <p:nvPr/>
        </p:nvPicPr>
        <p:blipFill>
          <a:blip r:embed="rId3"/>
          <a:srcRect/>
          <a:stretch>
            <a:fillRect/>
          </a:stretch>
        </p:blipFill>
        <p:spPr>
          <a:xfrm>
            <a:off x="1221633" y="1471635"/>
            <a:ext cx="1976333" cy="932994"/>
          </a:xfrm>
          <a:prstGeom prst="rect">
            <a:avLst/>
          </a:prstGeom>
        </p:spPr>
      </p:pic>
      <p:sp>
        <p:nvSpPr>
          <p:cNvPr id="10" name="AutoShape 10"/>
          <p:cNvSpPr/>
          <p:nvPr/>
        </p:nvSpPr>
        <p:spPr>
          <a:xfrm rot="-5400000">
            <a:off x="2905677" y="1938131"/>
            <a:ext cx="1097447" cy="0"/>
          </a:xfrm>
          <a:prstGeom prst="line">
            <a:avLst/>
          </a:prstGeom>
          <a:ln w="38100" cap="flat">
            <a:solidFill>
              <a:srgbClr val="000000"/>
            </a:solidFill>
            <a:prstDash val="solid"/>
            <a:headEnd type="none" w="sm" len="sm"/>
            <a:tailEnd type="none" w="sm" len="sm"/>
          </a:ln>
        </p:spPr>
      </p:sp>
      <p:sp>
        <p:nvSpPr>
          <p:cNvPr id="12" name="TextBox 12"/>
          <p:cNvSpPr txBox="1"/>
          <p:nvPr/>
        </p:nvSpPr>
        <p:spPr>
          <a:xfrm>
            <a:off x="3700324" y="1861714"/>
            <a:ext cx="3374156" cy="234038"/>
          </a:xfrm>
          <a:prstGeom prst="rect">
            <a:avLst/>
          </a:prstGeom>
        </p:spPr>
        <p:txBody>
          <a:bodyPr lIns="0" tIns="0" rIns="0" bIns="0" rtlCol="0" anchor="t">
            <a:spAutoFit/>
          </a:bodyPr>
          <a:lstStyle/>
          <a:p>
            <a:pPr algn="ctr">
              <a:lnSpc>
                <a:spcPts val="1997"/>
              </a:lnSpc>
              <a:spcBef>
                <a:spcPct val="0"/>
              </a:spcBef>
            </a:pPr>
            <a:r>
              <a:rPr lang="en-US" sz="1426" dirty="0">
                <a:solidFill>
                  <a:srgbClr val="000000"/>
                </a:solidFill>
                <a:latin typeface="Montserrat Semi-Bold Bold"/>
              </a:rPr>
              <a:t>Arkansas Rural Health Partnership </a:t>
            </a:r>
          </a:p>
        </p:txBody>
      </p:sp>
      <p:sp>
        <p:nvSpPr>
          <p:cNvPr id="13" name="TextBox 12">
            <a:extLst>
              <a:ext uri="{FF2B5EF4-FFF2-40B4-BE49-F238E27FC236}">
                <a16:creationId xmlns:a16="http://schemas.microsoft.com/office/drawing/2014/main" id="{27C06C4F-BCEA-E626-8388-7A76F7B99416}"/>
              </a:ext>
            </a:extLst>
          </p:cNvPr>
          <p:cNvSpPr txBox="1"/>
          <p:nvPr/>
        </p:nvSpPr>
        <p:spPr>
          <a:xfrm>
            <a:off x="1028700" y="2902523"/>
            <a:ext cx="7658978" cy="461665"/>
          </a:xfrm>
          <a:prstGeom prst="rect">
            <a:avLst/>
          </a:prstGeom>
          <a:noFill/>
        </p:spPr>
        <p:txBody>
          <a:bodyPr wrap="square" rtlCol="0">
            <a:spAutoFit/>
          </a:bodyPr>
          <a:lstStyle/>
          <a:p>
            <a:pPr algn="ctr"/>
            <a:r>
              <a:rPr lang="en-US" sz="2400" b="1" dirty="0">
                <a:latin typeface="Montserrat Extra-Bold" panose="020B0604020202020204" charset="0"/>
              </a:rPr>
              <a:t>Social Determinants of Health: Sustainability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600" y="678329"/>
            <a:ext cx="8546069" cy="5927940"/>
            <a:chOff x="0" y="0"/>
            <a:chExt cx="3376225" cy="2341902"/>
          </a:xfrm>
        </p:grpSpPr>
        <p:sp>
          <p:nvSpPr>
            <p:cNvPr id="3" name="Freeform 3"/>
            <p:cNvSpPr/>
            <p:nvPr/>
          </p:nvSpPr>
          <p:spPr>
            <a:xfrm>
              <a:off x="0" y="0"/>
              <a:ext cx="3376225" cy="2341902"/>
            </a:xfrm>
            <a:custGeom>
              <a:avLst/>
              <a:gdLst/>
              <a:ahLst/>
              <a:cxnLst/>
              <a:rect l="l" t="t" r="r" b="b"/>
              <a:pathLst>
                <a:path w="3376225" h="2341902">
                  <a:moveTo>
                    <a:pt x="30801" y="0"/>
                  </a:moveTo>
                  <a:lnTo>
                    <a:pt x="3345424" y="0"/>
                  </a:lnTo>
                  <a:cubicBezTo>
                    <a:pt x="3362435" y="0"/>
                    <a:pt x="3376225" y="13790"/>
                    <a:pt x="3376225" y="30801"/>
                  </a:cubicBezTo>
                  <a:lnTo>
                    <a:pt x="3376225" y="2311102"/>
                  </a:lnTo>
                  <a:cubicBezTo>
                    <a:pt x="3376225" y="2319270"/>
                    <a:pt x="3372979" y="2327105"/>
                    <a:pt x="3367203" y="2332881"/>
                  </a:cubicBezTo>
                  <a:cubicBezTo>
                    <a:pt x="3361427" y="2338657"/>
                    <a:pt x="3353593" y="2341902"/>
                    <a:pt x="3345424" y="2341902"/>
                  </a:cubicBezTo>
                  <a:lnTo>
                    <a:pt x="30801" y="2341902"/>
                  </a:lnTo>
                  <a:cubicBezTo>
                    <a:pt x="22632" y="2341902"/>
                    <a:pt x="14798" y="2338657"/>
                    <a:pt x="9021" y="2332881"/>
                  </a:cubicBezTo>
                  <a:cubicBezTo>
                    <a:pt x="3245" y="2327105"/>
                    <a:pt x="0" y="2319270"/>
                    <a:pt x="0" y="2311102"/>
                  </a:cubicBezTo>
                  <a:lnTo>
                    <a:pt x="0" y="30801"/>
                  </a:lnTo>
                  <a:cubicBezTo>
                    <a:pt x="0" y="22632"/>
                    <a:pt x="3245" y="14798"/>
                    <a:pt x="9021" y="9021"/>
                  </a:cubicBezTo>
                  <a:cubicBezTo>
                    <a:pt x="14798" y="3245"/>
                    <a:pt x="22632" y="0"/>
                    <a:pt x="30801" y="0"/>
                  </a:cubicBezTo>
                  <a:close/>
                </a:path>
              </a:pathLst>
            </a:custGeom>
            <a:solidFill>
              <a:srgbClr val="EAA240">
                <a:alpha val="24706"/>
              </a:srgbClr>
            </a:solidFill>
          </p:spPr>
        </p:sp>
        <p:sp>
          <p:nvSpPr>
            <p:cNvPr id="4" name="TextBox 4"/>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pic>
        <p:nvPicPr>
          <p:cNvPr id="5" name="Picture 5"/>
          <p:cNvPicPr>
            <a:picLocks noChangeAspect="1"/>
          </p:cNvPicPr>
          <p:nvPr/>
        </p:nvPicPr>
        <p:blipFill>
          <a:blip r:embed="rId2"/>
          <a:srcRect/>
          <a:stretch>
            <a:fillRect/>
          </a:stretch>
        </p:blipFill>
        <p:spPr>
          <a:xfrm>
            <a:off x="8805592" y="343183"/>
            <a:ext cx="3386409" cy="6171635"/>
          </a:xfrm>
          <a:prstGeom prst="rect">
            <a:avLst/>
          </a:prstGeom>
        </p:spPr>
      </p:pic>
      <p:sp>
        <p:nvSpPr>
          <p:cNvPr id="8" name="TextBox 8"/>
          <p:cNvSpPr txBox="1"/>
          <p:nvPr/>
        </p:nvSpPr>
        <p:spPr>
          <a:xfrm>
            <a:off x="676836" y="889000"/>
            <a:ext cx="3589801" cy="258276"/>
          </a:xfrm>
          <a:prstGeom prst="rect">
            <a:avLst/>
          </a:prstGeom>
        </p:spPr>
        <p:txBody>
          <a:bodyPr lIns="0" tIns="0" rIns="0" bIns="0" rtlCol="0" anchor="t">
            <a:spAutoFit/>
          </a:bodyPr>
          <a:lstStyle/>
          <a:p>
            <a:pPr algn="ctr">
              <a:lnSpc>
                <a:spcPts val="2239"/>
              </a:lnSpc>
              <a:spcBef>
                <a:spcPct val="0"/>
              </a:spcBef>
            </a:pPr>
            <a:r>
              <a:rPr lang="en-US" sz="1599" dirty="0">
                <a:solidFill>
                  <a:srgbClr val="000000"/>
                </a:solidFill>
                <a:latin typeface="Montserrat Classic Bold"/>
              </a:rPr>
              <a:t>TELEHEALTH RESOURCE CENTERS</a:t>
            </a:r>
          </a:p>
        </p:txBody>
      </p:sp>
      <p:sp>
        <p:nvSpPr>
          <p:cNvPr id="9" name="TextBox 9"/>
          <p:cNvSpPr txBox="1"/>
          <p:nvPr/>
        </p:nvSpPr>
        <p:spPr>
          <a:xfrm>
            <a:off x="693866" y="2563833"/>
            <a:ext cx="1698393" cy="258276"/>
          </a:xfrm>
          <a:prstGeom prst="rect">
            <a:avLst/>
          </a:prstGeom>
        </p:spPr>
        <p:txBody>
          <a:bodyPr wrap="square" lIns="0" tIns="0" rIns="0" bIns="0" rtlCol="0" anchor="t">
            <a:spAutoFit/>
          </a:bodyPr>
          <a:lstStyle/>
          <a:p>
            <a:pPr algn="ctr">
              <a:lnSpc>
                <a:spcPts val="2239"/>
              </a:lnSpc>
              <a:spcBef>
                <a:spcPct val="0"/>
              </a:spcBef>
            </a:pPr>
            <a:r>
              <a:rPr lang="en-US" sz="1599" dirty="0">
                <a:solidFill>
                  <a:srgbClr val="000000"/>
                </a:solidFill>
                <a:latin typeface="Montserrat Classic Bold"/>
              </a:rPr>
              <a:t>ARHP OFFICE</a:t>
            </a:r>
          </a:p>
        </p:txBody>
      </p:sp>
      <p:sp>
        <p:nvSpPr>
          <p:cNvPr id="12" name="TextBox 12"/>
          <p:cNvSpPr txBox="1"/>
          <p:nvPr/>
        </p:nvSpPr>
        <p:spPr>
          <a:xfrm>
            <a:off x="685800" y="1316387"/>
            <a:ext cx="8156569" cy="1070614"/>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 Located in Lake Village, Pine Bluff, and Helena, Arkansas</a:t>
            </a:r>
          </a:p>
          <a:p>
            <a:pPr marL="259093" lvl="1" indent="-129546">
              <a:lnSpc>
                <a:spcPts val="1680"/>
              </a:lnSpc>
              <a:buFont typeface="Arial"/>
              <a:buChar char="•"/>
            </a:pPr>
            <a:r>
              <a:rPr lang="en-US" sz="1200" dirty="0">
                <a:solidFill>
                  <a:srgbClr val="000000"/>
                </a:solidFill>
                <a:latin typeface="Montserrat Classic"/>
              </a:rPr>
              <a:t>A hub used to promote, educate, and train healthcare professionals </a:t>
            </a:r>
          </a:p>
          <a:p>
            <a:pPr marL="259093" lvl="1" indent="-129546">
              <a:lnSpc>
                <a:spcPts val="1680"/>
              </a:lnSpc>
              <a:buFont typeface="Arial"/>
              <a:buChar char="•"/>
            </a:pPr>
            <a:r>
              <a:rPr lang="en-US" sz="1200" dirty="0">
                <a:solidFill>
                  <a:srgbClr val="000000"/>
                </a:solidFill>
                <a:latin typeface="Montserrat Classic"/>
              </a:rPr>
              <a:t>Offers capacity to provide telehealth visits and provides additional support from ARHP Community Benefits Counselors </a:t>
            </a:r>
          </a:p>
          <a:p>
            <a:pPr marL="259093" lvl="1" indent="-129546">
              <a:lnSpc>
                <a:spcPts val="1680"/>
              </a:lnSpc>
              <a:buFont typeface="Arial"/>
              <a:buChar char="•"/>
            </a:pPr>
            <a:r>
              <a:rPr lang="en-US" sz="1200" dirty="0">
                <a:solidFill>
                  <a:srgbClr val="000000"/>
                </a:solidFill>
                <a:latin typeface="Montserrat Classic"/>
              </a:rPr>
              <a:t>Educates and support healthcare providers and patients with remote telemonitoring devices</a:t>
            </a:r>
          </a:p>
        </p:txBody>
      </p:sp>
      <p:sp>
        <p:nvSpPr>
          <p:cNvPr id="13" name="TextBox 13"/>
          <p:cNvSpPr txBox="1"/>
          <p:nvPr/>
        </p:nvSpPr>
        <p:spPr>
          <a:xfrm>
            <a:off x="609601" y="3022158"/>
            <a:ext cx="7828055" cy="1070614"/>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The epicenter of operations and the launch pad for collaboration, innovation, and connection between  diverse partners and community members.</a:t>
            </a:r>
          </a:p>
          <a:p>
            <a:pPr marL="259093" lvl="1" indent="-129546">
              <a:lnSpc>
                <a:spcPts val="1680"/>
              </a:lnSpc>
              <a:buFont typeface="Arial"/>
              <a:buChar char="•"/>
            </a:pPr>
            <a:r>
              <a:rPr lang="en-US" sz="1200" dirty="0">
                <a:solidFill>
                  <a:srgbClr val="000000"/>
                </a:solidFill>
                <a:latin typeface="Montserrat Classic"/>
              </a:rPr>
              <a:t>Houses the Telehealth Resource Center, a meeting/conference room space, and offices for project  staff and senior leadership. </a:t>
            </a:r>
          </a:p>
          <a:p>
            <a:pPr marL="259093" lvl="1" indent="-129546">
              <a:lnSpc>
                <a:spcPts val="1680"/>
              </a:lnSpc>
              <a:buFont typeface="Arial"/>
              <a:buChar char="•"/>
            </a:pPr>
            <a:r>
              <a:rPr lang="en-US" sz="1200" dirty="0">
                <a:solidFill>
                  <a:srgbClr val="000000"/>
                </a:solidFill>
                <a:latin typeface="Montserrat Classic"/>
              </a:rPr>
              <a:t>In 2022, it will house the The Good Food Rx distribution center.</a:t>
            </a:r>
          </a:p>
        </p:txBody>
      </p:sp>
      <p:grpSp>
        <p:nvGrpSpPr>
          <p:cNvPr id="6" name="Google Shape;142;p5">
            <a:extLst>
              <a:ext uri="{FF2B5EF4-FFF2-40B4-BE49-F238E27FC236}">
                <a16:creationId xmlns:a16="http://schemas.microsoft.com/office/drawing/2014/main" id="{9F2E496C-8D50-4C36-651D-4B58969D19C6}"/>
              </a:ext>
            </a:extLst>
          </p:cNvPr>
          <p:cNvGrpSpPr/>
          <p:nvPr/>
        </p:nvGrpSpPr>
        <p:grpSpPr>
          <a:xfrm>
            <a:off x="5051915" y="3642300"/>
            <a:ext cx="3747700" cy="2860903"/>
            <a:chOff x="-15" y="-374424"/>
            <a:chExt cx="21493186" cy="11005239"/>
          </a:xfrm>
        </p:grpSpPr>
        <p:sp>
          <p:nvSpPr>
            <p:cNvPr id="17" name="Google Shape;145;p5">
              <a:extLst>
                <a:ext uri="{FF2B5EF4-FFF2-40B4-BE49-F238E27FC236}">
                  <a16:creationId xmlns:a16="http://schemas.microsoft.com/office/drawing/2014/main" id="{D8449835-B654-1410-465E-4E31B8C50935}"/>
                </a:ext>
              </a:extLst>
            </p:cNvPr>
            <p:cNvSpPr txBox="1"/>
            <p:nvPr/>
          </p:nvSpPr>
          <p:spPr>
            <a:xfrm>
              <a:off x="-15" y="-374424"/>
              <a:ext cx="4592149" cy="4966773"/>
            </a:xfrm>
            <a:prstGeom prst="rect">
              <a:avLst/>
            </a:prstGeom>
            <a:noFill/>
            <a:ln>
              <a:noFill/>
            </a:ln>
          </p:spPr>
          <p:txBody>
            <a:bodyPr spcFirstLastPara="1" wrap="square" lIns="32800" tIns="32800" rIns="32800" bIns="32800" anchor="ctr" anchorCtr="0">
              <a:noAutofit/>
            </a:bodyPr>
            <a:lstStyle/>
            <a:p>
              <a:pPr algn="ctr">
                <a:lnSpc>
                  <a:spcPct val="147722"/>
                </a:lnSpc>
              </a:pPr>
              <a:endParaRPr sz="1200">
                <a:solidFill>
                  <a:schemeClr val="dk1"/>
                </a:solidFill>
                <a:latin typeface="Calibri"/>
                <a:ea typeface="Calibri"/>
                <a:cs typeface="Calibri"/>
                <a:sym typeface="Calibri"/>
              </a:endParaRPr>
            </a:p>
          </p:txBody>
        </p:sp>
        <p:pic>
          <p:nvPicPr>
            <p:cNvPr id="10" name="Google Shape;146;p5">
              <a:extLst>
                <a:ext uri="{FF2B5EF4-FFF2-40B4-BE49-F238E27FC236}">
                  <a16:creationId xmlns:a16="http://schemas.microsoft.com/office/drawing/2014/main" id="{8EB73CF6-B2B0-4EEC-D401-32A90F5F8FD1}"/>
                </a:ext>
              </a:extLst>
            </p:cNvPr>
            <p:cNvPicPr preferRelativeResize="0"/>
            <p:nvPr/>
          </p:nvPicPr>
          <p:blipFill rotWithShape="1">
            <a:blip r:embed="rId3">
              <a:alphaModFix/>
            </a:blip>
            <a:srcRect/>
            <a:stretch/>
          </p:blipFill>
          <p:spPr>
            <a:xfrm>
              <a:off x="0" y="3591965"/>
              <a:ext cx="11700946" cy="7038850"/>
            </a:xfrm>
            <a:prstGeom prst="rect">
              <a:avLst/>
            </a:prstGeom>
            <a:noFill/>
            <a:ln>
              <a:noFill/>
            </a:ln>
          </p:spPr>
        </p:pic>
        <p:pic>
          <p:nvPicPr>
            <p:cNvPr id="11" name="Google Shape;147;p5">
              <a:extLst>
                <a:ext uri="{FF2B5EF4-FFF2-40B4-BE49-F238E27FC236}">
                  <a16:creationId xmlns:a16="http://schemas.microsoft.com/office/drawing/2014/main" id="{3A550007-DC92-F7A7-83F3-D3595CD8AAEA}"/>
                </a:ext>
              </a:extLst>
            </p:cNvPr>
            <p:cNvPicPr preferRelativeResize="0"/>
            <p:nvPr/>
          </p:nvPicPr>
          <p:blipFill rotWithShape="1">
            <a:blip r:embed="rId4">
              <a:alphaModFix/>
            </a:blip>
            <a:srcRect t="11650" r="815" b="12762"/>
            <a:stretch/>
          </p:blipFill>
          <p:spPr>
            <a:xfrm>
              <a:off x="12266762" y="5357365"/>
              <a:ext cx="9226409" cy="5273450"/>
            </a:xfrm>
            <a:prstGeom prst="rect">
              <a:avLst/>
            </a:prstGeom>
            <a:noFill/>
            <a:ln>
              <a:noFill/>
            </a:ln>
          </p:spPr>
        </p:pic>
        <p:pic>
          <p:nvPicPr>
            <p:cNvPr id="14" name="Google Shape;148;p5">
              <a:extLst>
                <a:ext uri="{FF2B5EF4-FFF2-40B4-BE49-F238E27FC236}">
                  <a16:creationId xmlns:a16="http://schemas.microsoft.com/office/drawing/2014/main" id="{E211A628-B20C-5725-55D2-5E9467198842}"/>
                </a:ext>
              </a:extLst>
            </p:cNvPr>
            <p:cNvPicPr preferRelativeResize="0"/>
            <p:nvPr/>
          </p:nvPicPr>
          <p:blipFill rotWithShape="1">
            <a:blip r:embed="rId5">
              <a:alphaModFix/>
            </a:blip>
            <a:srcRect t="14734" b="12151"/>
            <a:stretch/>
          </p:blipFill>
          <p:spPr>
            <a:xfrm>
              <a:off x="12266762" y="0"/>
              <a:ext cx="9226409" cy="496717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38454">
            <a:off x="6655678" y="-836708"/>
            <a:ext cx="7714593" cy="7925157"/>
            <a:chOff x="25729" y="47625"/>
            <a:chExt cx="815651" cy="827186"/>
          </a:xfrm>
        </p:grpSpPr>
        <p:sp>
          <p:nvSpPr>
            <p:cNvPr id="3" name="Freeform 3"/>
            <p:cNvSpPr/>
            <p:nvPr/>
          </p:nvSpPr>
          <p:spPr>
            <a:xfrm>
              <a:off x="25729" y="55504"/>
              <a:ext cx="815651" cy="819307"/>
            </a:xfrm>
            <a:custGeom>
              <a:avLst/>
              <a:gdLst/>
              <a:ahLst/>
              <a:cxnLst/>
              <a:rect l="l" t="t" r="r" b="b"/>
              <a:pathLst>
                <a:path w="815651" h="819307">
                  <a:moveTo>
                    <a:pt x="407826" y="0"/>
                  </a:moveTo>
                  <a:cubicBezTo>
                    <a:pt x="633356" y="1009"/>
                    <a:pt x="815652" y="184121"/>
                    <a:pt x="815652" y="409653"/>
                  </a:cubicBezTo>
                  <a:cubicBezTo>
                    <a:pt x="815652" y="635186"/>
                    <a:pt x="633356" y="818298"/>
                    <a:pt x="407826" y="819307"/>
                  </a:cubicBezTo>
                  <a:cubicBezTo>
                    <a:pt x="182296" y="818298"/>
                    <a:pt x="0" y="635186"/>
                    <a:pt x="0" y="409653"/>
                  </a:cubicBezTo>
                  <a:cubicBezTo>
                    <a:pt x="0" y="184121"/>
                    <a:pt x="182296" y="1009"/>
                    <a:pt x="407826" y="0"/>
                  </a:cubicBezTo>
                  <a:close/>
                </a:path>
              </a:pathLst>
            </a:custGeom>
            <a:solidFill>
              <a:srgbClr val="8D67A9"/>
            </a:solidFill>
          </p:spPr>
        </p:sp>
        <p:sp>
          <p:nvSpPr>
            <p:cNvPr id="4" name="TextBox 4"/>
            <p:cNvSpPr txBox="1"/>
            <p:nvPr/>
          </p:nvSpPr>
          <p:spPr>
            <a:xfrm>
              <a:off x="76200" y="47625"/>
              <a:ext cx="660400" cy="688975"/>
            </a:xfrm>
            <a:prstGeom prst="rect">
              <a:avLst/>
            </a:prstGeom>
          </p:spPr>
          <p:txBody>
            <a:bodyPr lIns="33867" tIns="33867" rIns="33867" bIns="33867" rtlCol="0" anchor="ctr"/>
            <a:lstStyle/>
            <a:p>
              <a:pPr algn="ctr">
                <a:lnSpc>
                  <a:spcPts val="1493"/>
                </a:lnSpc>
              </a:pPr>
              <a:endParaRPr sz="1200"/>
            </a:p>
          </p:txBody>
        </p:sp>
      </p:grpSp>
      <p:pic>
        <p:nvPicPr>
          <p:cNvPr id="5" name="Picture 5"/>
          <p:cNvPicPr>
            <a:picLocks noChangeAspect="1"/>
          </p:cNvPicPr>
          <p:nvPr/>
        </p:nvPicPr>
        <p:blipFill>
          <a:blip r:embed="rId3"/>
          <a:srcRect t="4950" r="932" b="1013"/>
          <a:stretch>
            <a:fillRect/>
          </a:stretch>
        </p:blipFill>
        <p:spPr>
          <a:xfrm>
            <a:off x="7071055" y="4750"/>
            <a:ext cx="5956163" cy="6601237"/>
          </a:xfrm>
          <a:prstGeom prst="rect">
            <a:avLst/>
          </a:prstGeom>
        </p:spPr>
      </p:pic>
      <p:grpSp>
        <p:nvGrpSpPr>
          <p:cNvPr id="6" name="Group 6"/>
          <p:cNvGrpSpPr/>
          <p:nvPr/>
        </p:nvGrpSpPr>
        <p:grpSpPr>
          <a:xfrm>
            <a:off x="6827078" y="1604092"/>
            <a:ext cx="2989970" cy="3237785"/>
            <a:chOff x="0" y="-214424"/>
            <a:chExt cx="4644875" cy="6245148"/>
          </a:xfrm>
        </p:grpSpPr>
        <p:grpSp>
          <p:nvGrpSpPr>
            <p:cNvPr id="7" name="Group 7"/>
            <p:cNvGrpSpPr/>
            <p:nvPr/>
          </p:nvGrpSpPr>
          <p:grpSpPr>
            <a:xfrm>
              <a:off x="0" y="-214424"/>
              <a:ext cx="4644875" cy="6245148"/>
              <a:chOff x="0" y="-46739"/>
              <a:chExt cx="1012465" cy="1361284"/>
            </a:xfrm>
          </p:grpSpPr>
          <p:sp>
            <p:nvSpPr>
              <p:cNvPr id="8" name="Freeform 8"/>
              <p:cNvSpPr/>
              <p:nvPr/>
            </p:nvSpPr>
            <p:spPr>
              <a:xfrm>
                <a:off x="86901" y="-46739"/>
                <a:ext cx="925564" cy="1361284"/>
              </a:xfrm>
              <a:custGeom>
                <a:avLst/>
                <a:gdLst/>
                <a:ahLst/>
                <a:cxnLst/>
                <a:rect l="l" t="t" r="r" b="b"/>
                <a:pathLst>
                  <a:path w="908708" h="909081">
                    <a:moveTo>
                      <a:pt x="0" y="0"/>
                    </a:moveTo>
                    <a:lnTo>
                      <a:pt x="908708" y="0"/>
                    </a:lnTo>
                    <a:lnTo>
                      <a:pt x="908708" y="909081"/>
                    </a:lnTo>
                    <a:lnTo>
                      <a:pt x="0" y="909081"/>
                    </a:lnTo>
                    <a:close/>
                  </a:path>
                </a:pathLst>
              </a:custGeom>
              <a:solidFill>
                <a:srgbClr val="8D67A9"/>
              </a:solidFill>
            </p:spPr>
            <p:txBody>
              <a:bodyPr/>
              <a:lstStyle/>
              <a:p>
                <a:endParaRPr lang="en-US" dirty="0"/>
              </a:p>
            </p:txBody>
          </p:sp>
          <p:sp>
            <p:nvSpPr>
              <p:cNvPr id="9" name="TextBox 9"/>
              <p:cNvSpPr txBox="1"/>
              <p:nvPr/>
            </p:nvSpPr>
            <p:spPr>
              <a:xfrm>
                <a:off x="0" y="-38100"/>
                <a:ext cx="812800" cy="850900"/>
              </a:xfrm>
              <a:prstGeom prst="rect">
                <a:avLst/>
              </a:prstGeom>
            </p:spPr>
            <p:txBody>
              <a:bodyPr lIns="30690" tIns="30690" rIns="30690" bIns="30690" rtlCol="0" anchor="ctr"/>
              <a:lstStyle/>
              <a:p>
                <a:pPr algn="ctr">
                  <a:lnSpc>
                    <a:spcPts val="1353"/>
                  </a:lnSpc>
                </a:pPr>
                <a:endParaRPr sz="1200"/>
              </a:p>
            </p:txBody>
          </p:sp>
        </p:grpSp>
        <p:sp>
          <p:nvSpPr>
            <p:cNvPr id="10" name="TextBox 10"/>
            <p:cNvSpPr txBox="1"/>
            <p:nvPr/>
          </p:nvSpPr>
          <p:spPr>
            <a:xfrm>
              <a:off x="1370918" y="158491"/>
              <a:ext cx="1318925" cy="610717"/>
            </a:xfrm>
            <a:prstGeom prst="rect">
              <a:avLst/>
            </a:prstGeom>
          </p:spPr>
          <p:txBody>
            <a:bodyPr lIns="0" tIns="0" rIns="0" bIns="0" rtlCol="0" anchor="t">
              <a:spAutoFit/>
            </a:bodyPr>
            <a:lstStyle/>
            <a:p>
              <a:pPr algn="ctr">
                <a:lnSpc>
                  <a:spcPts val="2731"/>
                </a:lnSpc>
                <a:spcBef>
                  <a:spcPct val="0"/>
                </a:spcBef>
              </a:pPr>
              <a:r>
                <a:rPr lang="en-US" sz="1951" dirty="0">
                  <a:solidFill>
                    <a:srgbClr val="FFFFFF"/>
                  </a:solidFill>
                  <a:latin typeface="Montserrat Extra-Bold"/>
                </a:rPr>
                <a:t>1,017</a:t>
              </a:r>
            </a:p>
          </p:txBody>
        </p:sp>
        <p:sp>
          <p:nvSpPr>
            <p:cNvPr id="11" name="TextBox 11"/>
            <p:cNvSpPr txBox="1"/>
            <p:nvPr/>
          </p:nvSpPr>
          <p:spPr>
            <a:xfrm>
              <a:off x="923701" y="872674"/>
              <a:ext cx="2642143" cy="296824"/>
            </a:xfrm>
            <a:prstGeom prst="rect">
              <a:avLst/>
            </a:prstGeom>
          </p:spPr>
          <p:txBody>
            <a:bodyPr lIns="0" tIns="0" rIns="0" bIns="0" rtlCol="0" anchor="t">
              <a:spAutoFit/>
            </a:bodyPr>
            <a:lstStyle/>
            <a:p>
              <a:pPr algn="ctr">
                <a:lnSpc>
                  <a:spcPts val="1247"/>
                </a:lnSpc>
                <a:spcBef>
                  <a:spcPct val="0"/>
                </a:spcBef>
              </a:pPr>
              <a:r>
                <a:rPr lang="en-US" sz="1000" dirty="0">
                  <a:solidFill>
                    <a:srgbClr val="FFFFFF"/>
                  </a:solidFill>
                  <a:latin typeface="Montserrat Extra-Bold"/>
                </a:rPr>
                <a:t>Counseling Sessions</a:t>
              </a:r>
            </a:p>
          </p:txBody>
        </p:sp>
        <p:sp>
          <p:nvSpPr>
            <p:cNvPr id="12" name="TextBox 12"/>
            <p:cNvSpPr txBox="1"/>
            <p:nvPr/>
          </p:nvSpPr>
          <p:spPr>
            <a:xfrm>
              <a:off x="1743996" y="1295068"/>
              <a:ext cx="803368" cy="609727"/>
            </a:xfrm>
            <a:prstGeom prst="rect">
              <a:avLst/>
            </a:prstGeom>
          </p:spPr>
          <p:txBody>
            <a:bodyPr lIns="0" tIns="0" rIns="0" bIns="0" rtlCol="0" anchor="t">
              <a:spAutoFit/>
            </a:bodyPr>
            <a:lstStyle/>
            <a:p>
              <a:pPr algn="ctr">
                <a:lnSpc>
                  <a:spcPts val="2703"/>
                </a:lnSpc>
                <a:spcBef>
                  <a:spcPct val="0"/>
                </a:spcBef>
              </a:pPr>
              <a:r>
                <a:rPr lang="en-US" sz="1931" dirty="0">
                  <a:solidFill>
                    <a:srgbClr val="FFFFFF"/>
                  </a:solidFill>
                  <a:latin typeface="Montserrat Extra-Bold"/>
                </a:rPr>
                <a:t>5</a:t>
              </a:r>
            </a:p>
          </p:txBody>
        </p:sp>
        <p:sp>
          <p:nvSpPr>
            <p:cNvPr id="13" name="TextBox 13"/>
            <p:cNvSpPr txBox="1"/>
            <p:nvPr/>
          </p:nvSpPr>
          <p:spPr>
            <a:xfrm>
              <a:off x="667388" y="2030204"/>
              <a:ext cx="3061486" cy="296824"/>
            </a:xfrm>
            <a:prstGeom prst="rect">
              <a:avLst/>
            </a:prstGeom>
          </p:spPr>
          <p:txBody>
            <a:bodyPr wrap="square" lIns="0" tIns="0" rIns="0" bIns="0" rtlCol="0" anchor="t">
              <a:spAutoFit/>
            </a:bodyPr>
            <a:lstStyle/>
            <a:p>
              <a:pPr algn="ctr">
                <a:lnSpc>
                  <a:spcPts val="1247"/>
                </a:lnSpc>
                <a:spcBef>
                  <a:spcPct val="0"/>
                </a:spcBef>
              </a:pPr>
              <a:r>
                <a:rPr lang="en-US" sz="1000" dirty="0">
                  <a:solidFill>
                    <a:srgbClr val="FFFFFF"/>
                  </a:solidFill>
                  <a:latin typeface="Montserrat Extra-Bold"/>
                </a:rPr>
                <a:t>Peer Recovery Specialists</a:t>
              </a:r>
            </a:p>
          </p:txBody>
        </p:sp>
        <p:sp>
          <p:nvSpPr>
            <p:cNvPr id="14" name="TextBox 14"/>
            <p:cNvSpPr txBox="1"/>
            <p:nvPr/>
          </p:nvSpPr>
          <p:spPr>
            <a:xfrm>
              <a:off x="1425247" y="2448576"/>
              <a:ext cx="1606441" cy="609727"/>
            </a:xfrm>
            <a:prstGeom prst="rect">
              <a:avLst/>
            </a:prstGeom>
          </p:spPr>
          <p:txBody>
            <a:bodyPr wrap="square" lIns="0" tIns="0" rIns="0" bIns="0" rtlCol="0" anchor="t">
              <a:spAutoFit/>
            </a:bodyPr>
            <a:lstStyle/>
            <a:p>
              <a:pPr algn="ctr">
                <a:lnSpc>
                  <a:spcPts val="2703"/>
                </a:lnSpc>
                <a:spcBef>
                  <a:spcPct val="0"/>
                </a:spcBef>
              </a:pPr>
              <a:r>
                <a:rPr lang="en-US" sz="1931" dirty="0">
                  <a:solidFill>
                    <a:srgbClr val="FFFFFF"/>
                  </a:solidFill>
                  <a:latin typeface="Montserrat Extra-Bold"/>
                </a:rPr>
                <a:t>2,838 </a:t>
              </a:r>
            </a:p>
          </p:txBody>
        </p:sp>
        <p:sp>
          <p:nvSpPr>
            <p:cNvPr id="15" name="TextBox 15"/>
            <p:cNvSpPr txBox="1"/>
            <p:nvPr/>
          </p:nvSpPr>
          <p:spPr>
            <a:xfrm>
              <a:off x="714032" y="3200471"/>
              <a:ext cx="3061486" cy="890475"/>
            </a:xfrm>
            <a:prstGeom prst="rect">
              <a:avLst/>
            </a:prstGeom>
          </p:spPr>
          <p:txBody>
            <a:bodyPr lIns="0" tIns="0" rIns="0" bIns="0" rtlCol="0" anchor="t">
              <a:spAutoFit/>
            </a:bodyPr>
            <a:lstStyle/>
            <a:p>
              <a:pPr algn="ctr">
                <a:lnSpc>
                  <a:spcPts val="1247"/>
                </a:lnSpc>
                <a:spcBef>
                  <a:spcPct val="0"/>
                </a:spcBef>
              </a:pPr>
              <a:r>
                <a:rPr lang="en-US" sz="1000" dirty="0">
                  <a:solidFill>
                    <a:srgbClr val="FFFFFF"/>
                  </a:solidFill>
                  <a:latin typeface="Montserrat Extra-Bold"/>
                </a:rPr>
                <a:t>AR County Southern District Pilot Drug Court served 2,828 individuals</a:t>
              </a:r>
            </a:p>
          </p:txBody>
        </p:sp>
      </p:grpSp>
      <p:sp>
        <p:nvSpPr>
          <p:cNvPr id="16" name="TextBox 16"/>
          <p:cNvSpPr txBox="1"/>
          <p:nvPr/>
        </p:nvSpPr>
        <p:spPr>
          <a:xfrm>
            <a:off x="157020" y="112750"/>
            <a:ext cx="6436353" cy="1103059"/>
          </a:xfrm>
          <a:prstGeom prst="rect">
            <a:avLst/>
          </a:prstGeom>
        </p:spPr>
        <p:txBody>
          <a:bodyPr wrap="square" lIns="0" tIns="0" rIns="0" bIns="0" rtlCol="0" anchor="t">
            <a:spAutoFit/>
          </a:bodyPr>
          <a:lstStyle/>
          <a:p>
            <a:pPr>
              <a:lnSpc>
                <a:spcPts val="4465"/>
              </a:lnSpc>
              <a:spcBef>
                <a:spcPct val="0"/>
              </a:spcBef>
            </a:pPr>
            <a:r>
              <a:rPr lang="en-US" sz="3189" b="1" dirty="0">
                <a:solidFill>
                  <a:srgbClr val="8D67A9"/>
                </a:solidFill>
                <a:latin typeface="Montserrat Extra-Bold Bold"/>
              </a:rPr>
              <a:t>REMOVING BARRIERS TO </a:t>
            </a:r>
          </a:p>
          <a:p>
            <a:pPr>
              <a:lnSpc>
                <a:spcPts val="4465"/>
              </a:lnSpc>
              <a:spcBef>
                <a:spcPct val="0"/>
              </a:spcBef>
            </a:pPr>
            <a:r>
              <a:rPr lang="en-US" sz="3189" b="1" dirty="0">
                <a:solidFill>
                  <a:srgbClr val="8D67A9"/>
                </a:solidFill>
                <a:latin typeface="Montserrat Extra-Bold Bold"/>
              </a:rPr>
              <a:t>BEHAVIORAL HEALTH</a:t>
            </a:r>
          </a:p>
        </p:txBody>
      </p:sp>
      <p:sp>
        <p:nvSpPr>
          <p:cNvPr id="18" name="Freeform 18"/>
          <p:cNvSpPr/>
          <p:nvPr/>
        </p:nvSpPr>
        <p:spPr>
          <a:xfrm>
            <a:off x="7495300" y="810025"/>
            <a:ext cx="2160279" cy="624592"/>
          </a:xfrm>
          <a:custGeom>
            <a:avLst/>
            <a:gdLst/>
            <a:ahLst/>
            <a:cxnLst/>
            <a:rect l="l" t="t" r="r" b="b"/>
            <a:pathLst>
              <a:path w="826457" h="238950">
                <a:moveTo>
                  <a:pt x="119475" y="0"/>
                </a:moveTo>
                <a:lnTo>
                  <a:pt x="706982" y="0"/>
                </a:lnTo>
                <a:cubicBezTo>
                  <a:pt x="772966" y="0"/>
                  <a:pt x="826457" y="53491"/>
                  <a:pt x="826457" y="119475"/>
                </a:cubicBezTo>
                <a:lnTo>
                  <a:pt x="826457" y="119475"/>
                </a:lnTo>
                <a:cubicBezTo>
                  <a:pt x="826457" y="185459"/>
                  <a:pt x="772966" y="238950"/>
                  <a:pt x="706982" y="238950"/>
                </a:cubicBezTo>
                <a:lnTo>
                  <a:pt x="119475" y="238950"/>
                </a:lnTo>
                <a:cubicBezTo>
                  <a:pt x="53491" y="238950"/>
                  <a:pt x="0" y="185459"/>
                  <a:pt x="0" y="119475"/>
                </a:cubicBezTo>
                <a:lnTo>
                  <a:pt x="0" y="119475"/>
                </a:lnTo>
                <a:cubicBezTo>
                  <a:pt x="0" y="53491"/>
                  <a:pt x="53491" y="0"/>
                  <a:pt x="119475" y="0"/>
                </a:cubicBezTo>
                <a:close/>
              </a:path>
            </a:pathLst>
          </a:custGeom>
          <a:solidFill>
            <a:srgbClr val="8D67A9"/>
          </a:solidFill>
        </p:spPr>
        <p:txBody>
          <a:bodyPr/>
          <a:lstStyle/>
          <a:p>
            <a:endParaRPr lang="en-US" sz="1200" dirty="0"/>
          </a:p>
        </p:txBody>
      </p:sp>
      <p:grpSp>
        <p:nvGrpSpPr>
          <p:cNvPr id="20" name="Group 20"/>
          <p:cNvGrpSpPr/>
          <p:nvPr/>
        </p:nvGrpSpPr>
        <p:grpSpPr>
          <a:xfrm>
            <a:off x="-166271" y="1268732"/>
            <a:ext cx="6947170" cy="5375507"/>
            <a:chOff x="-2144432" y="-188191"/>
            <a:chExt cx="11559617" cy="10751012"/>
          </a:xfrm>
        </p:grpSpPr>
        <p:sp>
          <p:nvSpPr>
            <p:cNvPr id="21" name="TextBox 21"/>
            <p:cNvSpPr txBox="1"/>
            <p:nvPr/>
          </p:nvSpPr>
          <p:spPr>
            <a:xfrm>
              <a:off x="-2042761" y="-188191"/>
              <a:ext cx="7310488" cy="516552"/>
            </a:xfrm>
            <a:prstGeom prst="rect">
              <a:avLst/>
            </a:prstGeom>
          </p:spPr>
          <p:txBody>
            <a:bodyPr lIns="0" tIns="0" rIns="0" bIns="0" rtlCol="0" anchor="t">
              <a:spAutoFit/>
            </a:bodyPr>
            <a:lstStyle/>
            <a:p>
              <a:pPr algn="ctr">
                <a:lnSpc>
                  <a:spcPts val="2237"/>
                </a:lnSpc>
                <a:spcBef>
                  <a:spcPct val="0"/>
                </a:spcBef>
              </a:pPr>
              <a:r>
                <a:rPr lang="en-US" sz="1598" b="1" dirty="0">
                  <a:solidFill>
                    <a:srgbClr val="8D67A9"/>
                  </a:solidFill>
                  <a:latin typeface="Montserrat Classic Bold"/>
                </a:rPr>
                <a:t>BEHAVIORAL HEALTH TASK FORCE</a:t>
              </a:r>
            </a:p>
          </p:txBody>
        </p:sp>
        <p:sp>
          <p:nvSpPr>
            <p:cNvPr id="22" name="TextBox 22"/>
            <p:cNvSpPr txBox="1"/>
            <p:nvPr/>
          </p:nvSpPr>
          <p:spPr>
            <a:xfrm>
              <a:off x="-2079604" y="2593481"/>
              <a:ext cx="7886434" cy="493468"/>
            </a:xfrm>
            <a:prstGeom prst="rect">
              <a:avLst/>
            </a:prstGeom>
          </p:spPr>
          <p:txBody>
            <a:bodyPr lIns="0" tIns="0" rIns="0" bIns="0" rtlCol="0" anchor="t">
              <a:spAutoFit/>
            </a:bodyPr>
            <a:lstStyle/>
            <a:p>
              <a:pPr algn="ctr">
                <a:lnSpc>
                  <a:spcPts val="2146"/>
                </a:lnSpc>
                <a:spcBef>
                  <a:spcPct val="0"/>
                </a:spcBef>
              </a:pPr>
              <a:r>
                <a:rPr lang="en-US" sz="1533" b="1" dirty="0">
                  <a:solidFill>
                    <a:srgbClr val="8D67A9"/>
                  </a:solidFill>
                  <a:latin typeface="Montserrat Classic Bold"/>
                </a:rPr>
                <a:t>OPIOID CRISIS  INFORMATIONAL  VIDEO</a:t>
              </a:r>
            </a:p>
          </p:txBody>
        </p:sp>
        <p:sp>
          <p:nvSpPr>
            <p:cNvPr id="23" name="TextBox 23"/>
            <p:cNvSpPr txBox="1"/>
            <p:nvPr/>
          </p:nvSpPr>
          <p:spPr>
            <a:xfrm>
              <a:off x="-2144432" y="4301524"/>
              <a:ext cx="7703588" cy="513604"/>
            </a:xfrm>
            <a:prstGeom prst="rect">
              <a:avLst/>
            </a:prstGeom>
          </p:spPr>
          <p:txBody>
            <a:bodyPr lIns="0" tIns="0" rIns="0" bIns="0" rtlCol="0" anchor="t">
              <a:spAutoFit/>
            </a:bodyPr>
            <a:lstStyle/>
            <a:p>
              <a:pPr algn="ctr">
                <a:lnSpc>
                  <a:spcPts val="2167"/>
                </a:lnSpc>
                <a:spcBef>
                  <a:spcPct val="0"/>
                </a:spcBef>
              </a:pPr>
              <a:r>
                <a:rPr lang="en-US" sz="1548" b="1" dirty="0">
                  <a:solidFill>
                    <a:srgbClr val="8D67A9"/>
                  </a:solidFill>
                  <a:latin typeface="Montserrat Classic Bold"/>
                </a:rPr>
                <a:t>SUBSTANCE USE DISORDER SERVICES</a:t>
              </a:r>
            </a:p>
          </p:txBody>
        </p:sp>
        <p:sp>
          <p:nvSpPr>
            <p:cNvPr id="24" name="TextBox 24"/>
            <p:cNvSpPr txBox="1"/>
            <p:nvPr/>
          </p:nvSpPr>
          <p:spPr>
            <a:xfrm>
              <a:off x="-1407527" y="3116983"/>
              <a:ext cx="8284360" cy="833178"/>
            </a:xfrm>
            <a:prstGeom prst="rect">
              <a:avLst/>
            </a:prstGeom>
          </p:spPr>
          <p:txBody>
            <a:bodyPr lIns="0" tIns="0" rIns="0" bIns="0" rtlCol="0" anchor="t">
              <a:spAutoFit/>
            </a:bodyPr>
            <a:lstStyle/>
            <a:p>
              <a:pPr marL="259106" lvl="1" indent="-129552">
                <a:lnSpc>
                  <a:spcPts val="1680"/>
                </a:lnSpc>
                <a:buFont typeface="Arial"/>
                <a:buChar char="•"/>
              </a:pPr>
              <a:r>
                <a:rPr lang="en-US" sz="1200" dirty="0">
                  <a:solidFill>
                    <a:srgbClr val="000000"/>
                  </a:solidFill>
                  <a:latin typeface="Montserrat Classic"/>
                </a:rPr>
                <a:t>Produced an education and awareness video highlighting Delta residents, providers, and communities facing the opioid crisis. </a:t>
              </a:r>
            </a:p>
          </p:txBody>
        </p:sp>
        <p:sp>
          <p:nvSpPr>
            <p:cNvPr id="25" name="TextBox 25"/>
            <p:cNvSpPr txBox="1"/>
            <p:nvPr/>
          </p:nvSpPr>
          <p:spPr>
            <a:xfrm>
              <a:off x="-1392178" y="4933460"/>
              <a:ext cx="10807363" cy="5629361"/>
            </a:xfrm>
            <a:prstGeom prst="rect">
              <a:avLst/>
            </a:prstGeom>
          </p:spPr>
          <p:txBody>
            <a:bodyPr wrap="square" lIns="0" tIns="0" rIns="0" bIns="0" rtlCol="0" anchor="t">
              <a:spAutoFit/>
            </a:bodyPr>
            <a:lstStyle/>
            <a:p>
              <a:pPr marL="259106" lvl="1" indent="-129552">
                <a:lnSpc>
                  <a:spcPts val="1680"/>
                </a:lnSpc>
                <a:buFont typeface="Arial"/>
                <a:buChar char="•"/>
              </a:pPr>
              <a:r>
                <a:rPr lang="en-US" sz="1200" dirty="0">
                  <a:solidFill>
                    <a:srgbClr val="000000"/>
                  </a:solidFill>
                  <a:latin typeface="Montserrat Classic"/>
                </a:rPr>
                <a:t>SAMSHA Creating Safe Scenes  training for law enforcement officers (LEO) – CLEST certification </a:t>
              </a:r>
            </a:p>
            <a:p>
              <a:pPr marL="259106" lvl="1" indent="-129552">
                <a:lnSpc>
                  <a:spcPts val="1680"/>
                </a:lnSpc>
                <a:buFont typeface="Arial"/>
                <a:buChar char="•"/>
              </a:pPr>
              <a:r>
                <a:rPr lang="en-US" sz="1200" dirty="0">
                  <a:solidFill>
                    <a:srgbClr val="000000"/>
                  </a:solidFill>
                  <a:latin typeface="Montserrat Classic"/>
                </a:rPr>
                <a:t>Produced a Peer Support Specialist video</a:t>
              </a:r>
            </a:p>
            <a:p>
              <a:pPr marL="259106" lvl="1" indent="-129552">
                <a:lnSpc>
                  <a:spcPts val="1680"/>
                </a:lnSpc>
                <a:buFont typeface="Arial"/>
                <a:buChar char="•"/>
              </a:pPr>
              <a:r>
                <a:rPr lang="en-US" sz="1200" dirty="0">
                  <a:solidFill>
                    <a:srgbClr val="000000"/>
                  </a:solidFill>
                  <a:latin typeface="Montserrat Classic"/>
                </a:rPr>
                <a:t>Be in the Know and Drugs of Abuse education in schools and communities </a:t>
              </a:r>
            </a:p>
            <a:p>
              <a:pPr marL="259106" lvl="1" indent="-129552">
                <a:lnSpc>
                  <a:spcPts val="1680"/>
                </a:lnSpc>
                <a:buFont typeface="Arial"/>
                <a:buChar char="•"/>
              </a:pPr>
              <a:r>
                <a:rPr lang="en-US" sz="1200" dirty="0">
                  <a:solidFill>
                    <a:srgbClr val="000000"/>
                  </a:solidFill>
                  <a:latin typeface="Montserrat Classic"/>
                </a:rPr>
                <a:t>Internship program providing SUD education including: Drug Take Back events, Don’t Run, Call 911, </a:t>
              </a:r>
              <a:r>
                <a:rPr lang="en-US" sz="1200" dirty="0" err="1">
                  <a:solidFill>
                    <a:srgbClr val="000000"/>
                  </a:solidFill>
                  <a:latin typeface="Montserrat Classic"/>
                </a:rPr>
                <a:t>Narcansas</a:t>
              </a:r>
              <a:r>
                <a:rPr lang="en-US" sz="1200" dirty="0">
                  <a:solidFill>
                    <a:srgbClr val="000000"/>
                  </a:solidFill>
                  <a:latin typeface="Montserrat Classic"/>
                </a:rPr>
                <a:t> APP </a:t>
              </a:r>
            </a:p>
            <a:p>
              <a:pPr marL="259106" lvl="1" indent="-129552">
                <a:lnSpc>
                  <a:spcPts val="1680"/>
                </a:lnSpc>
                <a:buFont typeface="Arial"/>
                <a:buChar char="•"/>
              </a:pPr>
              <a:r>
                <a:rPr lang="en-US" sz="1200" dirty="0">
                  <a:solidFill>
                    <a:srgbClr val="000000"/>
                  </a:solidFill>
                  <a:latin typeface="Montserrat Classic"/>
                </a:rPr>
                <a:t>Peer Support Specialist Services</a:t>
              </a:r>
            </a:p>
            <a:p>
              <a:pPr marL="259106" lvl="1" indent="-129552">
                <a:lnSpc>
                  <a:spcPts val="1680"/>
                </a:lnSpc>
                <a:buFont typeface="Arial"/>
                <a:buChar char="•"/>
              </a:pPr>
              <a:r>
                <a:rPr lang="en-US" sz="1200" dirty="0">
                  <a:solidFill>
                    <a:srgbClr val="000000"/>
                  </a:solidFill>
                  <a:latin typeface="Montserrat Classic"/>
                </a:rPr>
                <a:t>Naloxone Training and Kits</a:t>
              </a:r>
            </a:p>
            <a:p>
              <a:pPr marL="259106" lvl="1" indent="-129552">
                <a:lnSpc>
                  <a:spcPts val="1680"/>
                </a:lnSpc>
                <a:buFont typeface="Arial"/>
                <a:buChar char="•"/>
              </a:pPr>
              <a:r>
                <a:rPr lang="en-US" sz="1200" dirty="0">
                  <a:solidFill>
                    <a:srgbClr val="000000"/>
                  </a:solidFill>
                  <a:latin typeface="Montserrat Classic"/>
                </a:rPr>
                <a:t>ARHP SE AR Drug Summit to be held June 22, 2023</a:t>
              </a:r>
            </a:p>
            <a:p>
              <a:pPr marL="259106" lvl="1" indent="-129552">
                <a:lnSpc>
                  <a:spcPts val="1680"/>
                </a:lnSpc>
                <a:buFont typeface="Arial"/>
                <a:buChar char="•"/>
              </a:pPr>
              <a:r>
                <a:rPr lang="en-US" sz="1200" dirty="0">
                  <a:solidFill>
                    <a:srgbClr val="000000"/>
                  </a:solidFill>
                  <a:latin typeface="Montserrat Classic"/>
                </a:rPr>
                <a:t>Provide substance use screening and linkage to care including: </a:t>
              </a:r>
            </a:p>
            <a:p>
              <a:pPr marL="518212" lvl="2" indent="-172738">
                <a:lnSpc>
                  <a:spcPts val="1680"/>
                </a:lnSpc>
                <a:buFont typeface="Arial"/>
                <a:buChar char="⚬"/>
              </a:pPr>
              <a:r>
                <a:rPr lang="en-US" sz="1200" dirty="0">
                  <a:solidFill>
                    <a:srgbClr val="000000"/>
                  </a:solidFill>
                  <a:latin typeface="Montserrat Classic"/>
                </a:rPr>
                <a:t>Counseling</a:t>
              </a:r>
            </a:p>
            <a:p>
              <a:pPr marL="518212" lvl="2" indent="-172738">
                <a:lnSpc>
                  <a:spcPts val="1680"/>
                </a:lnSpc>
                <a:buFont typeface="Arial"/>
                <a:buChar char="⚬"/>
              </a:pPr>
              <a:r>
                <a:rPr lang="en-US" sz="1200" dirty="0">
                  <a:solidFill>
                    <a:srgbClr val="000000"/>
                  </a:solidFill>
                  <a:latin typeface="Montserrat Classic"/>
                </a:rPr>
                <a:t>Medication Assisted Treatment (MAT) </a:t>
              </a:r>
            </a:p>
            <a:p>
              <a:pPr marL="518212" lvl="2" indent="-172738">
                <a:lnSpc>
                  <a:spcPts val="1680"/>
                </a:lnSpc>
                <a:spcBef>
                  <a:spcPct val="0"/>
                </a:spcBef>
                <a:buFont typeface="Arial"/>
                <a:buChar char="⚬"/>
              </a:pPr>
              <a:r>
                <a:rPr lang="en-US" sz="1200" dirty="0">
                  <a:solidFill>
                    <a:srgbClr val="000000"/>
                  </a:solidFill>
                  <a:latin typeface="Montserrat Classic"/>
                </a:rPr>
                <a:t>Peer Recovery </a:t>
              </a:r>
            </a:p>
          </p:txBody>
        </p:sp>
        <p:sp>
          <p:nvSpPr>
            <p:cNvPr id="26" name="TextBox 26"/>
            <p:cNvSpPr txBox="1"/>
            <p:nvPr/>
          </p:nvSpPr>
          <p:spPr>
            <a:xfrm>
              <a:off x="-1450910" y="415335"/>
              <a:ext cx="9128708" cy="2141228"/>
            </a:xfrm>
            <a:prstGeom prst="rect">
              <a:avLst/>
            </a:prstGeom>
          </p:spPr>
          <p:txBody>
            <a:bodyPr lIns="0" tIns="0" rIns="0" bIns="0" rtlCol="0" anchor="t">
              <a:spAutoFit/>
            </a:bodyPr>
            <a:lstStyle/>
            <a:p>
              <a:pPr marL="259106" lvl="1" indent="-129552">
                <a:lnSpc>
                  <a:spcPts val="1680"/>
                </a:lnSpc>
                <a:buFont typeface="Arial"/>
                <a:buChar char="•"/>
              </a:pPr>
              <a:r>
                <a:rPr lang="en-US" sz="1200" dirty="0">
                  <a:solidFill>
                    <a:srgbClr val="000000"/>
                  </a:solidFill>
                  <a:latin typeface="Montserrat Classic"/>
                </a:rPr>
                <a:t>36 members since June 2018: </a:t>
              </a:r>
            </a:p>
            <a:p>
              <a:pPr marL="518212" lvl="2" indent="-172738">
                <a:lnSpc>
                  <a:spcPts val="1680"/>
                </a:lnSpc>
                <a:buFont typeface="Arial"/>
                <a:buChar char="⚬"/>
              </a:pPr>
              <a:r>
                <a:rPr lang="en-US" sz="1200" dirty="0">
                  <a:solidFill>
                    <a:srgbClr val="000000"/>
                  </a:solidFill>
                  <a:latin typeface="Montserrat Classic"/>
                </a:rPr>
                <a:t>Developed Regional Behavioral Health Strategic Plan </a:t>
              </a:r>
            </a:p>
            <a:p>
              <a:pPr marL="518212" lvl="2" indent="-172738">
                <a:lnSpc>
                  <a:spcPts val="1680"/>
                </a:lnSpc>
                <a:buFont typeface="Arial"/>
                <a:buChar char="⚬"/>
              </a:pPr>
              <a:r>
                <a:rPr lang="en-US" sz="1200" dirty="0">
                  <a:solidFill>
                    <a:srgbClr val="000000"/>
                  </a:solidFill>
                  <a:latin typeface="Montserrat Classic"/>
                </a:rPr>
                <a:t>Developed Pilot Drug Court Program</a:t>
              </a:r>
            </a:p>
            <a:p>
              <a:pPr marL="259106" lvl="1" indent="-129552">
                <a:lnSpc>
                  <a:spcPts val="1680"/>
                </a:lnSpc>
                <a:buFont typeface="Arial"/>
                <a:buChar char="•"/>
              </a:pPr>
              <a:r>
                <a:rPr lang="en-US" sz="1200" dirty="0">
                  <a:solidFill>
                    <a:srgbClr val="000000"/>
                  </a:solidFill>
                  <a:latin typeface="Montserrat Classic"/>
                </a:rPr>
                <a:t>Current efforts target increasing the availability of local inpatient behavioral  health treatment facilities in rural South Arkansas.</a:t>
              </a:r>
            </a:p>
          </p:txBody>
        </p:sp>
      </p:grpSp>
      <p:sp>
        <p:nvSpPr>
          <p:cNvPr id="27" name="TextBox 27"/>
          <p:cNvSpPr txBox="1"/>
          <p:nvPr/>
        </p:nvSpPr>
        <p:spPr>
          <a:xfrm>
            <a:off x="8545916" y="5998694"/>
            <a:ext cx="2939291" cy="373564"/>
          </a:xfrm>
          <a:prstGeom prst="rect">
            <a:avLst/>
          </a:prstGeom>
        </p:spPr>
        <p:txBody>
          <a:bodyPr lIns="0" tIns="0" rIns="0" bIns="0" rtlCol="0" anchor="t">
            <a:spAutoFit/>
          </a:bodyPr>
          <a:lstStyle/>
          <a:p>
            <a:pPr algn="ctr">
              <a:lnSpc>
                <a:spcPts val="1002"/>
              </a:lnSpc>
              <a:spcBef>
                <a:spcPct val="0"/>
              </a:spcBef>
            </a:pPr>
            <a:r>
              <a:rPr lang="en-US" sz="716" dirty="0">
                <a:solidFill>
                  <a:srgbClr val="FFFFFF"/>
                </a:solidFill>
                <a:latin typeface="Montserrat Classic Bold"/>
              </a:rPr>
              <a:t>ABOVE:  </a:t>
            </a:r>
            <a:r>
              <a:rPr lang="en-US" sz="716" dirty="0" err="1">
                <a:solidFill>
                  <a:srgbClr val="FFFFFF"/>
                </a:solidFill>
                <a:latin typeface="Montserrat Classic Bold"/>
              </a:rPr>
              <a:t>Jarrid</a:t>
            </a:r>
            <a:r>
              <a:rPr lang="en-US" sz="716" dirty="0">
                <a:solidFill>
                  <a:srgbClr val="FFFFFF"/>
                </a:solidFill>
                <a:latin typeface="Montserrat Classic Bold"/>
              </a:rPr>
              <a:t> Duncan is a behavioral health counseling  and substance use disorder treatment advocate with the  Breaking ARM180 Ministry in the DeWitt, AR area.</a:t>
            </a:r>
          </a:p>
        </p:txBody>
      </p:sp>
      <p:sp>
        <p:nvSpPr>
          <p:cNvPr id="28" name="TextBox 27">
            <a:extLst>
              <a:ext uri="{FF2B5EF4-FFF2-40B4-BE49-F238E27FC236}">
                <a16:creationId xmlns:a16="http://schemas.microsoft.com/office/drawing/2014/main" id="{437301F2-6CF8-192B-0E27-D560D48F03A0}"/>
              </a:ext>
            </a:extLst>
          </p:cNvPr>
          <p:cNvSpPr txBox="1"/>
          <p:nvPr/>
        </p:nvSpPr>
        <p:spPr>
          <a:xfrm>
            <a:off x="7235698" y="3888526"/>
            <a:ext cx="1777760" cy="851452"/>
          </a:xfrm>
          <a:prstGeom prst="rect">
            <a:avLst/>
          </a:prstGeom>
          <a:noFill/>
        </p:spPr>
        <p:txBody>
          <a:bodyPr wrap="square" rtlCol="0">
            <a:spAutoFit/>
          </a:bodyPr>
          <a:lstStyle/>
          <a:p>
            <a:pPr algn="ctr"/>
            <a:r>
              <a:rPr lang="en-US" sz="1933" b="1" dirty="0">
                <a:solidFill>
                  <a:schemeClr val="bg1"/>
                </a:solidFill>
                <a:latin typeface="Montserrat Classic Bold" panose="020B0604020202020204" charset="0"/>
              </a:rPr>
              <a:t>102</a:t>
            </a:r>
          </a:p>
          <a:p>
            <a:pPr algn="ctr"/>
            <a:r>
              <a:rPr lang="en-US" sz="1000" b="1" dirty="0">
                <a:solidFill>
                  <a:schemeClr val="bg1"/>
                </a:solidFill>
                <a:latin typeface="Montserrat Classic Bold" panose="020B0604020202020204" charset="0"/>
              </a:rPr>
              <a:t>LEO’s  trained/CLEST certified in Creating Safe Scenes  </a:t>
            </a:r>
          </a:p>
        </p:txBody>
      </p:sp>
      <p:sp>
        <p:nvSpPr>
          <p:cNvPr id="29" name="TextBox 28">
            <a:extLst>
              <a:ext uri="{FF2B5EF4-FFF2-40B4-BE49-F238E27FC236}">
                <a16:creationId xmlns:a16="http://schemas.microsoft.com/office/drawing/2014/main" id="{06717BBB-DC42-4491-F553-30DF158C10B0}"/>
              </a:ext>
            </a:extLst>
          </p:cNvPr>
          <p:cNvSpPr txBox="1"/>
          <p:nvPr/>
        </p:nvSpPr>
        <p:spPr>
          <a:xfrm>
            <a:off x="7816739" y="933122"/>
            <a:ext cx="1600817" cy="369332"/>
          </a:xfrm>
          <a:prstGeom prst="rect">
            <a:avLst/>
          </a:prstGeom>
          <a:noFill/>
        </p:spPr>
        <p:txBody>
          <a:bodyPr wrap="square" rtlCol="0">
            <a:spAutoFit/>
          </a:bodyPr>
          <a:lstStyle/>
          <a:p>
            <a:r>
              <a:rPr lang="en-US" b="1" dirty="0">
                <a:solidFill>
                  <a:schemeClr val="bg1"/>
                </a:solidFill>
              </a:rPr>
              <a:t>OUR IMPACTS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15479" y="1271851"/>
            <a:ext cx="4258325" cy="5207061"/>
            <a:chOff x="0" y="0"/>
            <a:chExt cx="1682301" cy="2057110"/>
          </a:xfrm>
        </p:grpSpPr>
        <p:sp>
          <p:nvSpPr>
            <p:cNvPr id="3" name="Freeform 3"/>
            <p:cNvSpPr/>
            <p:nvPr/>
          </p:nvSpPr>
          <p:spPr>
            <a:xfrm>
              <a:off x="0" y="0"/>
              <a:ext cx="1682301" cy="2057110"/>
            </a:xfrm>
            <a:custGeom>
              <a:avLst/>
              <a:gdLst/>
              <a:ahLst/>
              <a:cxnLst/>
              <a:rect l="l" t="t" r="r" b="b"/>
              <a:pathLst>
                <a:path w="1682301" h="2057110">
                  <a:moveTo>
                    <a:pt x="61814" y="0"/>
                  </a:moveTo>
                  <a:lnTo>
                    <a:pt x="1620487" y="0"/>
                  </a:lnTo>
                  <a:cubicBezTo>
                    <a:pt x="1636881" y="0"/>
                    <a:pt x="1652604" y="6513"/>
                    <a:pt x="1664196" y="18105"/>
                  </a:cubicBezTo>
                  <a:cubicBezTo>
                    <a:pt x="1675789" y="29697"/>
                    <a:pt x="1682301" y="45420"/>
                    <a:pt x="1682301" y="61814"/>
                  </a:cubicBezTo>
                  <a:lnTo>
                    <a:pt x="1682301" y="1995296"/>
                  </a:lnTo>
                  <a:cubicBezTo>
                    <a:pt x="1682301" y="2011690"/>
                    <a:pt x="1675789" y="2027413"/>
                    <a:pt x="1664196" y="2039006"/>
                  </a:cubicBezTo>
                  <a:cubicBezTo>
                    <a:pt x="1652604" y="2050598"/>
                    <a:pt x="1636881" y="2057110"/>
                    <a:pt x="1620487" y="2057110"/>
                  </a:cubicBezTo>
                  <a:lnTo>
                    <a:pt x="61814" y="2057110"/>
                  </a:lnTo>
                  <a:cubicBezTo>
                    <a:pt x="45420" y="2057110"/>
                    <a:pt x="29697" y="2050598"/>
                    <a:pt x="18105" y="2039006"/>
                  </a:cubicBezTo>
                  <a:cubicBezTo>
                    <a:pt x="6513" y="2027413"/>
                    <a:pt x="0" y="2011690"/>
                    <a:pt x="0" y="1995296"/>
                  </a:cubicBezTo>
                  <a:lnTo>
                    <a:pt x="0" y="61814"/>
                  </a:lnTo>
                  <a:cubicBezTo>
                    <a:pt x="0" y="45420"/>
                    <a:pt x="6513" y="29697"/>
                    <a:pt x="18105" y="18105"/>
                  </a:cubicBezTo>
                  <a:cubicBezTo>
                    <a:pt x="29697" y="6513"/>
                    <a:pt x="45420" y="0"/>
                    <a:pt x="61814" y="0"/>
                  </a:cubicBezTo>
                  <a:close/>
                </a:path>
              </a:pathLst>
            </a:custGeom>
            <a:solidFill>
              <a:srgbClr val="8D67A9">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5" name="TextBox 5"/>
          <p:cNvSpPr txBox="1"/>
          <p:nvPr/>
        </p:nvSpPr>
        <p:spPr>
          <a:xfrm>
            <a:off x="327703" y="636428"/>
            <a:ext cx="9143027" cy="609206"/>
          </a:xfrm>
          <a:prstGeom prst="rect">
            <a:avLst/>
          </a:prstGeom>
        </p:spPr>
        <p:txBody>
          <a:bodyPr lIns="0" tIns="0" rIns="0" bIns="0" rtlCol="0" anchor="t">
            <a:spAutoFit/>
          </a:bodyPr>
          <a:lstStyle/>
          <a:p>
            <a:pPr algn="ctr">
              <a:lnSpc>
                <a:spcPts val="5227"/>
              </a:lnSpc>
              <a:spcBef>
                <a:spcPct val="0"/>
              </a:spcBef>
            </a:pPr>
            <a:r>
              <a:rPr lang="en-US" sz="3734" dirty="0">
                <a:solidFill>
                  <a:srgbClr val="000000"/>
                </a:solidFill>
                <a:latin typeface="Montserrat Extra-Bold"/>
              </a:rPr>
              <a:t>MENTAL HEALTH FIRST AID (MHFA)</a:t>
            </a:r>
          </a:p>
        </p:txBody>
      </p:sp>
      <p:grpSp>
        <p:nvGrpSpPr>
          <p:cNvPr id="6" name="Group 6"/>
          <p:cNvGrpSpPr/>
          <p:nvPr/>
        </p:nvGrpSpPr>
        <p:grpSpPr>
          <a:xfrm>
            <a:off x="283143" y="1686045"/>
            <a:ext cx="7197386" cy="4378672"/>
            <a:chOff x="0" y="0"/>
            <a:chExt cx="14394771" cy="8757343"/>
          </a:xfrm>
        </p:grpSpPr>
        <p:grpSp>
          <p:nvGrpSpPr>
            <p:cNvPr id="7" name="Group 7"/>
            <p:cNvGrpSpPr/>
            <p:nvPr/>
          </p:nvGrpSpPr>
          <p:grpSpPr>
            <a:xfrm>
              <a:off x="0" y="0"/>
              <a:ext cx="14394771" cy="3928504"/>
              <a:chOff x="0" y="0"/>
              <a:chExt cx="2843412" cy="776001"/>
            </a:xfrm>
          </p:grpSpPr>
          <p:sp>
            <p:nvSpPr>
              <p:cNvPr id="8" name="Freeform 8"/>
              <p:cNvSpPr/>
              <p:nvPr/>
            </p:nvSpPr>
            <p:spPr>
              <a:xfrm>
                <a:off x="0" y="0"/>
                <a:ext cx="2843412" cy="776001"/>
              </a:xfrm>
              <a:custGeom>
                <a:avLst/>
                <a:gdLst/>
                <a:ahLst/>
                <a:cxnLst/>
                <a:rect l="l" t="t" r="r" b="b"/>
                <a:pathLst>
                  <a:path w="2843412" h="776001">
                    <a:moveTo>
                      <a:pt x="36572" y="0"/>
                    </a:moveTo>
                    <a:lnTo>
                      <a:pt x="2806839" y="0"/>
                    </a:lnTo>
                    <a:cubicBezTo>
                      <a:pt x="2816539" y="0"/>
                      <a:pt x="2825841" y="3853"/>
                      <a:pt x="2832700" y="10712"/>
                    </a:cubicBezTo>
                    <a:cubicBezTo>
                      <a:pt x="2839559" y="17570"/>
                      <a:pt x="2843412" y="26873"/>
                      <a:pt x="2843412" y="36572"/>
                    </a:cubicBezTo>
                    <a:lnTo>
                      <a:pt x="2843412" y="739429"/>
                    </a:lnTo>
                    <a:cubicBezTo>
                      <a:pt x="2843412" y="749128"/>
                      <a:pt x="2839559" y="758430"/>
                      <a:pt x="2832700" y="765289"/>
                    </a:cubicBezTo>
                    <a:cubicBezTo>
                      <a:pt x="2825841" y="772148"/>
                      <a:pt x="2816539" y="776001"/>
                      <a:pt x="2806839" y="776001"/>
                    </a:cubicBezTo>
                    <a:lnTo>
                      <a:pt x="36572" y="776001"/>
                    </a:lnTo>
                    <a:cubicBezTo>
                      <a:pt x="26873" y="776001"/>
                      <a:pt x="17570" y="772148"/>
                      <a:pt x="10712" y="765289"/>
                    </a:cubicBezTo>
                    <a:cubicBezTo>
                      <a:pt x="3853" y="758430"/>
                      <a:pt x="0" y="749128"/>
                      <a:pt x="0" y="739429"/>
                    </a:cubicBezTo>
                    <a:lnTo>
                      <a:pt x="0" y="36572"/>
                    </a:lnTo>
                    <a:cubicBezTo>
                      <a:pt x="0" y="26873"/>
                      <a:pt x="3853" y="17570"/>
                      <a:pt x="10712" y="10712"/>
                    </a:cubicBezTo>
                    <a:cubicBezTo>
                      <a:pt x="17570" y="3853"/>
                      <a:pt x="26873" y="0"/>
                      <a:pt x="36572" y="0"/>
                    </a:cubicBezTo>
                    <a:close/>
                  </a:path>
                </a:pathLst>
              </a:custGeom>
              <a:solidFill>
                <a:srgbClr val="8D67A9">
                  <a:alpha val="19608"/>
                </a:srgbClr>
              </a:solidFill>
            </p:spPr>
          </p:sp>
          <p:sp>
            <p:nvSpPr>
              <p:cNvPr id="9" name="TextBox 9"/>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10" name="TextBox 10"/>
            <p:cNvSpPr txBox="1"/>
            <p:nvPr/>
          </p:nvSpPr>
          <p:spPr>
            <a:xfrm>
              <a:off x="590914" y="680720"/>
              <a:ext cx="10216953" cy="562848"/>
            </a:xfrm>
            <a:prstGeom prst="rect">
              <a:avLst/>
            </a:prstGeom>
          </p:spPr>
          <p:txBody>
            <a:bodyPr lIns="0" tIns="0" rIns="0" bIns="0" rtlCol="0" anchor="t">
              <a:spAutoFit/>
            </a:bodyPr>
            <a:lstStyle/>
            <a:p>
              <a:pPr algn="ctr">
                <a:lnSpc>
                  <a:spcPts val="2426"/>
                </a:lnSpc>
                <a:spcBef>
                  <a:spcPct val="0"/>
                </a:spcBef>
              </a:pPr>
              <a:r>
                <a:rPr lang="en-US" sz="1733" dirty="0">
                  <a:solidFill>
                    <a:srgbClr val="000000"/>
                  </a:solidFill>
                  <a:latin typeface="Montserrat Semi-Bold"/>
                </a:rPr>
                <a:t>COMMUNITY HEALTH NEEDS  ASSESSMENTS</a:t>
              </a:r>
            </a:p>
          </p:txBody>
        </p:sp>
        <p:sp>
          <p:nvSpPr>
            <p:cNvPr id="11" name="TextBox 11"/>
            <p:cNvSpPr txBox="1"/>
            <p:nvPr/>
          </p:nvSpPr>
          <p:spPr>
            <a:xfrm>
              <a:off x="590914" y="1647282"/>
              <a:ext cx="13355309" cy="1805238"/>
            </a:xfrm>
            <a:prstGeom prst="rect">
              <a:avLst/>
            </a:prstGeom>
          </p:spPr>
          <p:txBody>
            <a:bodyPr lIns="0" tIns="0" rIns="0" bIns="0" rtlCol="0" anchor="t">
              <a:spAutoFit/>
            </a:bodyPr>
            <a:lstStyle/>
            <a:p>
              <a:pPr>
                <a:lnSpc>
                  <a:spcPts val="1773"/>
                </a:lnSpc>
                <a:spcBef>
                  <a:spcPct val="0"/>
                </a:spcBef>
              </a:pPr>
              <a:r>
                <a:rPr lang="en-US" sz="1266" dirty="0">
                  <a:solidFill>
                    <a:srgbClr val="000000"/>
                  </a:solidFill>
                  <a:latin typeface="Montserrat Classic"/>
                </a:rPr>
                <a:t>In 2016, 2019, and now again in 2022, the Arkansas Rural Health Partnership (ARHP)  conducted Community Health Needs Assessments for each of its hospital members. </a:t>
              </a:r>
              <a:r>
                <a:rPr lang="en-US" sz="1266" dirty="0">
                  <a:solidFill>
                    <a:srgbClr val="000000"/>
                  </a:solidFill>
                  <a:latin typeface="Montserrat Classic Bold"/>
                </a:rPr>
                <a:t>The data  unanimously prioritized behavioral health as the highest concern in every community surveyed.</a:t>
              </a:r>
            </a:p>
          </p:txBody>
        </p:sp>
        <p:grpSp>
          <p:nvGrpSpPr>
            <p:cNvPr id="12" name="Group 12"/>
            <p:cNvGrpSpPr/>
            <p:nvPr/>
          </p:nvGrpSpPr>
          <p:grpSpPr>
            <a:xfrm>
              <a:off x="0" y="4320069"/>
              <a:ext cx="14394771" cy="4437274"/>
              <a:chOff x="0" y="0"/>
              <a:chExt cx="2843412" cy="876499"/>
            </a:xfrm>
          </p:grpSpPr>
          <p:sp>
            <p:nvSpPr>
              <p:cNvPr id="13" name="Freeform 13"/>
              <p:cNvSpPr/>
              <p:nvPr/>
            </p:nvSpPr>
            <p:spPr>
              <a:xfrm>
                <a:off x="0" y="0"/>
                <a:ext cx="2843412" cy="876499"/>
              </a:xfrm>
              <a:custGeom>
                <a:avLst/>
                <a:gdLst/>
                <a:ahLst/>
                <a:cxnLst/>
                <a:rect l="l" t="t" r="r" b="b"/>
                <a:pathLst>
                  <a:path w="2843412" h="876499">
                    <a:moveTo>
                      <a:pt x="36572" y="0"/>
                    </a:moveTo>
                    <a:lnTo>
                      <a:pt x="2806839" y="0"/>
                    </a:lnTo>
                    <a:cubicBezTo>
                      <a:pt x="2816539" y="0"/>
                      <a:pt x="2825841" y="3853"/>
                      <a:pt x="2832700" y="10712"/>
                    </a:cubicBezTo>
                    <a:cubicBezTo>
                      <a:pt x="2839559" y="17570"/>
                      <a:pt x="2843412" y="26873"/>
                      <a:pt x="2843412" y="36572"/>
                    </a:cubicBezTo>
                    <a:lnTo>
                      <a:pt x="2843412" y="839926"/>
                    </a:lnTo>
                    <a:cubicBezTo>
                      <a:pt x="2843412" y="849626"/>
                      <a:pt x="2839559" y="858928"/>
                      <a:pt x="2832700" y="865787"/>
                    </a:cubicBezTo>
                    <a:cubicBezTo>
                      <a:pt x="2825841" y="872645"/>
                      <a:pt x="2816539" y="876499"/>
                      <a:pt x="2806839" y="876499"/>
                    </a:cubicBezTo>
                    <a:lnTo>
                      <a:pt x="36572" y="876499"/>
                    </a:lnTo>
                    <a:cubicBezTo>
                      <a:pt x="26873" y="876499"/>
                      <a:pt x="17570" y="872645"/>
                      <a:pt x="10712" y="865787"/>
                    </a:cubicBezTo>
                    <a:cubicBezTo>
                      <a:pt x="3853" y="858928"/>
                      <a:pt x="0" y="849626"/>
                      <a:pt x="0" y="839926"/>
                    </a:cubicBezTo>
                    <a:lnTo>
                      <a:pt x="0" y="36572"/>
                    </a:lnTo>
                    <a:cubicBezTo>
                      <a:pt x="0" y="26873"/>
                      <a:pt x="3853" y="17570"/>
                      <a:pt x="10712" y="10712"/>
                    </a:cubicBezTo>
                    <a:cubicBezTo>
                      <a:pt x="17570" y="3853"/>
                      <a:pt x="26873" y="0"/>
                      <a:pt x="36572" y="0"/>
                    </a:cubicBezTo>
                    <a:close/>
                  </a:path>
                </a:pathLst>
              </a:custGeom>
              <a:solidFill>
                <a:srgbClr val="8D67A9">
                  <a:alpha val="20784"/>
                </a:srgbClr>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15" name="TextBox 15"/>
            <p:cNvSpPr txBox="1"/>
            <p:nvPr/>
          </p:nvSpPr>
          <p:spPr>
            <a:xfrm>
              <a:off x="503260" y="5906653"/>
              <a:ext cx="13594331" cy="881910"/>
            </a:xfrm>
            <a:prstGeom prst="rect">
              <a:avLst/>
            </a:prstGeom>
          </p:spPr>
          <p:txBody>
            <a:bodyPr lIns="0" tIns="0" rIns="0" bIns="0" rtlCol="0" anchor="t">
              <a:spAutoFit/>
            </a:bodyPr>
            <a:lstStyle/>
            <a:p>
              <a:pPr marL="273486" lvl="1" indent="-136744">
                <a:lnSpc>
                  <a:spcPts val="1773"/>
                </a:lnSpc>
                <a:buFont typeface="Arial"/>
                <a:buChar char="•"/>
              </a:pPr>
              <a:r>
                <a:rPr lang="en-US" sz="1266" dirty="0">
                  <a:solidFill>
                    <a:srgbClr val="000000"/>
                  </a:solidFill>
                  <a:latin typeface="Montserrat Classic"/>
                </a:rPr>
                <a:t> an evidence-based training course that  teaches individuals how to identify, understand, and  respond to signs of mental illness and substance use  disorders. </a:t>
              </a:r>
            </a:p>
          </p:txBody>
        </p:sp>
        <p:sp>
          <p:nvSpPr>
            <p:cNvPr id="16" name="TextBox 16"/>
            <p:cNvSpPr txBox="1"/>
            <p:nvPr/>
          </p:nvSpPr>
          <p:spPr>
            <a:xfrm>
              <a:off x="597328" y="5107879"/>
              <a:ext cx="8181515" cy="562848"/>
            </a:xfrm>
            <a:prstGeom prst="rect">
              <a:avLst/>
            </a:prstGeom>
          </p:spPr>
          <p:txBody>
            <a:bodyPr lIns="0" tIns="0" rIns="0" bIns="0" rtlCol="0" anchor="t">
              <a:spAutoFit/>
            </a:bodyPr>
            <a:lstStyle/>
            <a:p>
              <a:pPr algn="ctr">
                <a:lnSpc>
                  <a:spcPts val="2426"/>
                </a:lnSpc>
                <a:spcBef>
                  <a:spcPct val="0"/>
                </a:spcBef>
              </a:pPr>
              <a:r>
                <a:rPr lang="en-US" sz="1733" dirty="0">
                  <a:solidFill>
                    <a:srgbClr val="000000"/>
                  </a:solidFill>
                  <a:latin typeface="Montserrat Semi-Bold"/>
                </a:rPr>
                <a:t>MENTAL HEALTH FIRST AID (MHFA)</a:t>
              </a:r>
            </a:p>
          </p:txBody>
        </p:sp>
        <p:sp>
          <p:nvSpPr>
            <p:cNvPr id="17" name="TextBox 17"/>
            <p:cNvSpPr txBox="1"/>
            <p:nvPr/>
          </p:nvSpPr>
          <p:spPr>
            <a:xfrm>
              <a:off x="503260" y="6999009"/>
              <a:ext cx="13500261" cy="1343574"/>
            </a:xfrm>
            <a:prstGeom prst="rect">
              <a:avLst/>
            </a:prstGeom>
          </p:spPr>
          <p:txBody>
            <a:bodyPr lIns="0" tIns="0" rIns="0" bIns="0" rtlCol="0" anchor="t">
              <a:spAutoFit/>
            </a:bodyPr>
            <a:lstStyle/>
            <a:p>
              <a:pPr marL="273486" lvl="1" indent="-136744">
                <a:lnSpc>
                  <a:spcPts val="1773"/>
                </a:lnSpc>
                <a:buFont typeface="Arial"/>
                <a:buChar char="•"/>
              </a:pPr>
              <a:r>
                <a:rPr lang="en-US" sz="1266" dirty="0">
                  <a:solidFill>
                    <a:srgbClr val="000000"/>
                  </a:solidFill>
                  <a:latin typeface="Montserrat Classic"/>
                </a:rPr>
                <a:t>designed to give laypersons the skills needed to reach out and provide initial help and support to someone who may be developing a mental health or substance use problem and/or experiencing a related crisis. </a:t>
              </a:r>
            </a:p>
          </p:txBody>
        </p:sp>
      </p:grpSp>
      <p:pic>
        <p:nvPicPr>
          <p:cNvPr id="18" name="Picture 18"/>
          <p:cNvPicPr>
            <a:picLocks noChangeAspect="1"/>
          </p:cNvPicPr>
          <p:nvPr/>
        </p:nvPicPr>
        <p:blipFill>
          <a:blip r:embed="rId2"/>
          <a:srcRect/>
          <a:stretch>
            <a:fillRect/>
          </a:stretch>
        </p:blipFill>
        <p:spPr>
          <a:xfrm>
            <a:off x="7922382" y="3153686"/>
            <a:ext cx="3844521" cy="2209701"/>
          </a:xfrm>
          <a:prstGeom prst="rect">
            <a:avLst/>
          </a:prstGeom>
        </p:spPr>
      </p:pic>
      <p:sp>
        <p:nvSpPr>
          <p:cNvPr id="19" name="TextBox 19"/>
          <p:cNvSpPr txBox="1"/>
          <p:nvPr/>
        </p:nvSpPr>
        <p:spPr>
          <a:xfrm>
            <a:off x="7859951" y="5530494"/>
            <a:ext cx="4009976" cy="635623"/>
          </a:xfrm>
          <a:prstGeom prst="rect">
            <a:avLst/>
          </a:prstGeom>
        </p:spPr>
        <p:txBody>
          <a:bodyPr lIns="0" tIns="0" rIns="0" bIns="0" rtlCol="0" anchor="t">
            <a:spAutoFit/>
          </a:bodyPr>
          <a:lstStyle/>
          <a:p>
            <a:pPr algn="ctr">
              <a:lnSpc>
                <a:spcPts val="1730"/>
              </a:lnSpc>
              <a:spcBef>
                <a:spcPct val="0"/>
              </a:spcBef>
            </a:pPr>
            <a:r>
              <a:rPr lang="en-US" sz="1235" dirty="0">
                <a:solidFill>
                  <a:srgbClr val="000000"/>
                </a:solidFill>
                <a:latin typeface="Montserrat Classic"/>
              </a:rPr>
              <a:t>McGehee High School Principal, Justin Holt, is one of more than 1700 adults and teens trained in Mental  Health First Aid through ARHP.</a:t>
            </a:r>
          </a:p>
        </p:txBody>
      </p:sp>
      <p:sp>
        <p:nvSpPr>
          <p:cNvPr id="20" name="TextBox 20"/>
          <p:cNvSpPr txBox="1"/>
          <p:nvPr/>
        </p:nvSpPr>
        <p:spPr>
          <a:xfrm>
            <a:off x="9495069" y="1737607"/>
            <a:ext cx="2330408" cy="902619"/>
          </a:xfrm>
          <a:prstGeom prst="rect">
            <a:avLst/>
          </a:prstGeom>
        </p:spPr>
        <p:txBody>
          <a:bodyPr lIns="0" tIns="0" rIns="0" bIns="0" rtlCol="0" anchor="t">
            <a:spAutoFit/>
          </a:bodyPr>
          <a:lstStyle/>
          <a:p>
            <a:pPr algn="ctr">
              <a:lnSpc>
                <a:spcPts val="1773"/>
              </a:lnSpc>
              <a:spcBef>
                <a:spcPct val="0"/>
              </a:spcBef>
            </a:pPr>
            <a:r>
              <a:rPr lang="en-US" sz="1266" dirty="0">
                <a:solidFill>
                  <a:srgbClr val="000000"/>
                </a:solidFill>
                <a:latin typeface="Montserrat Classic"/>
              </a:rPr>
              <a:t>educators, community leaders, law  enforcement, and teens trained in  Mental Health First Aid</a:t>
            </a:r>
          </a:p>
        </p:txBody>
      </p:sp>
      <p:grpSp>
        <p:nvGrpSpPr>
          <p:cNvPr id="21" name="Group 21"/>
          <p:cNvGrpSpPr/>
          <p:nvPr/>
        </p:nvGrpSpPr>
        <p:grpSpPr>
          <a:xfrm>
            <a:off x="7931211" y="1421661"/>
            <a:ext cx="1539519" cy="153951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67A9"/>
            </a:solidFill>
          </p:spPr>
        </p:sp>
        <p:sp>
          <p:nvSpPr>
            <p:cNvPr id="23" name="TextBox 23"/>
            <p:cNvSpPr txBox="1"/>
            <p:nvPr/>
          </p:nvSpPr>
          <p:spPr>
            <a:xfrm>
              <a:off x="76200" y="28575"/>
              <a:ext cx="660400" cy="708025"/>
            </a:xfrm>
            <a:prstGeom prst="rect">
              <a:avLst/>
            </a:prstGeom>
          </p:spPr>
          <p:txBody>
            <a:bodyPr lIns="36501" tIns="36501" rIns="36501" bIns="36501" rtlCol="0" anchor="ctr"/>
            <a:lstStyle/>
            <a:p>
              <a:pPr algn="ctr">
                <a:lnSpc>
                  <a:spcPts val="1911"/>
                </a:lnSpc>
              </a:pPr>
              <a:endParaRPr sz="1200" dirty="0"/>
            </a:p>
          </p:txBody>
        </p:sp>
      </p:grpSp>
      <p:sp>
        <p:nvSpPr>
          <p:cNvPr id="24" name="TextBox 24"/>
          <p:cNvSpPr txBox="1"/>
          <p:nvPr/>
        </p:nvSpPr>
        <p:spPr>
          <a:xfrm>
            <a:off x="8034477" y="1810436"/>
            <a:ext cx="1332985" cy="632096"/>
          </a:xfrm>
          <a:prstGeom prst="rect">
            <a:avLst/>
          </a:prstGeom>
        </p:spPr>
        <p:txBody>
          <a:bodyPr lIns="0" tIns="0" rIns="0" bIns="0" rtlCol="0" anchor="t">
            <a:spAutoFit/>
          </a:bodyPr>
          <a:lstStyle/>
          <a:p>
            <a:pPr>
              <a:lnSpc>
                <a:spcPts val="5633"/>
              </a:lnSpc>
            </a:pPr>
            <a:r>
              <a:rPr lang="en-US" sz="3200" dirty="0">
                <a:solidFill>
                  <a:srgbClr val="FFFFFF"/>
                </a:solidFill>
                <a:latin typeface="Montserrat Semi-Bold"/>
              </a:rPr>
              <a:t>1700+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72826" y="207545"/>
            <a:ext cx="6963611" cy="696361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67A9"/>
            </a:solidFill>
          </p:spPr>
        </p:sp>
        <p:sp>
          <p:nvSpPr>
            <p:cNvPr id="4" name="TextBox 4"/>
            <p:cNvSpPr txBox="1"/>
            <p:nvPr/>
          </p:nvSpPr>
          <p:spPr>
            <a:xfrm>
              <a:off x="76200" y="47625"/>
              <a:ext cx="660400" cy="688975"/>
            </a:xfrm>
            <a:prstGeom prst="rect">
              <a:avLst/>
            </a:prstGeom>
          </p:spPr>
          <p:txBody>
            <a:bodyPr lIns="33867" tIns="33867" rIns="33867" bIns="33867" rtlCol="0" anchor="ctr"/>
            <a:lstStyle/>
            <a:p>
              <a:pPr algn="ctr">
                <a:lnSpc>
                  <a:spcPts val="1493"/>
                </a:lnSpc>
              </a:pPr>
              <a:endParaRPr sz="1200" dirty="0"/>
            </a:p>
          </p:txBody>
        </p:sp>
      </p:grpSp>
      <p:pic>
        <p:nvPicPr>
          <p:cNvPr id="5" name="Picture 5"/>
          <p:cNvPicPr>
            <a:picLocks noChangeAspect="1"/>
          </p:cNvPicPr>
          <p:nvPr/>
        </p:nvPicPr>
        <p:blipFill>
          <a:blip r:embed="rId2"/>
          <a:srcRect t="259" r="8052" b="32"/>
          <a:stretch>
            <a:fillRect/>
          </a:stretch>
        </p:blipFill>
        <p:spPr>
          <a:xfrm>
            <a:off x="7416847" y="592968"/>
            <a:ext cx="4775153" cy="6053065"/>
          </a:xfrm>
          <a:prstGeom prst="rect">
            <a:avLst/>
          </a:prstGeom>
        </p:spPr>
      </p:pic>
      <p:sp>
        <p:nvSpPr>
          <p:cNvPr id="6" name="TextBox 6"/>
          <p:cNvSpPr txBox="1"/>
          <p:nvPr/>
        </p:nvSpPr>
        <p:spPr>
          <a:xfrm>
            <a:off x="600131" y="539962"/>
            <a:ext cx="9855554" cy="1276055"/>
          </a:xfrm>
          <a:prstGeom prst="rect">
            <a:avLst/>
          </a:prstGeom>
        </p:spPr>
        <p:txBody>
          <a:bodyPr lIns="0" tIns="0" rIns="0" bIns="0" rtlCol="0" anchor="t">
            <a:spAutoFit/>
          </a:bodyPr>
          <a:lstStyle/>
          <a:p>
            <a:pPr>
              <a:lnSpc>
                <a:spcPts val="5227"/>
              </a:lnSpc>
              <a:spcBef>
                <a:spcPct val="0"/>
              </a:spcBef>
            </a:pPr>
            <a:r>
              <a:rPr lang="en-US" sz="3734" dirty="0">
                <a:solidFill>
                  <a:srgbClr val="8D67A9"/>
                </a:solidFill>
                <a:latin typeface="Montserrat Classic Bold"/>
              </a:rPr>
              <a:t>SUSTAINING OUR RURAL HOSPITALS/CLINICS</a:t>
            </a:r>
          </a:p>
        </p:txBody>
      </p:sp>
      <p:sp>
        <p:nvSpPr>
          <p:cNvPr id="7" name="TextBox 7"/>
          <p:cNvSpPr txBox="1"/>
          <p:nvPr/>
        </p:nvSpPr>
        <p:spPr>
          <a:xfrm>
            <a:off x="493184" y="2019935"/>
            <a:ext cx="5403577" cy="258276"/>
          </a:xfrm>
          <a:prstGeom prst="rect">
            <a:avLst/>
          </a:prstGeom>
        </p:spPr>
        <p:txBody>
          <a:bodyPr wrap="square" lIns="0" tIns="0" rIns="0" bIns="0" rtlCol="0" anchor="t">
            <a:spAutoFit/>
          </a:bodyPr>
          <a:lstStyle/>
          <a:p>
            <a:pPr algn="ctr">
              <a:lnSpc>
                <a:spcPts val="2239"/>
              </a:lnSpc>
              <a:spcBef>
                <a:spcPct val="0"/>
              </a:spcBef>
            </a:pPr>
            <a:r>
              <a:rPr lang="en-US" sz="1600" dirty="0">
                <a:solidFill>
                  <a:srgbClr val="8D67A9"/>
                </a:solidFill>
                <a:latin typeface="Montserrat Classic Bold"/>
              </a:rPr>
              <a:t>CONTRACT NEGOTIATION &amp; VENDOR  FACILITATION</a:t>
            </a:r>
          </a:p>
        </p:txBody>
      </p:sp>
      <p:sp>
        <p:nvSpPr>
          <p:cNvPr id="8" name="TextBox 8"/>
          <p:cNvSpPr txBox="1"/>
          <p:nvPr/>
        </p:nvSpPr>
        <p:spPr>
          <a:xfrm>
            <a:off x="470123" y="3348990"/>
            <a:ext cx="2970213" cy="258276"/>
          </a:xfrm>
          <a:prstGeom prst="rect">
            <a:avLst/>
          </a:prstGeom>
        </p:spPr>
        <p:txBody>
          <a:bodyPr lIns="0" tIns="0" rIns="0" bIns="0" rtlCol="0" anchor="t">
            <a:spAutoFit/>
          </a:bodyPr>
          <a:lstStyle/>
          <a:p>
            <a:pPr algn="ctr">
              <a:lnSpc>
                <a:spcPts val="2239"/>
              </a:lnSpc>
              <a:spcBef>
                <a:spcPct val="0"/>
              </a:spcBef>
            </a:pPr>
            <a:r>
              <a:rPr lang="en-US" sz="1599" dirty="0">
                <a:solidFill>
                  <a:srgbClr val="8D67A9"/>
                </a:solidFill>
                <a:latin typeface="Montserrat Classic Bold"/>
              </a:rPr>
              <a:t>RECRUITMENT &amp; RETENTION</a:t>
            </a:r>
          </a:p>
        </p:txBody>
      </p:sp>
      <p:sp>
        <p:nvSpPr>
          <p:cNvPr id="9" name="TextBox 9"/>
          <p:cNvSpPr txBox="1"/>
          <p:nvPr/>
        </p:nvSpPr>
        <p:spPr>
          <a:xfrm>
            <a:off x="412973" y="4674870"/>
            <a:ext cx="3738077" cy="258276"/>
          </a:xfrm>
          <a:prstGeom prst="rect">
            <a:avLst/>
          </a:prstGeom>
        </p:spPr>
        <p:txBody>
          <a:bodyPr wrap="square" lIns="0" tIns="0" rIns="0" bIns="0" rtlCol="0" anchor="t">
            <a:spAutoFit/>
          </a:bodyPr>
          <a:lstStyle/>
          <a:p>
            <a:pPr algn="ctr">
              <a:lnSpc>
                <a:spcPts val="2239"/>
              </a:lnSpc>
              <a:spcBef>
                <a:spcPct val="0"/>
              </a:spcBef>
            </a:pPr>
            <a:r>
              <a:rPr lang="en-US" sz="1600" dirty="0">
                <a:solidFill>
                  <a:srgbClr val="8D67A9"/>
                </a:solidFill>
                <a:latin typeface="Montserrat Classic Bold"/>
              </a:rPr>
              <a:t>SERVICE/PROGRAM DEVELOPMENT</a:t>
            </a:r>
          </a:p>
        </p:txBody>
      </p:sp>
      <p:sp>
        <p:nvSpPr>
          <p:cNvPr id="10" name="TextBox 10"/>
          <p:cNvSpPr txBox="1"/>
          <p:nvPr/>
        </p:nvSpPr>
        <p:spPr>
          <a:xfrm>
            <a:off x="412973" y="2334895"/>
            <a:ext cx="5876869" cy="852606"/>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Includes insurance rate adjustments, discounted pricing on  Medical Equipment, 340b consulting, Revenue Cycle  Management, Compliance Software, IT Solutions,  Radiology Services, ER Services, Medical Utilization  Software, PR/Marketing, Recruiting, etc.</a:t>
            </a:r>
          </a:p>
        </p:txBody>
      </p:sp>
      <p:sp>
        <p:nvSpPr>
          <p:cNvPr id="11" name="TextBox 11"/>
          <p:cNvSpPr txBox="1"/>
          <p:nvPr/>
        </p:nvSpPr>
        <p:spPr>
          <a:xfrm>
            <a:off x="412973" y="3663950"/>
            <a:ext cx="5876869" cy="852606"/>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Arkansas State Office of Rural Health </a:t>
            </a:r>
          </a:p>
          <a:p>
            <a:pPr marL="259093" lvl="1" indent="-129546">
              <a:lnSpc>
                <a:spcPts val="1680"/>
              </a:lnSpc>
              <a:buFont typeface="Arial"/>
              <a:buChar char="•"/>
            </a:pPr>
            <a:r>
              <a:rPr lang="en-US" sz="1200" dirty="0">
                <a:solidFill>
                  <a:srgbClr val="000000"/>
                </a:solidFill>
                <a:latin typeface="Montserrat Classic"/>
              </a:rPr>
              <a:t>Identifies and assists eligible hospital  members to secure National Health Service Corp Certification </a:t>
            </a:r>
          </a:p>
          <a:p>
            <a:pPr marL="259093" lvl="1" indent="-129546">
              <a:lnSpc>
                <a:spcPts val="1680"/>
              </a:lnSpc>
              <a:buFont typeface="Arial"/>
              <a:buChar char="•"/>
            </a:pPr>
            <a:r>
              <a:rPr lang="en-US" sz="1200" dirty="0">
                <a:solidFill>
                  <a:srgbClr val="000000"/>
                </a:solidFill>
                <a:latin typeface="Montserrat Classic"/>
              </a:rPr>
              <a:t>Allows hospitals to participate in the Student Loan Repayment Program </a:t>
            </a:r>
          </a:p>
        </p:txBody>
      </p:sp>
      <p:sp>
        <p:nvSpPr>
          <p:cNvPr id="12" name="TextBox 12"/>
          <p:cNvSpPr txBox="1"/>
          <p:nvPr/>
        </p:nvSpPr>
        <p:spPr>
          <a:xfrm>
            <a:off x="470123" y="4989830"/>
            <a:ext cx="5625877" cy="1288623"/>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Based on roundtable information ARHP is currently in development of a USAC reimbursement program to help reduce IT cost.</a:t>
            </a:r>
          </a:p>
          <a:p>
            <a:pPr marL="259093" lvl="1" indent="-129546">
              <a:lnSpc>
                <a:spcPts val="1680"/>
              </a:lnSpc>
              <a:buFont typeface="Arial"/>
              <a:buChar char="•"/>
            </a:pPr>
            <a:r>
              <a:rPr lang="en-US" sz="1200" dirty="0">
                <a:solidFill>
                  <a:srgbClr val="000000"/>
                </a:solidFill>
                <a:latin typeface="Montserrat Classic"/>
              </a:rPr>
              <a:t>Other internal services include service line/ product  line review, contract negotiations, USAC program,  Consultation, Job Board, Dietary, Marketing/PR, Laundry Assessment, Staffing Assessment, Community  Health Needs Assessments, etc.</a:t>
            </a:r>
          </a:p>
        </p:txBody>
      </p:sp>
      <p:grpSp>
        <p:nvGrpSpPr>
          <p:cNvPr id="13" name="Group 13"/>
          <p:cNvGrpSpPr/>
          <p:nvPr/>
        </p:nvGrpSpPr>
        <p:grpSpPr>
          <a:xfrm>
            <a:off x="7265195" y="2047999"/>
            <a:ext cx="2160279" cy="624592"/>
            <a:chOff x="0" y="0"/>
            <a:chExt cx="826457" cy="238950"/>
          </a:xfrm>
        </p:grpSpPr>
        <p:sp>
          <p:nvSpPr>
            <p:cNvPr id="14" name="Freeform 14"/>
            <p:cNvSpPr/>
            <p:nvPr/>
          </p:nvSpPr>
          <p:spPr>
            <a:xfrm>
              <a:off x="0" y="0"/>
              <a:ext cx="826457" cy="238950"/>
            </a:xfrm>
            <a:custGeom>
              <a:avLst/>
              <a:gdLst/>
              <a:ahLst/>
              <a:cxnLst/>
              <a:rect l="l" t="t" r="r" b="b"/>
              <a:pathLst>
                <a:path w="826457" h="238950">
                  <a:moveTo>
                    <a:pt x="119475" y="0"/>
                  </a:moveTo>
                  <a:lnTo>
                    <a:pt x="706982" y="0"/>
                  </a:lnTo>
                  <a:cubicBezTo>
                    <a:pt x="772966" y="0"/>
                    <a:pt x="826457" y="53491"/>
                    <a:pt x="826457" y="119475"/>
                  </a:cubicBezTo>
                  <a:lnTo>
                    <a:pt x="826457" y="119475"/>
                  </a:lnTo>
                  <a:cubicBezTo>
                    <a:pt x="826457" y="185459"/>
                    <a:pt x="772966" y="238950"/>
                    <a:pt x="706982" y="238950"/>
                  </a:cubicBezTo>
                  <a:lnTo>
                    <a:pt x="119475" y="238950"/>
                  </a:lnTo>
                  <a:cubicBezTo>
                    <a:pt x="53491" y="238950"/>
                    <a:pt x="0" y="185459"/>
                    <a:pt x="0" y="119475"/>
                  </a:cubicBezTo>
                  <a:lnTo>
                    <a:pt x="0" y="119475"/>
                  </a:lnTo>
                  <a:cubicBezTo>
                    <a:pt x="0" y="53491"/>
                    <a:pt x="53491" y="0"/>
                    <a:pt x="119475" y="0"/>
                  </a:cubicBezTo>
                  <a:close/>
                </a:path>
              </a:pathLst>
            </a:custGeom>
            <a:solidFill>
              <a:srgbClr val="8D67A9"/>
            </a:solidFill>
          </p:spPr>
        </p:sp>
        <p:sp>
          <p:nvSpPr>
            <p:cNvPr id="15" name="TextBox 15"/>
            <p:cNvSpPr txBox="1"/>
            <p:nvPr/>
          </p:nvSpPr>
          <p:spPr>
            <a:xfrm>
              <a:off x="0" y="-38100"/>
              <a:ext cx="812800" cy="850900"/>
            </a:xfrm>
            <a:prstGeom prst="rect">
              <a:avLst/>
            </a:prstGeom>
          </p:spPr>
          <p:txBody>
            <a:bodyPr lIns="33867" tIns="33867" rIns="33867" bIns="33867" rtlCol="0" anchor="ctr"/>
            <a:lstStyle/>
            <a:p>
              <a:pPr algn="ctr">
                <a:lnSpc>
                  <a:spcPts val="2053"/>
                </a:lnSpc>
              </a:pPr>
              <a:r>
                <a:rPr lang="en-US" sz="1467" dirty="0">
                  <a:solidFill>
                    <a:srgbClr val="FFFFFF"/>
                  </a:solidFill>
                  <a:latin typeface="Montserrat Extra-Bold Bold"/>
                </a:rPr>
                <a:t>OUR </a:t>
              </a:r>
            </a:p>
            <a:p>
              <a:pPr algn="ctr">
                <a:lnSpc>
                  <a:spcPts val="2053"/>
                </a:lnSpc>
              </a:pPr>
              <a:r>
                <a:rPr lang="en-US" sz="1467" dirty="0">
                  <a:solidFill>
                    <a:srgbClr val="FFFFFF"/>
                  </a:solidFill>
                  <a:latin typeface="Montserrat Extra-Bold Bold"/>
                </a:rPr>
                <a:t>IMPACTS </a:t>
              </a:r>
            </a:p>
          </p:txBody>
        </p:sp>
      </p:grpSp>
      <p:grpSp>
        <p:nvGrpSpPr>
          <p:cNvPr id="16" name="Group 16"/>
          <p:cNvGrpSpPr/>
          <p:nvPr/>
        </p:nvGrpSpPr>
        <p:grpSpPr>
          <a:xfrm>
            <a:off x="7265195" y="2740709"/>
            <a:ext cx="1812661" cy="2760720"/>
            <a:chOff x="0" y="0"/>
            <a:chExt cx="908708" cy="1383981"/>
          </a:xfrm>
        </p:grpSpPr>
        <p:sp>
          <p:nvSpPr>
            <p:cNvPr id="17" name="Freeform 17"/>
            <p:cNvSpPr/>
            <p:nvPr/>
          </p:nvSpPr>
          <p:spPr>
            <a:xfrm>
              <a:off x="0" y="0"/>
              <a:ext cx="908708" cy="1383981"/>
            </a:xfrm>
            <a:custGeom>
              <a:avLst/>
              <a:gdLst/>
              <a:ahLst/>
              <a:cxnLst/>
              <a:rect l="l" t="t" r="r" b="b"/>
              <a:pathLst>
                <a:path w="908708" h="1383981">
                  <a:moveTo>
                    <a:pt x="0" y="0"/>
                  </a:moveTo>
                  <a:lnTo>
                    <a:pt x="908708" y="0"/>
                  </a:lnTo>
                  <a:lnTo>
                    <a:pt x="908708" y="1383981"/>
                  </a:lnTo>
                  <a:lnTo>
                    <a:pt x="0" y="1383981"/>
                  </a:lnTo>
                  <a:close/>
                </a:path>
              </a:pathLst>
            </a:custGeom>
            <a:solidFill>
              <a:srgbClr val="8D67A9"/>
            </a:solidFill>
          </p:spPr>
        </p:sp>
        <p:sp>
          <p:nvSpPr>
            <p:cNvPr id="18" name="TextBox 18"/>
            <p:cNvSpPr txBox="1"/>
            <p:nvPr/>
          </p:nvSpPr>
          <p:spPr>
            <a:xfrm>
              <a:off x="0" y="-28575"/>
              <a:ext cx="812800" cy="841375"/>
            </a:xfrm>
            <a:prstGeom prst="rect">
              <a:avLst/>
            </a:prstGeom>
          </p:spPr>
          <p:txBody>
            <a:bodyPr lIns="26689" tIns="26689" rIns="26689" bIns="26689" rtlCol="0" anchor="ctr"/>
            <a:lstStyle/>
            <a:p>
              <a:pPr algn="ctr">
                <a:lnSpc>
                  <a:spcPts val="1177"/>
                </a:lnSpc>
              </a:pPr>
              <a:endParaRPr sz="1200" dirty="0"/>
            </a:p>
          </p:txBody>
        </p:sp>
      </p:grpSp>
      <p:sp>
        <p:nvSpPr>
          <p:cNvPr id="19" name="TextBox 19"/>
          <p:cNvSpPr txBox="1"/>
          <p:nvPr/>
        </p:nvSpPr>
        <p:spPr>
          <a:xfrm>
            <a:off x="7904335" y="2752215"/>
            <a:ext cx="599416" cy="292259"/>
          </a:xfrm>
          <a:prstGeom prst="rect">
            <a:avLst/>
          </a:prstGeom>
        </p:spPr>
        <p:txBody>
          <a:bodyPr lIns="0" tIns="0" rIns="0" bIns="0" rtlCol="0" anchor="t">
            <a:spAutoFit/>
          </a:bodyPr>
          <a:lstStyle/>
          <a:p>
            <a:pPr algn="ctr">
              <a:lnSpc>
                <a:spcPts val="2482"/>
              </a:lnSpc>
              <a:spcBef>
                <a:spcPct val="0"/>
              </a:spcBef>
            </a:pPr>
            <a:r>
              <a:rPr lang="en-US" sz="1773" dirty="0">
                <a:solidFill>
                  <a:srgbClr val="FFFFFF"/>
                </a:solidFill>
                <a:latin typeface="Montserrat Extra-Bold"/>
              </a:rPr>
              <a:t>15</a:t>
            </a:r>
          </a:p>
        </p:txBody>
      </p:sp>
      <p:sp>
        <p:nvSpPr>
          <p:cNvPr id="20" name="TextBox 20"/>
          <p:cNvSpPr txBox="1"/>
          <p:nvPr/>
        </p:nvSpPr>
        <p:spPr>
          <a:xfrm>
            <a:off x="7233363" y="3156512"/>
            <a:ext cx="1802363" cy="270523"/>
          </a:xfrm>
          <a:prstGeom prst="rect">
            <a:avLst/>
          </a:prstGeom>
        </p:spPr>
        <p:txBody>
          <a:bodyPr lIns="0" tIns="0" rIns="0" bIns="0" rtlCol="0" anchor="t">
            <a:spAutoFit/>
          </a:bodyPr>
          <a:lstStyle/>
          <a:p>
            <a:pPr algn="ctr">
              <a:lnSpc>
                <a:spcPts val="1134"/>
              </a:lnSpc>
              <a:spcBef>
                <a:spcPct val="0"/>
              </a:spcBef>
            </a:pPr>
            <a:r>
              <a:rPr lang="en-US" sz="810" dirty="0">
                <a:solidFill>
                  <a:srgbClr val="FFFFFF"/>
                </a:solidFill>
                <a:latin typeface="Montserrat Extra-Bold"/>
              </a:rPr>
              <a:t>Focus groups across various healthcare professions</a:t>
            </a:r>
          </a:p>
        </p:txBody>
      </p:sp>
      <p:sp>
        <p:nvSpPr>
          <p:cNvPr id="21" name="TextBox 21"/>
          <p:cNvSpPr txBox="1"/>
          <p:nvPr/>
        </p:nvSpPr>
        <p:spPr>
          <a:xfrm>
            <a:off x="7988970" y="3468371"/>
            <a:ext cx="365110" cy="291683"/>
          </a:xfrm>
          <a:prstGeom prst="rect">
            <a:avLst/>
          </a:prstGeom>
        </p:spPr>
        <p:txBody>
          <a:bodyPr lIns="0" tIns="0" rIns="0" bIns="0" rtlCol="0" anchor="t">
            <a:spAutoFit/>
          </a:bodyPr>
          <a:lstStyle/>
          <a:p>
            <a:pPr algn="ctr">
              <a:lnSpc>
                <a:spcPts val="2457"/>
              </a:lnSpc>
              <a:spcBef>
                <a:spcPct val="0"/>
              </a:spcBef>
            </a:pPr>
            <a:r>
              <a:rPr lang="en-US" sz="1755" dirty="0">
                <a:solidFill>
                  <a:srgbClr val="FFFFFF"/>
                </a:solidFill>
                <a:latin typeface="Montserrat Extra-Bold"/>
              </a:rPr>
              <a:t>3M</a:t>
            </a:r>
          </a:p>
        </p:txBody>
      </p:sp>
      <p:sp>
        <p:nvSpPr>
          <p:cNvPr id="22" name="TextBox 22"/>
          <p:cNvSpPr txBox="1"/>
          <p:nvPr/>
        </p:nvSpPr>
        <p:spPr>
          <a:xfrm>
            <a:off x="7265195" y="3858604"/>
            <a:ext cx="1770531" cy="411588"/>
          </a:xfrm>
          <a:prstGeom prst="rect">
            <a:avLst/>
          </a:prstGeom>
        </p:spPr>
        <p:txBody>
          <a:bodyPr lIns="0" tIns="0" rIns="0" bIns="0" rtlCol="0" anchor="t">
            <a:spAutoFit/>
          </a:bodyPr>
          <a:lstStyle/>
          <a:p>
            <a:pPr algn="ctr">
              <a:lnSpc>
                <a:spcPts val="1134"/>
              </a:lnSpc>
              <a:spcBef>
                <a:spcPct val="0"/>
              </a:spcBef>
            </a:pPr>
            <a:r>
              <a:rPr lang="en-US" sz="810" dirty="0">
                <a:solidFill>
                  <a:srgbClr val="FFFFFF"/>
                </a:solidFill>
                <a:latin typeface="Montserrat Extra-Bold"/>
              </a:rPr>
              <a:t>In telehealth equipment and supplies were obtained for ARHP member organizations</a:t>
            </a:r>
          </a:p>
        </p:txBody>
      </p:sp>
      <p:sp>
        <p:nvSpPr>
          <p:cNvPr id="23" name="TextBox 23"/>
          <p:cNvSpPr txBox="1"/>
          <p:nvPr/>
        </p:nvSpPr>
        <p:spPr>
          <a:xfrm>
            <a:off x="8021488" y="4378275"/>
            <a:ext cx="365110" cy="291683"/>
          </a:xfrm>
          <a:prstGeom prst="rect">
            <a:avLst/>
          </a:prstGeom>
        </p:spPr>
        <p:txBody>
          <a:bodyPr lIns="0" tIns="0" rIns="0" bIns="0" rtlCol="0" anchor="t">
            <a:spAutoFit/>
          </a:bodyPr>
          <a:lstStyle/>
          <a:p>
            <a:pPr algn="ctr">
              <a:lnSpc>
                <a:spcPts val="2457"/>
              </a:lnSpc>
              <a:spcBef>
                <a:spcPct val="0"/>
              </a:spcBef>
            </a:pPr>
            <a:r>
              <a:rPr lang="en-US" sz="1755" dirty="0">
                <a:solidFill>
                  <a:srgbClr val="FFFFFF"/>
                </a:solidFill>
                <a:latin typeface="Montserrat Extra-Bold"/>
              </a:rPr>
              <a:t>2M</a:t>
            </a:r>
          </a:p>
        </p:txBody>
      </p:sp>
      <p:sp>
        <p:nvSpPr>
          <p:cNvPr id="24" name="TextBox 24"/>
          <p:cNvSpPr txBox="1"/>
          <p:nvPr/>
        </p:nvSpPr>
        <p:spPr>
          <a:xfrm>
            <a:off x="7254617" y="4769318"/>
            <a:ext cx="1781110" cy="270523"/>
          </a:xfrm>
          <a:prstGeom prst="rect">
            <a:avLst/>
          </a:prstGeom>
        </p:spPr>
        <p:txBody>
          <a:bodyPr lIns="0" tIns="0" rIns="0" bIns="0" rtlCol="0" anchor="t">
            <a:spAutoFit/>
          </a:bodyPr>
          <a:lstStyle/>
          <a:p>
            <a:pPr algn="ctr">
              <a:lnSpc>
                <a:spcPts val="1134"/>
              </a:lnSpc>
              <a:spcBef>
                <a:spcPct val="0"/>
              </a:spcBef>
            </a:pPr>
            <a:r>
              <a:rPr lang="en-US" sz="810" dirty="0">
                <a:solidFill>
                  <a:srgbClr val="FFFFFF"/>
                </a:solidFill>
                <a:latin typeface="Montserrat Extra-Bold"/>
              </a:rPr>
              <a:t>2020 numbers indicate $2M in savings through Clinically-Integrated Network</a:t>
            </a:r>
          </a:p>
        </p:txBody>
      </p:sp>
      <p:sp>
        <p:nvSpPr>
          <p:cNvPr id="26" name="TextBox 25">
            <a:extLst>
              <a:ext uri="{FF2B5EF4-FFF2-40B4-BE49-F238E27FC236}">
                <a16:creationId xmlns:a16="http://schemas.microsoft.com/office/drawing/2014/main" id="{F7EF2768-794A-3B2C-1F23-2189B93EC370}"/>
              </a:ext>
            </a:extLst>
          </p:cNvPr>
          <p:cNvSpPr txBox="1"/>
          <p:nvPr/>
        </p:nvSpPr>
        <p:spPr>
          <a:xfrm>
            <a:off x="6107230" y="2063055"/>
            <a:ext cx="4381349" cy="610295"/>
          </a:xfrm>
          <a:prstGeom prst="rect">
            <a:avLst/>
          </a:prstGeom>
          <a:noFill/>
        </p:spPr>
        <p:txBody>
          <a:bodyPr wrap="square">
            <a:spAutoFit/>
          </a:bodyPr>
          <a:lstStyle/>
          <a:p>
            <a:pPr algn="ctr">
              <a:lnSpc>
                <a:spcPts val="2053"/>
              </a:lnSpc>
            </a:pPr>
            <a:r>
              <a:rPr lang="en-US" sz="1600" dirty="0">
                <a:solidFill>
                  <a:srgbClr val="FFFFFF"/>
                </a:solidFill>
                <a:latin typeface="Montserrat Extra-Bold Bold"/>
              </a:rPr>
              <a:t>OUR </a:t>
            </a:r>
          </a:p>
          <a:p>
            <a:pPr algn="ctr">
              <a:lnSpc>
                <a:spcPts val="2053"/>
              </a:lnSpc>
            </a:pPr>
            <a:r>
              <a:rPr lang="en-US" sz="1600" dirty="0">
                <a:solidFill>
                  <a:srgbClr val="FFFFFF"/>
                </a:solidFill>
                <a:latin typeface="Montserrat Extra-Bold Bold"/>
              </a:rPr>
              <a:t>IMPACTS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489532"/>
            <a:ext cx="10820400" cy="1227195"/>
          </a:xfrm>
          <a:prstGeom prst="rect">
            <a:avLst/>
          </a:prstGeom>
        </p:spPr>
        <p:txBody>
          <a:bodyPr lIns="0" tIns="0" rIns="0" bIns="0" rtlCol="0" anchor="t">
            <a:spAutoFit/>
          </a:bodyPr>
          <a:lstStyle/>
          <a:p>
            <a:pPr algn="ctr">
              <a:lnSpc>
                <a:spcPts val="5040"/>
              </a:lnSpc>
              <a:spcBef>
                <a:spcPct val="0"/>
              </a:spcBef>
            </a:pPr>
            <a:r>
              <a:rPr lang="en-US" sz="3600" dirty="0">
                <a:solidFill>
                  <a:srgbClr val="8D67A9"/>
                </a:solidFill>
                <a:latin typeface="Montserrat Classic Bold"/>
              </a:rPr>
              <a:t>ADDITIONAL EFFORTS TO SUSTAIN OUR RURAL HOSPITALS/CLINICS</a:t>
            </a:r>
          </a:p>
        </p:txBody>
      </p:sp>
      <p:grpSp>
        <p:nvGrpSpPr>
          <p:cNvPr id="3" name="Group 3"/>
          <p:cNvGrpSpPr/>
          <p:nvPr/>
        </p:nvGrpSpPr>
        <p:grpSpPr>
          <a:xfrm>
            <a:off x="727075" y="1960373"/>
            <a:ext cx="10737850" cy="4433623"/>
            <a:chOff x="0" y="0"/>
            <a:chExt cx="21475700" cy="8867246"/>
          </a:xfrm>
        </p:grpSpPr>
        <p:grpSp>
          <p:nvGrpSpPr>
            <p:cNvPr id="4" name="Group 4"/>
            <p:cNvGrpSpPr/>
            <p:nvPr/>
          </p:nvGrpSpPr>
          <p:grpSpPr>
            <a:xfrm>
              <a:off x="0" y="0"/>
              <a:ext cx="10339137" cy="1243252"/>
              <a:chOff x="0" y="0"/>
              <a:chExt cx="2042299" cy="245581"/>
            </a:xfrm>
          </p:grpSpPr>
          <p:sp>
            <p:nvSpPr>
              <p:cNvPr id="5" name="Freeform 5"/>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87843"/>
                </a:srgbClr>
              </a:solidFill>
            </p:spPr>
          </p:sp>
          <p:sp>
            <p:nvSpPr>
              <p:cNvPr id="6" name="TextBox 6"/>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7" name="Group 7"/>
            <p:cNvGrpSpPr/>
            <p:nvPr/>
          </p:nvGrpSpPr>
          <p:grpSpPr>
            <a:xfrm>
              <a:off x="0" y="1560980"/>
              <a:ext cx="10339137" cy="1243252"/>
              <a:chOff x="0" y="0"/>
              <a:chExt cx="2042299" cy="245581"/>
            </a:xfrm>
          </p:grpSpPr>
          <p:sp>
            <p:nvSpPr>
              <p:cNvPr id="8" name="Freeform 8"/>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67843"/>
                </a:srgbClr>
              </a:solidFill>
            </p:spPr>
          </p:sp>
          <p:sp>
            <p:nvSpPr>
              <p:cNvPr id="9" name="TextBox 9"/>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0" name="Group 10"/>
            <p:cNvGrpSpPr/>
            <p:nvPr/>
          </p:nvGrpSpPr>
          <p:grpSpPr>
            <a:xfrm>
              <a:off x="11136563" y="6243237"/>
              <a:ext cx="10339137" cy="1858200"/>
              <a:chOff x="0" y="0"/>
              <a:chExt cx="2042299" cy="367052"/>
            </a:xfrm>
          </p:grpSpPr>
          <p:sp>
            <p:nvSpPr>
              <p:cNvPr id="11" name="Freeform 11"/>
              <p:cNvSpPr/>
              <p:nvPr/>
            </p:nvSpPr>
            <p:spPr>
              <a:xfrm>
                <a:off x="0" y="0"/>
                <a:ext cx="2042299" cy="367052"/>
              </a:xfrm>
              <a:custGeom>
                <a:avLst/>
                <a:gdLst/>
                <a:ahLst/>
                <a:cxnLst/>
                <a:rect l="l" t="t" r="r" b="b"/>
                <a:pathLst>
                  <a:path w="2042299" h="367052">
                    <a:moveTo>
                      <a:pt x="50918" y="0"/>
                    </a:moveTo>
                    <a:lnTo>
                      <a:pt x="1991380" y="0"/>
                    </a:lnTo>
                    <a:cubicBezTo>
                      <a:pt x="2004885" y="0"/>
                      <a:pt x="2017836" y="5365"/>
                      <a:pt x="2027385" y="14914"/>
                    </a:cubicBezTo>
                    <a:cubicBezTo>
                      <a:pt x="2036934" y="24463"/>
                      <a:pt x="2042299" y="37414"/>
                      <a:pt x="2042299" y="50918"/>
                    </a:cubicBezTo>
                    <a:lnTo>
                      <a:pt x="2042299" y="316134"/>
                    </a:lnTo>
                    <a:cubicBezTo>
                      <a:pt x="2042299" y="329638"/>
                      <a:pt x="2036934" y="342589"/>
                      <a:pt x="2027385" y="352138"/>
                    </a:cubicBezTo>
                    <a:cubicBezTo>
                      <a:pt x="2017836" y="361687"/>
                      <a:pt x="2004885" y="367052"/>
                      <a:pt x="1991380" y="367052"/>
                    </a:cubicBezTo>
                    <a:lnTo>
                      <a:pt x="50918" y="367052"/>
                    </a:lnTo>
                    <a:cubicBezTo>
                      <a:pt x="22797" y="367052"/>
                      <a:pt x="0" y="344255"/>
                      <a:pt x="0" y="316134"/>
                    </a:cubicBezTo>
                    <a:lnTo>
                      <a:pt x="0" y="50918"/>
                    </a:lnTo>
                    <a:cubicBezTo>
                      <a:pt x="0" y="37414"/>
                      <a:pt x="5365" y="24463"/>
                      <a:pt x="14914" y="14914"/>
                    </a:cubicBezTo>
                    <a:cubicBezTo>
                      <a:pt x="24463" y="5365"/>
                      <a:pt x="37414" y="0"/>
                      <a:pt x="50918" y="0"/>
                    </a:cubicBezTo>
                    <a:close/>
                  </a:path>
                </a:pathLst>
              </a:custGeom>
              <a:solidFill>
                <a:srgbClr val="8D67A9">
                  <a:alpha val="26667"/>
                </a:srgbClr>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3" name="Group 13"/>
            <p:cNvGrpSpPr/>
            <p:nvPr/>
          </p:nvGrpSpPr>
          <p:grpSpPr>
            <a:xfrm>
              <a:off x="11136563" y="0"/>
              <a:ext cx="10339137" cy="1243252"/>
              <a:chOff x="0" y="0"/>
              <a:chExt cx="2042299" cy="245581"/>
            </a:xfrm>
          </p:grpSpPr>
          <p:sp>
            <p:nvSpPr>
              <p:cNvPr id="14" name="Freeform 14"/>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87843"/>
                </a:srgbClr>
              </a:solidFill>
            </p:spPr>
          </p:sp>
          <p:sp>
            <p:nvSpPr>
              <p:cNvPr id="15" name="TextBox 1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6" name="Group 16"/>
            <p:cNvGrpSpPr/>
            <p:nvPr/>
          </p:nvGrpSpPr>
          <p:grpSpPr>
            <a:xfrm>
              <a:off x="11136563" y="1560980"/>
              <a:ext cx="10339137" cy="1243252"/>
              <a:chOff x="0" y="0"/>
              <a:chExt cx="2042299" cy="245581"/>
            </a:xfrm>
          </p:grpSpPr>
          <p:sp>
            <p:nvSpPr>
              <p:cNvPr id="17" name="Freeform 17"/>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67843"/>
                </a:srgbClr>
              </a:solidFill>
            </p:spPr>
          </p:sp>
          <p:sp>
            <p:nvSpPr>
              <p:cNvPr id="18" name="TextBox 18"/>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9" name="Group 19"/>
            <p:cNvGrpSpPr/>
            <p:nvPr/>
          </p:nvGrpSpPr>
          <p:grpSpPr>
            <a:xfrm>
              <a:off x="11136563" y="3121732"/>
              <a:ext cx="10339137" cy="1243252"/>
              <a:chOff x="0" y="0"/>
              <a:chExt cx="2042299" cy="245581"/>
            </a:xfrm>
          </p:grpSpPr>
          <p:sp>
            <p:nvSpPr>
              <p:cNvPr id="20" name="Freeform 20"/>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49804"/>
                </a:srgbClr>
              </a:solidFill>
            </p:spPr>
          </p:sp>
          <p:sp>
            <p:nvSpPr>
              <p:cNvPr id="21" name="TextBox 21"/>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22" name="Group 22"/>
            <p:cNvGrpSpPr/>
            <p:nvPr/>
          </p:nvGrpSpPr>
          <p:grpSpPr>
            <a:xfrm>
              <a:off x="11136563" y="4682485"/>
              <a:ext cx="10339137" cy="1243252"/>
              <a:chOff x="0" y="0"/>
              <a:chExt cx="2042299" cy="245581"/>
            </a:xfrm>
          </p:grpSpPr>
          <p:sp>
            <p:nvSpPr>
              <p:cNvPr id="23" name="Freeform 23"/>
              <p:cNvSpPr/>
              <p:nvPr/>
            </p:nvSpPr>
            <p:spPr>
              <a:xfrm>
                <a:off x="0" y="0"/>
                <a:ext cx="2042299" cy="245581"/>
              </a:xfrm>
              <a:custGeom>
                <a:avLst/>
                <a:gdLst/>
                <a:ahLst/>
                <a:cxnLst/>
                <a:rect l="l" t="t" r="r" b="b"/>
                <a:pathLst>
                  <a:path w="2042299" h="245581">
                    <a:moveTo>
                      <a:pt x="50918" y="0"/>
                    </a:moveTo>
                    <a:lnTo>
                      <a:pt x="1991380" y="0"/>
                    </a:lnTo>
                    <a:cubicBezTo>
                      <a:pt x="2004885" y="0"/>
                      <a:pt x="2017836" y="5365"/>
                      <a:pt x="2027385" y="14914"/>
                    </a:cubicBezTo>
                    <a:cubicBezTo>
                      <a:pt x="2036934" y="24463"/>
                      <a:pt x="2042299" y="37414"/>
                      <a:pt x="2042299" y="50918"/>
                    </a:cubicBezTo>
                    <a:lnTo>
                      <a:pt x="2042299" y="194662"/>
                    </a:lnTo>
                    <a:cubicBezTo>
                      <a:pt x="2042299" y="208167"/>
                      <a:pt x="2036934" y="221118"/>
                      <a:pt x="2027385" y="230667"/>
                    </a:cubicBezTo>
                    <a:cubicBezTo>
                      <a:pt x="2017836" y="240216"/>
                      <a:pt x="2004885" y="245581"/>
                      <a:pt x="1991380" y="245581"/>
                    </a:cubicBezTo>
                    <a:lnTo>
                      <a:pt x="50918" y="245581"/>
                    </a:lnTo>
                    <a:cubicBezTo>
                      <a:pt x="37414" y="245581"/>
                      <a:pt x="24463" y="240216"/>
                      <a:pt x="14914" y="230667"/>
                    </a:cubicBezTo>
                    <a:cubicBezTo>
                      <a:pt x="5365" y="221118"/>
                      <a:pt x="0" y="208167"/>
                      <a:pt x="0" y="194662"/>
                    </a:cubicBezTo>
                    <a:lnTo>
                      <a:pt x="0" y="50918"/>
                    </a:lnTo>
                    <a:cubicBezTo>
                      <a:pt x="0" y="37414"/>
                      <a:pt x="5365" y="24463"/>
                      <a:pt x="14914" y="14914"/>
                    </a:cubicBezTo>
                    <a:cubicBezTo>
                      <a:pt x="24463" y="5365"/>
                      <a:pt x="37414" y="0"/>
                      <a:pt x="50918" y="0"/>
                    </a:cubicBezTo>
                    <a:close/>
                  </a:path>
                </a:pathLst>
              </a:custGeom>
              <a:solidFill>
                <a:srgbClr val="8D67A9">
                  <a:alpha val="35686"/>
                </a:srgbClr>
              </a:solidFill>
            </p:spPr>
          </p:sp>
          <p:sp>
            <p:nvSpPr>
              <p:cNvPr id="24" name="TextBox 2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25" name="Group 25"/>
            <p:cNvGrpSpPr>
              <a:grpSpLocks noChangeAspect="1"/>
            </p:cNvGrpSpPr>
            <p:nvPr/>
          </p:nvGrpSpPr>
          <p:grpSpPr>
            <a:xfrm>
              <a:off x="124761" y="3121732"/>
              <a:ext cx="10214376" cy="5745514"/>
              <a:chOff x="0" y="0"/>
              <a:chExt cx="11289030" cy="6350000"/>
            </a:xfrm>
          </p:grpSpPr>
          <p:sp>
            <p:nvSpPr>
              <p:cNvPr id="26" name="Freeform 2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8104" b="-25338"/>
                </a:stretch>
              </a:blipFill>
            </p:spPr>
          </p:sp>
        </p:grpSp>
        <p:sp>
          <p:nvSpPr>
            <p:cNvPr id="27" name="TextBox 27"/>
            <p:cNvSpPr txBox="1"/>
            <p:nvPr/>
          </p:nvSpPr>
          <p:spPr>
            <a:xfrm>
              <a:off x="1134364" y="246984"/>
              <a:ext cx="7642624"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    HEALTHCARE RECRUITER</a:t>
              </a:r>
            </a:p>
          </p:txBody>
        </p:sp>
        <p:sp>
          <p:nvSpPr>
            <p:cNvPr id="28" name="TextBox 28"/>
            <p:cNvSpPr txBox="1"/>
            <p:nvPr/>
          </p:nvSpPr>
          <p:spPr>
            <a:xfrm>
              <a:off x="2214636" y="1808402"/>
              <a:ext cx="5909868"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MEMBER JOB BOARD</a:t>
              </a:r>
            </a:p>
          </p:txBody>
        </p:sp>
        <p:sp>
          <p:nvSpPr>
            <p:cNvPr id="29" name="TextBox 29"/>
            <p:cNvSpPr txBox="1"/>
            <p:nvPr/>
          </p:nvSpPr>
          <p:spPr>
            <a:xfrm>
              <a:off x="11653922" y="6420072"/>
              <a:ext cx="9304422" cy="147104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CLINICALLY-INTEGRATED NETWORK</a:t>
              </a:r>
            </a:p>
          </p:txBody>
        </p:sp>
        <p:sp>
          <p:nvSpPr>
            <p:cNvPr id="30" name="TextBox 30"/>
            <p:cNvSpPr txBox="1"/>
            <p:nvPr/>
          </p:nvSpPr>
          <p:spPr>
            <a:xfrm>
              <a:off x="12060364" y="244014"/>
              <a:ext cx="8491540"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BILLING &amp; CODING EDUCATION</a:t>
              </a:r>
            </a:p>
          </p:txBody>
        </p:sp>
        <p:sp>
          <p:nvSpPr>
            <p:cNvPr id="31" name="TextBox 31"/>
            <p:cNvSpPr txBox="1"/>
            <p:nvPr/>
          </p:nvSpPr>
          <p:spPr>
            <a:xfrm>
              <a:off x="13253172" y="1808402"/>
              <a:ext cx="6105924"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BEHAVIORAL HEALTH</a:t>
              </a:r>
            </a:p>
          </p:txBody>
        </p:sp>
        <p:sp>
          <p:nvSpPr>
            <p:cNvPr id="32" name="TextBox 32"/>
            <p:cNvSpPr txBox="1"/>
            <p:nvPr/>
          </p:nvSpPr>
          <p:spPr>
            <a:xfrm>
              <a:off x="13177864" y="3365746"/>
              <a:ext cx="6256536"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SWING BED PROGRAM</a:t>
              </a:r>
            </a:p>
          </p:txBody>
        </p:sp>
        <p:sp>
          <p:nvSpPr>
            <p:cNvPr id="33" name="TextBox 33"/>
            <p:cNvSpPr txBox="1"/>
            <p:nvPr/>
          </p:nvSpPr>
          <p:spPr>
            <a:xfrm>
              <a:off x="13046200" y="4926496"/>
              <a:ext cx="6519864" cy="701604"/>
            </a:xfrm>
            <a:prstGeom prst="rect">
              <a:avLst/>
            </a:prstGeom>
          </p:spPr>
          <p:txBody>
            <a:bodyPr lIns="0" tIns="0" rIns="0" bIns="0" rtlCol="0" anchor="t">
              <a:spAutoFit/>
            </a:bodyPr>
            <a:lstStyle/>
            <a:p>
              <a:pPr algn="ctr">
                <a:lnSpc>
                  <a:spcPts val="2987"/>
                </a:lnSpc>
                <a:spcBef>
                  <a:spcPct val="0"/>
                </a:spcBef>
              </a:pPr>
              <a:r>
                <a:rPr lang="en-US" sz="2133" dirty="0">
                  <a:solidFill>
                    <a:srgbClr val="000000"/>
                  </a:solidFill>
                  <a:latin typeface="Montserrat Classic Bold"/>
                </a:rPr>
                <a:t>CONSULTING SERVICES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4941" y="1761428"/>
            <a:ext cx="10182119" cy="4740972"/>
            <a:chOff x="0" y="0"/>
            <a:chExt cx="20364237" cy="9481944"/>
          </a:xfrm>
        </p:grpSpPr>
        <p:grpSp>
          <p:nvGrpSpPr>
            <p:cNvPr id="3" name="Group 3"/>
            <p:cNvGrpSpPr/>
            <p:nvPr/>
          </p:nvGrpSpPr>
          <p:grpSpPr>
            <a:xfrm>
              <a:off x="0" y="0"/>
              <a:ext cx="9844488" cy="9481944"/>
              <a:chOff x="0" y="0"/>
              <a:chExt cx="1944590" cy="1872977"/>
            </a:xfrm>
          </p:grpSpPr>
          <p:sp>
            <p:nvSpPr>
              <p:cNvPr id="4" name="Freeform 4"/>
              <p:cNvSpPr/>
              <p:nvPr/>
            </p:nvSpPr>
            <p:spPr>
              <a:xfrm>
                <a:off x="0" y="0"/>
                <a:ext cx="1944590" cy="1872977"/>
              </a:xfrm>
              <a:custGeom>
                <a:avLst/>
                <a:gdLst/>
                <a:ahLst/>
                <a:cxnLst/>
                <a:rect l="l" t="t" r="r" b="b"/>
                <a:pathLst>
                  <a:path w="1944590" h="1872977">
                    <a:moveTo>
                      <a:pt x="53477" y="0"/>
                    </a:moveTo>
                    <a:lnTo>
                      <a:pt x="1891113" y="0"/>
                    </a:lnTo>
                    <a:cubicBezTo>
                      <a:pt x="1905296" y="0"/>
                      <a:pt x="1918898" y="5634"/>
                      <a:pt x="1928927" y="15663"/>
                    </a:cubicBezTo>
                    <a:cubicBezTo>
                      <a:pt x="1938956" y="25692"/>
                      <a:pt x="1944590" y="39294"/>
                      <a:pt x="1944590" y="53477"/>
                    </a:cubicBezTo>
                    <a:lnTo>
                      <a:pt x="1944590" y="1819500"/>
                    </a:lnTo>
                    <a:cubicBezTo>
                      <a:pt x="1944590" y="1833683"/>
                      <a:pt x="1938956" y="1847285"/>
                      <a:pt x="1928927" y="1857314"/>
                    </a:cubicBezTo>
                    <a:cubicBezTo>
                      <a:pt x="1918898" y="1867342"/>
                      <a:pt x="1905296" y="1872977"/>
                      <a:pt x="1891113" y="1872977"/>
                    </a:cubicBezTo>
                    <a:lnTo>
                      <a:pt x="53477" y="1872977"/>
                    </a:lnTo>
                    <a:cubicBezTo>
                      <a:pt x="39294" y="1872977"/>
                      <a:pt x="25692" y="1867342"/>
                      <a:pt x="15663" y="1857314"/>
                    </a:cubicBezTo>
                    <a:cubicBezTo>
                      <a:pt x="5634" y="1847285"/>
                      <a:pt x="0" y="1833683"/>
                      <a:pt x="0" y="1819500"/>
                    </a:cubicBezTo>
                    <a:lnTo>
                      <a:pt x="0" y="53477"/>
                    </a:lnTo>
                    <a:cubicBezTo>
                      <a:pt x="0" y="39294"/>
                      <a:pt x="5634" y="25692"/>
                      <a:pt x="15663" y="15663"/>
                    </a:cubicBezTo>
                    <a:cubicBezTo>
                      <a:pt x="25692" y="5634"/>
                      <a:pt x="39294" y="0"/>
                      <a:pt x="53477" y="0"/>
                    </a:cubicBezTo>
                    <a:close/>
                  </a:path>
                </a:pathLst>
              </a:custGeom>
              <a:solidFill>
                <a:srgbClr val="EAA240">
                  <a:alpha val="42745"/>
                </a:srgbClr>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pic>
          <p:nvPicPr>
            <p:cNvPr id="6" name="Picture 6"/>
            <p:cNvPicPr>
              <a:picLocks noChangeAspect="1"/>
            </p:cNvPicPr>
            <p:nvPr/>
          </p:nvPicPr>
          <p:blipFill>
            <a:blip r:embed="rId2"/>
            <a:srcRect b="3111"/>
            <a:stretch>
              <a:fillRect/>
            </a:stretch>
          </p:blipFill>
          <p:spPr>
            <a:xfrm>
              <a:off x="1192265" y="404753"/>
              <a:ext cx="7459958" cy="4818557"/>
            </a:xfrm>
            <a:prstGeom prst="rect">
              <a:avLst/>
            </a:prstGeom>
          </p:spPr>
        </p:pic>
        <p:sp>
          <p:nvSpPr>
            <p:cNvPr id="7" name="TextBox 7"/>
            <p:cNvSpPr txBox="1"/>
            <p:nvPr/>
          </p:nvSpPr>
          <p:spPr>
            <a:xfrm>
              <a:off x="635460" y="6676020"/>
              <a:ext cx="8757848" cy="2577246"/>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"Grow Your Own Healthcare Pipeline" </a:t>
              </a:r>
            </a:p>
            <a:p>
              <a:pPr marL="259093" lvl="1" indent="-129546">
                <a:lnSpc>
                  <a:spcPts val="1680"/>
                </a:lnSpc>
                <a:buFont typeface="Arial"/>
                <a:buChar char="•"/>
              </a:pPr>
              <a:r>
                <a:rPr lang="en-US" sz="1200" dirty="0">
                  <a:solidFill>
                    <a:srgbClr val="000000"/>
                  </a:solidFill>
                  <a:latin typeface="Montserrat Classic"/>
                </a:rPr>
                <a:t>Community Need: Allied health, nursing, and medical fields (everything!) </a:t>
              </a:r>
            </a:p>
            <a:p>
              <a:pPr marL="259093" lvl="1" indent="-129546">
                <a:lnSpc>
                  <a:spcPts val="1680"/>
                </a:lnSpc>
                <a:buFont typeface="Arial"/>
                <a:buChar char="•"/>
              </a:pPr>
              <a:r>
                <a:rPr lang="en-US" sz="1200" dirty="0">
                  <a:solidFill>
                    <a:srgbClr val="000000"/>
                  </a:solidFill>
                  <a:latin typeface="Montserrat Classic"/>
                </a:rPr>
                <a:t>Program Focuses: Develop interest of scholarship, interest, and engagement in healthcare fields</a:t>
              </a:r>
            </a:p>
            <a:p>
              <a:pPr>
                <a:lnSpc>
                  <a:spcPts val="1680"/>
                </a:lnSpc>
              </a:pPr>
              <a:endParaRPr lang="en-US" sz="1200" dirty="0">
                <a:solidFill>
                  <a:srgbClr val="000000"/>
                </a:solidFill>
                <a:latin typeface="Montserrat Classic"/>
              </a:endParaRPr>
            </a:p>
          </p:txBody>
        </p:sp>
        <p:sp>
          <p:nvSpPr>
            <p:cNvPr id="8" name="TextBox 8"/>
            <p:cNvSpPr txBox="1"/>
            <p:nvPr/>
          </p:nvSpPr>
          <p:spPr>
            <a:xfrm>
              <a:off x="3569056" y="5483716"/>
              <a:ext cx="2890656" cy="515782"/>
            </a:xfrm>
            <a:prstGeom prst="rect">
              <a:avLst/>
            </a:prstGeom>
          </p:spPr>
          <p:txBody>
            <a:bodyPr lIns="0" tIns="0" rIns="0" bIns="0" rtlCol="0" anchor="t">
              <a:spAutoFit/>
            </a:bodyPr>
            <a:lstStyle/>
            <a:p>
              <a:pPr>
                <a:lnSpc>
                  <a:spcPts val="2217"/>
                </a:lnSpc>
                <a:spcBef>
                  <a:spcPct val="0"/>
                </a:spcBef>
              </a:pPr>
              <a:r>
                <a:rPr lang="en-US" sz="1584" dirty="0">
                  <a:solidFill>
                    <a:srgbClr val="000000"/>
                  </a:solidFill>
                  <a:latin typeface="Montserrat Classic Bold"/>
                </a:rPr>
                <a:t>K-12 PIPELINE </a:t>
              </a:r>
            </a:p>
          </p:txBody>
        </p:sp>
        <p:sp>
          <p:nvSpPr>
            <p:cNvPr id="9" name="TextBox 9"/>
            <p:cNvSpPr txBox="1"/>
            <p:nvPr/>
          </p:nvSpPr>
          <p:spPr>
            <a:xfrm>
              <a:off x="3493714" y="6179252"/>
              <a:ext cx="2857064" cy="350866"/>
            </a:xfrm>
            <a:prstGeom prst="rect">
              <a:avLst/>
            </a:prstGeom>
          </p:spPr>
          <p:txBody>
            <a:bodyPr lIns="0" tIns="0" rIns="0" bIns="0" rtlCol="0" anchor="t">
              <a:spAutoFit/>
            </a:bodyPr>
            <a:lstStyle/>
            <a:p>
              <a:pPr>
                <a:lnSpc>
                  <a:spcPts val="1493"/>
                </a:lnSpc>
                <a:spcBef>
                  <a:spcPct val="0"/>
                </a:spcBef>
              </a:pPr>
              <a:r>
                <a:rPr lang="en-US" sz="1067" dirty="0">
                  <a:solidFill>
                    <a:srgbClr val="000000"/>
                  </a:solidFill>
                  <a:latin typeface="Montserrat Classic Bold"/>
                </a:rPr>
                <a:t>(UAMS Partnership)</a:t>
              </a:r>
            </a:p>
          </p:txBody>
        </p:sp>
        <p:grpSp>
          <p:nvGrpSpPr>
            <p:cNvPr id="10" name="Group 10"/>
            <p:cNvGrpSpPr/>
            <p:nvPr/>
          </p:nvGrpSpPr>
          <p:grpSpPr>
            <a:xfrm>
              <a:off x="10519749" y="0"/>
              <a:ext cx="9844488" cy="9481944"/>
              <a:chOff x="0" y="0"/>
              <a:chExt cx="1944590" cy="1872977"/>
            </a:xfrm>
          </p:grpSpPr>
          <p:sp>
            <p:nvSpPr>
              <p:cNvPr id="11" name="Freeform 11"/>
              <p:cNvSpPr/>
              <p:nvPr/>
            </p:nvSpPr>
            <p:spPr>
              <a:xfrm>
                <a:off x="0" y="0"/>
                <a:ext cx="1944590" cy="1872977"/>
              </a:xfrm>
              <a:custGeom>
                <a:avLst/>
                <a:gdLst/>
                <a:ahLst/>
                <a:cxnLst/>
                <a:rect l="l" t="t" r="r" b="b"/>
                <a:pathLst>
                  <a:path w="1944590" h="1872977">
                    <a:moveTo>
                      <a:pt x="53477" y="0"/>
                    </a:moveTo>
                    <a:lnTo>
                      <a:pt x="1891113" y="0"/>
                    </a:lnTo>
                    <a:cubicBezTo>
                      <a:pt x="1905296" y="0"/>
                      <a:pt x="1918898" y="5634"/>
                      <a:pt x="1928927" y="15663"/>
                    </a:cubicBezTo>
                    <a:cubicBezTo>
                      <a:pt x="1938956" y="25692"/>
                      <a:pt x="1944590" y="39294"/>
                      <a:pt x="1944590" y="53477"/>
                    </a:cubicBezTo>
                    <a:lnTo>
                      <a:pt x="1944590" y="1819500"/>
                    </a:lnTo>
                    <a:cubicBezTo>
                      <a:pt x="1944590" y="1833683"/>
                      <a:pt x="1938956" y="1847285"/>
                      <a:pt x="1928927" y="1857314"/>
                    </a:cubicBezTo>
                    <a:cubicBezTo>
                      <a:pt x="1918898" y="1867342"/>
                      <a:pt x="1905296" y="1872977"/>
                      <a:pt x="1891113" y="1872977"/>
                    </a:cubicBezTo>
                    <a:lnTo>
                      <a:pt x="53477" y="1872977"/>
                    </a:lnTo>
                    <a:cubicBezTo>
                      <a:pt x="39294" y="1872977"/>
                      <a:pt x="25692" y="1867342"/>
                      <a:pt x="15663" y="1857314"/>
                    </a:cubicBezTo>
                    <a:cubicBezTo>
                      <a:pt x="5634" y="1847285"/>
                      <a:pt x="0" y="1833683"/>
                      <a:pt x="0" y="1819500"/>
                    </a:cubicBezTo>
                    <a:lnTo>
                      <a:pt x="0" y="53477"/>
                    </a:lnTo>
                    <a:cubicBezTo>
                      <a:pt x="0" y="39294"/>
                      <a:pt x="5634" y="25692"/>
                      <a:pt x="15663" y="15663"/>
                    </a:cubicBezTo>
                    <a:cubicBezTo>
                      <a:pt x="25692" y="5634"/>
                      <a:pt x="39294" y="0"/>
                      <a:pt x="53477" y="0"/>
                    </a:cubicBezTo>
                    <a:close/>
                  </a:path>
                </a:pathLst>
              </a:custGeom>
              <a:solidFill>
                <a:srgbClr val="EAA240">
                  <a:alpha val="43922"/>
                </a:srgbClr>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pic>
          <p:nvPicPr>
            <p:cNvPr id="13" name="Picture 13"/>
            <p:cNvPicPr>
              <a:picLocks noChangeAspect="1"/>
            </p:cNvPicPr>
            <p:nvPr/>
          </p:nvPicPr>
          <p:blipFill>
            <a:blip r:embed="rId3"/>
            <a:srcRect t="2121" b="5506"/>
            <a:stretch>
              <a:fillRect/>
            </a:stretch>
          </p:blipFill>
          <p:spPr>
            <a:xfrm>
              <a:off x="11534501" y="404753"/>
              <a:ext cx="7814985" cy="4818557"/>
            </a:xfrm>
            <a:prstGeom prst="rect">
              <a:avLst/>
            </a:prstGeom>
          </p:spPr>
        </p:pic>
        <p:sp>
          <p:nvSpPr>
            <p:cNvPr id="14" name="TextBox 14"/>
            <p:cNvSpPr txBox="1"/>
            <p:nvPr/>
          </p:nvSpPr>
          <p:spPr>
            <a:xfrm>
              <a:off x="12019205" y="5493240"/>
              <a:ext cx="7296762" cy="516552"/>
            </a:xfrm>
            <a:prstGeom prst="rect">
              <a:avLst/>
            </a:prstGeom>
          </p:spPr>
          <p:txBody>
            <a:bodyPr lIns="0" tIns="0" rIns="0" bIns="0" rtlCol="0" anchor="t">
              <a:spAutoFit/>
            </a:bodyPr>
            <a:lstStyle/>
            <a:p>
              <a:pPr algn="ctr">
                <a:lnSpc>
                  <a:spcPts val="2239"/>
                </a:lnSpc>
                <a:spcBef>
                  <a:spcPct val="0"/>
                </a:spcBef>
              </a:pPr>
              <a:r>
                <a:rPr lang="en-US" sz="1600" dirty="0">
                  <a:solidFill>
                    <a:srgbClr val="000000"/>
                  </a:solidFill>
                  <a:latin typeface="Montserrat Classic Bold"/>
                </a:rPr>
                <a:t>COLLEGE STUDENT INTERNSHIPS</a:t>
              </a:r>
            </a:p>
          </p:txBody>
        </p:sp>
        <p:sp>
          <p:nvSpPr>
            <p:cNvPr id="15" name="TextBox 15"/>
            <p:cNvSpPr txBox="1"/>
            <p:nvPr/>
          </p:nvSpPr>
          <p:spPr>
            <a:xfrm>
              <a:off x="10956005" y="6599328"/>
              <a:ext cx="8971976" cy="2141228"/>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82 Paid Internships </a:t>
              </a:r>
            </a:p>
            <a:p>
              <a:pPr marL="259093" lvl="1" indent="-129546">
                <a:lnSpc>
                  <a:spcPts val="1680"/>
                </a:lnSpc>
                <a:buFont typeface="Arial"/>
                <a:buChar char="•"/>
              </a:pPr>
              <a:r>
                <a:rPr lang="en-US" sz="1200" dirty="0">
                  <a:solidFill>
                    <a:srgbClr val="000000"/>
                  </a:solidFill>
                  <a:latin typeface="Montserrat Classic"/>
                </a:rPr>
                <a:t>High School Seniors and College Students </a:t>
              </a:r>
            </a:p>
            <a:p>
              <a:pPr marL="259093" lvl="1" indent="-129546">
                <a:lnSpc>
                  <a:spcPts val="1680"/>
                </a:lnSpc>
                <a:buFont typeface="Arial"/>
                <a:buChar char="•"/>
              </a:pPr>
              <a:r>
                <a:rPr lang="en-US" sz="1200" dirty="0">
                  <a:solidFill>
                    <a:srgbClr val="000000"/>
                  </a:solidFill>
                  <a:latin typeface="Montserrat Classic"/>
                </a:rPr>
                <a:t>Students worked with ARHP and in network hospitals </a:t>
              </a:r>
            </a:p>
            <a:p>
              <a:pPr marL="259093" lvl="1" indent="-129546">
                <a:lnSpc>
                  <a:spcPts val="1680"/>
                </a:lnSpc>
                <a:buFont typeface="Arial"/>
                <a:buChar char="•"/>
              </a:pPr>
              <a:r>
                <a:rPr lang="en-US" sz="1200" dirty="0">
                  <a:solidFill>
                    <a:srgbClr val="000000"/>
                  </a:solidFill>
                  <a:latin typeface="Montserrat Classic"/>
                </a:rPr>
                <a:t>Trainings included: Community Health Worker, Mental Health First Aid, and more. </a:t>
              </a:r>
            </a:p>
          </p:txBody>
        </p:sp>
        <p:sp>
          <p:nvSpPr>
            <p:cNvPr id="16" name="TextBox 16"/>
            <p:cNvSpPr txBox="1"/>
            <p:nvPr/>
          </p:nvSpPr>
          <p:spPr>
            <a:xfrm>
              <a:off x="13907049" y="6142276"/>
              <a:ext cx="3521072" cy="350866"/>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(UAMS Partnership)</a:t>
              </a:r>
            </a:p>
          </p:txBody>
        </p:sp>
      </p:grpSp>
      <p:grpSp>
        <p:nvGrpSpPr>
          <p:cNvPr id="17" name="Group 17"/>
          <p:cNvGrpSpPr/>
          <p:nvPr/>
        </p:nvGrpSpPr>
        <p:grpSpPr>
          <a:xfrm>
            <a:off x="685800" y="617620"/>
            <a:ext cx="10820400" cy="936247"/>
            <a:chOff x="0" y="0"/>
            <a:chExt cx="3829900" cy="331386"/>
          </a:xfrm>
        </p:grpSpPr>
        <p:sp>
          <p:nvSpPr>
            <p:cNvPr id="18" name="Freeform 18"/>
            <p:cNvSpPr/>
            <p:nvPr/>
          </p:nvSpPr>
          <p:spPr>
            <a:xfrm>
              <a:off x="0" y="0"/>
              <a:ext cx="3829900" cy="331386"/>
            </a:xfrm>
            <a:custGeom>
              <a:avLst/>
              <a:gdLst/>
              <a:ahLst/>
              <a:cxnLst/>
              <a:rect l="l" t="t" r="r" b="b"/>
              <a:pathLst>
                <a:path w="3829900" h="331386">
                  <a:moveTo>
                    <a:pt x="24327" y="0"/>
                  </a:moveTo>
                  <a:lnTo>
                    <a:pt x="3805574" y="0"/>
                  </a:lnTo>
                  <a:cubicBezTo>
                    <a:pt x="3812025" y="0"/>
                    <a:pt x="3818213" y="2563"/>
                    <a:pt x="3822775" y="7125"/>
                  </a:cubicBezTo>
                  <a:cubicBezTo>
                    <a:pt x="3827337" y="11687"/>
                    <a:pt x="3829900" y="17875"/>
                    <a:pt x="3829900" y="24327"/>
                  </a:cubicBezTo>
                  <a:lnTo>
                    <a:pt x="3829900" y="307060"/>
                  </a:lnTo>
                  <a:cubicBezTo>
                    <a:pt x="3829900" y="320495"/>
                    <a:pt x="3819009" y="331386"/>
                    <a:pt x="3805574" y="331386"/>
                  </a:cubicBezTo>
                  <a:lnTo>
                    <a:pt x="24327" y="331386"/>
                  </a:lnTo>
                  <a:cubicBezTo>
                    <a:pt x="10891" y="331386"/>
                    <a:pt x="0" y="320495"/>
                    <a:pt x="0" y="307060"/>
                  </a:cubicBezTo>
                  <a:lnTo>
                    <a:pt x="0" y="24327"/>
                  </a:lnTo>
                  <a:cubicBezTo>
                    <a:pt x="0" y="10891"/>
                    <a:pt x="10891" y="0"/>
                    <a:pt x="24327" y="0"/>
                  </a:cubicBezTo>
                  <a:close/>
                </a:path>
              </a:pathLst>
            </a:custGeom>
            <a:solidFill>
              <a:srgbClr val="EAA240">
                <a:alpha val="96863"/>
              </a:srgbClr>
            </a:solidFill>
          </p:spPr>
        </p:sp>
        <p:sp>
          <p:nvSpPr>
            <p:cNvPr id="19" name="TextBox 19"/>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20" name="TextBox 20"/>
          <p:cNvSpPr txBox="1"/>
          <p:nvPr/>
        </p:nvSpPr>
        <p:spPr>
          <a:xfrm>
            <a:off x="2094899" y="708724"/>
            <a:ext cx="8002202" cy="738344"/>
          </a:xfrm>
          <a:prstGeom prst="rect">
            <a:avLst/>
          </a:prstGeom>
        </p:spPr>
        <p:txBody>
          <a:bodyPr lIns="0" tIns="0" rIns="0" bIns="0" rtlCol="0" anchor="t">
            <a:spAutoFit/>
          </a:bodyPr>
          <a:lstStyle/>
          <a:p>
            <a:pPr algn="ctr">
              <a:lnSpc>
                <a:spcPts val="6346"/>
              </a:lnSpc>
              <a:spcBef>
                <a:spcPct val="0"/>
              </a:spcBef>
            </a:pPr>
            <a:r>
              <a:rPr lang="en-US" sz="4533" dirty="0">
                <a:solidFill>
                  <a:srgbClr val="000000"/>
                </a:solidFill>
                <a:latin typeface="Montserrat Extra-Bold Bold"/>
              </a:rPr>
              <a:t>EMPOWERING STUDENTS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06678" y="4459949"/>
            <a:ext cx="5217194" cy="646459"/>
            <a:chOff x="0" y="0"/>
            <a:chExt cx="1981939" cy="245581"/>
          </a:xfrm>
        </p:grpSpPr>
        <p:sp>
          <p:nvSpPr>
            <p:cNvPr id="3" name="Freeform 3"/>
            <p:cNvSpPr/>
            <p:nvPr/>
          </p:nvSpPr>
          <p:spPr>
            <a:xfrm>
              <a:off x="0" y="0"/>
              <a:ext cx="1981939" cy="245581"/>
            </a:xfrm>
            <a:custGeom>
              <a:avLst/>
              <a:gdLst/>
              <a:ahLst/>
              <a:cxnLst/>
              <a:rect l="l" t="t" r="r" b="b"/>
              <a:pathLst>
                <a:path w="1981939" h="245581">
                  <a:moveTo>
                    <a:pt x="50453" y="0"/>
                  </a:moveTo>
                  <a:lnTo>
                    <a:pt x="1931486" y="0"/>
                  </a:lnTo>
                  <a:cubicBezTo>
                    <a:pt x="1959351" y="0"/>
                    <a:pt x="1981939" y="22589"/>
                    <a:pt x="1981939" y="50453"/>
                  </a:cubicBezTo>
                  <a:lnTo>
                    <a:pt x="1981939" y="195127"/>
                  </a:lnTo>
                  <a:cubicBezTo>
                    <a:pt x="1981939" y="222992"/>
                    <a:pt x="1959351" y="245581"/>
                    <a:pt x="1931486" y="245581"/>
                  </a:cubicBezTo>
                  <a:lnTo>
                    <a:pt x="50453" y="245581"/>
                  </a:lnTo>
                  <a:cubicBezTo>
                    <a:pt x="22589" y="245581"/>
                    <a:pt x="0" y="222992"/>
                    <a:pt x="0" y="195127"/>
                  </a:cubicBezTo>
                  <a:lnTo>
                    <a:pt x="0" y="50453"/>
                  </a:lnTo>
                  <a:cubicBezTo>
                    <a:pt x="0" y="22589"/>
                    <a:pt x="22589" y="0"/>
                    <a:pt x="50453" y="0"/>
                  </a:cubicBezTo>
                  <a:close/>
                </a:path>
              </a:pathLst>
            </a:custGeom>
            <a:solidFill>
              <a:srgbClr val="EAA240">
                <a:alpha val="42745"/>
              </a:srgbClr>
            </a:solidFill>
          </p:spPr>
        </p:sp>
        <p:sp>
          <p:nvSpPr>
            <p:cNvPr id="4" name="TextBox 4"/>
            <p:cNvSpPr txBox="1"/>
            <p:nvPr/>
          </p:nvSpPr>
          <p:spPr>
            <a:xfrm>
              <a:off x="0" y="-38100"/>
              <a:ext cx="812800" cy="850900"/>
            </a:xfrm>
            <a:prstGeom prst="rect">
              <a:avLst/>
            </a:prstGeom>
          </p:spPr>
          <p:txBody>
            <a:bodyPr lIns="35219" tIns="35219" rIns="35219" bIns="35219" rtlCol="0" anchor="ctr"/>
            <a:lstStyle/>
            <a:p>
              <a:pPr algn="ctr">
                <a:lnSpc>
                  <a:spcPts val="1844"/>
                </a:lnSpc>
                <a:spcBef>
                  <a:spcPct val="0"/>
                </a:spcBef>
              </a:pPr>
              <a:endParaRPr sz="1200" dirty="0"/>
            </a:p>
          </p:txBody>
        </p:sp>
      </p:grpSp>
      <p:grpSp>
        <p:nvGrpSpPr>
          <p:cNvPr id="5" name="Group 5"/>
          <p:cNvGrpSpPr/>
          <p:nvPr/>
        </p:nvGrpSpPr>
        <p:grpSpPr>
          <a:xfrm>
            <a:off x="5892135" y="2445397"/>
            <a:ext cx="5234868" cy="856635"/>
            <a:chOff x="0" y="0"/>
            <a:chExt cx="1988653" cy="325424"/>
          </a:xfrm>
        </p:grpSpPr>
        <p:sp>
          <p:nvSpPr>
            <p:cNvPr id="6" name="Freeform 6"/>
            <p:cNvSpPr/>
            <p:nvPr/>
          </p:nvSpPr>
          <p:spPr>
            <a:xfrm>
              <a:off x="0" y="0"/>
              <a:ext cx="1988653" cy="325424"/>
            </a:xfrm>
            <a:custGeom>
              <a:avLst/>
              <a:gdLst/>
              <a:ahLst/>
              <a:cxnLst/>
              <a:rect l="l" t="t" r="r" b="b"/>
              <a:pathLst>
                <a:path w="1988653" h="325424">
                  <a:moveTo>
                    <a:pt x="50283" y="0"/>
                  </a:moveTo>
                  <a:lnTo>
                    <a:pt x="1938370" y="0"/>
                  </a:lnTo>
                  <a:cubicBezTo>
                    <a:pt x="1966141" y="0"/>
                    <a:pt x="1988653" y="22513"/>
                    <a:pt x="1988653" y="50283"/>
                  </a:cubicBezTo>
                  <a:lnTo>
                    <a:pt x="1988653" y="275141"/>
                  </a:lnTo>
                  <a:cubicBezTo>
                    <a:pt x="1988653" y="302911"/>
                    <a:pt x="1966141" y="325424"/>
                    <a:pt x="1938370" y="325424"/>
                  </a:cubicBezTo>
                  <a:lnTo>
                    <a:pt x="50283" y="325424"/>
                  </a:lnTo>
                  <a:cubicBezTo>
                    <a:pt x="22513" y="325424"/>
                    <a:pt x="0" y="302911"/>
                    <a:pt x="0" y="275141"/>
                  </a:cubicBezTo>
                  <a:lnTo>
                    <a:pt x="0" y="50283"/>
                  </a:lnTo>
                  <a:cubicBezTo>
                    <a:pt x="0" y="22513"/>
                    <a:pt x="22513" y="0"/>
                    <a:pt x="50283" y="0"/>
                  </a:cubicBezTo>
                  <a:close/>
                </a:path>
              </a:pathLst>
            </a:custGeom>
            <a:solidFill>
              <a:srgbClr val="EAA240">
                <a:alpha val="58824"/>
              </a:srgbClr>
            </a:solidFill>
          </p:spPr>
        </p:sp>
        <p:sp>
          <p:nvSpPr>
            <p:cNvPr id="7" name="TextBox 7"/>
            <p:cNvSpPr txBox="1"/>
            <p:nvPr/>
          </p:nvSpPr>
          <p:spPr>
            <a:xfrm>
              <a:off x="0" y="-38100"/>
              <a:ext cx="812800" cy="850900"/>
            </a:xfrm>
            <a:prstGeom prst="rect">
              <a:avLst/>
            </a:prstGeom>
          </p:spPr>
          <p:txBody>
            <a:bodyPr lIns="35219" tIns="35219" rIns="35219" bIns="35219" rtlCol="0" anchor="ctr"/>
            <a:lstStyle/>
            <a:p>
              <a:pPr algn="ctr">
                <a:lnSpc>
                  <a:spcPts val="1844"/>
                </a:lnSpc>
                <a:spcBef>
                  <a:spcPct val="0"/>
                </a:spcBef>
              </a:pPr>
              <a:endParaRPr sz="1200" dirty="0"/>
            </a:p>
          </p:txBody>
        </p:sp>
      </p:grpSp>
      <p:grpSp>
        <p:nvGrpSpPr>
          <p:cNvPr id="8" name="Group 8"/>
          <p:cNvGrpSpPr/>
          <p:nvPr/>
        </p:nvGrpSpPr>
        <p:grpSpPr>
          <a:xfrm>
            <a:off x="777607" y="294902"/>
            <a:ext cx="4893352" cy="6190821"/>
            <a:chOff x="0" y="0"/>
            <a:chExt cx="1933176" cy="2445757"/>
          </a:xfrm>
        </p:grpSpPr>
        <p:sp>
          <p:nvSpPr>
            <p:cNvPr id="9" name="Freeform 9"/>
            <p:cNvSpPr/>
            <p:nvPr/>
          </p:nvSpPr>
          <p:spPr>
            <a:xfrm>
              <a:off x="0" y="0"/>
              <a:ext cx="1933176" cy="2445757"/>
            </a:xfrm>
            <a:custGeom>
              <a:avLst/>
              <a:gdLst/>
              <a:ahLst/>
              <a:cxnLst/>
              <a:rect l="l" t="t" r="r" b="b"/>
              <a:pathLst>
                <a:path w="1933176" h="2445757">
                  <a:moveTo>
                    <a:pt x="53792" y="0"/>
                  </a:moveTo>
                  <a:lnTo>
                    <a:pt x="1879384" y="0"/>
                  </a:lnTo>
                  <a:cubicBezTo>
                    <a:pt x="1909093" y="0"/>
                    <a:pt x="1933176" y="24084"/>
                    <a:pt x="1933176" y="53792"/>
                  </a:cubicBezTo>
                  <a:lnTo>
                    <a:pt x="1933176" y="2391964"/>
                  </a:lnTo>
                  <a:cubicBezTo>
                    <a:pt x="1933176" y="2406231"/>
                    <a:pt x="1927509" y="2419913"/>
                    <a:pt x="1917421" y="2430001"/>
                  </a:cubicBezTo>
                  <a:cubicBezTo>
                    <a:pt x="1907333" y="2440089"/>
                    <a:pt x="1893650" y="2445757"/>
                    <a:pt x="1879384" y="2445757"/>
                  </a:cubicBezTo>
                  <a:lnTo>
                    <a:pt x="53792" y="2445757"/>
                  </a:lnTo>
                  <a:cubicBezTo>
                    <a:pt x="39526" y="2445757"/>
                    <a:pt x="25843" y="2440089"/>
                    <a:pt x="15755" y="2430001"/>
                  </a:cubicBezTo>
                  <a:cubicBezTo>
                    <a:pt x="5667" y="2419913"/>
                    <a:pt x="0" y="2406231"/>
                    <a:pt x="0" y="2391964"/>
                  </a:cubicBezTo>
                  <a:lnTo>
                    <a:pt x="0" y="53792"/>
                  </a:lnTo>
                  <a:cubicBezTo>
                    <a:pt x="0" y="39526"/>
                    <a:pt x="5667" y="25843"/>
                    <a:pt x="15755" y="15755"/>
                  </a:cubicBezTo>
                  <a:cubicBezTo>
                    <a:pt x="25843" y="5667"/>
                    <a:pt x="39526" y="0"/>
                    <a:pt x="53792" y="0"/>
                  </a:cubicBezTo>
                  <a:close/>
                </a:path>
              </a:pathLst>
            </a:custGeom>
            <a:solidFill>
              <a:srgbClr val="EAA240">
                <a:alpha val="49804"/>
              </a:srgbClr>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1" name="Group 11"/>
          <p:cNvGrpSpPr/>
          <p:nvPr/>
        </p:nvGrpSpPr>
        <p:grpSpPr>
          <a:xfrm>
            <a:off x="5892135" y="438597"/>
            <a:ext cx="5234868" cy="646459"/>
            <a:chOff x="0" y="0"/>
            <a:chExt cx="1988653" cy="245581"/>
          </a:xfrm>
        </p:grpSpPr>
        <p:sp>
          <p:nvSpPr>
            <p:cNvPr id="12" name="Freeform 12"/>
            <p:cNvSpPr/>
            <p:nvPr/>
          </p:nvSpPr>
          <p:spPr>
            <a:xfrm>
              <a:off x="0" y="0"/>
              <a:ext cx="1988653" cy="245581"/>
            </a:xfrm>
            <a:custGeom>
              <a:avLst/>
              <a:gdLst/>
              <a:ahLst/>
              <a:cxnLst/>
              <a:rect l="l" t="t" r="r" b="b"/>
              <a:pathLst>
                <a:path w="1988653" h="245581">
                  <a:moveTo>
                    <a:pt x="50283" y="0"/>
                  </a:moveTo>
                  <a:lnTo>
                    <a:pt x="1938370" y="0"/>
                  </a:lnTo>
                  <a:cubicBezTo>
                    <a:pt x="1966141" y="0"/>
                    <a:pt x="1988653" y="22513"/>
                    <a:pt x="1988653" y="50283"/>
                  </a:cubicBezTo>
                  <a:lnTo>
                    <a:pt x="1988653" y="195298"/>
                  </a:lnTo>
                  <a:cubicBezTo>
                    <a:pt x="1988653" y="223068"/>
                    <a:pt x="1966141" y="245581"/>
                    <a:pt x="1938370" y="245581"/>
                  </a:cubicBezTo>
                  <a:lnTo>
                    <a:pt x="50283" y="245581"/>
                  </a:lnTo>
                  <a:cubicBezTo>
                    <a:pt x="22513" y="245581"/>
                    <a:pt x="0" y="223068"/>
                    <a:pt x="0" y="195298"/>
                  </a:cubicBezTo>
                  <a:lnTo>
                    <a:pt x="0" y="50283"/>
                  </a:lnTo>
                  <a:cubicBezTo>
                    <a:pt x="0" y="22513"/>
                    <a:pt x="22513" y="0"/>
                    <a:pt x="50283" y="0"/>
                  </a:cubicBezTo>
                  <a:close/>
                </a:path>
              </a:pathLst>
            </a:custGeom>
            <a:solidFill>
              <a:srgbClr val="EAA240"/>
            </a:solidFill>
          </p:spPr>
        </p:sp>
        <p:sp>
          <p:nvSpPr>
            <p:cNvPr id="13" name="TextBox 13"/>
            <p:cNvSpPr txBox="1"/>
            <p:nvPr/>
          </p:nvSpPr>
          <p:spPr>
            <a:xfrm>
              <a:off x="0" y="-38100"/>
              <a:ext cx="812800" cy="850900"/>
            </a:xfrm>
            <a:prstGeom prst="rect">
              <a:avLst/>
            </a:prstGeom>
          </p:spPr>
          <p:txBody>
            <a:bodyPr lIns="35219" tIns="35219" rIns="35219" bIns="35219" rtlCol="0" anchor="ctr"/>
            <a:lstStyle/>
            <a:p>
              <a:pPr algn="ctr">
                <a:lnSpc>
                  <a:spcPts val="1844"/>
                </a:lnSpc>
                <a:spcBef>
                  <a:spcPct val="0"/>
                </a:spcBef>
              </a:pPr>
              <a:endParaRPr sz="1200" dirty="0"/>
            </a:p>
          </p:txBody>
        </p:sp>
      </p:grpSp>
      <p:pic>
        <p:nvPicPr>
          <p:cNvPr id="14" name="Picture 14"/>
          <p:cNvPicPr>
            <a:picLocks noChangeAspect="1"/>
          </p:cNvPicPr>
          <p:nvPr/>
        </p:nvPicPr>
        <p:blipFill>
          <a:blip r:embed="rId2"/>
          <a:srcRect t="14586" b="5964"/>
          <a:stretch>
            <a:fillRect/>
          </a:stretch>
        </p:blipFill>
        <p:spPr>
          <a:xfrm>
            <a:off x="1208589" y="1902385"/>
            <a:ext cx="3987173" cy="4269815"/>
          </a:xfrm>
          <a:prstGeom prst="rect">
            <a:avLst/>
          </a:prstGeom>
        </p:spPr>
      </p:pic>
      <p:sp>
        <p:nvSpPr>
          <p:cNvPr id="15" name="TextBox 15"/>
          <p:cNvSpPr txBox="1"/>
          <p:nvPr/>
        </p:nvSpPr>
        <p:spPr>
          <a:xfrm>
            <a:off x="6214162" y="5140695"/>
            <a:ext cx="4665193" cy="1071960"/>
          </a:xfrm>
          <a:prstGeom prst="rect">
            <a:avLst/>
          </a:prstGeom>
        </p:spPr>
        <p:txBody>
          <a:bodyPr lIns="0" tIns="0" rIns="0" bIns="0" rtlCol="0" anchor="t">
            <a:spAutoFit/>
          </a:bodyPr>
          <a:lstStyle/>
          <a:p>
            <a:pPr marL="269443" lvl="1" indent="-134721">
              <a:lnSpc>
                <a:spcPts val="1747"/>
              </a:lnSpc>
              <a:buFont typeface="Arial"/>
              <a:buChar char="•"/>
            </a:pPr>
            <a:r>
              <a:rPr lang="en-US" sz="1247" dirty="0">
                <a:solidFill>
                  <a:srgbClr val="000000"/>
                </a:solidFill>
                <a:latin typeface="Montserrat Classic"/>
              </a:rPr>
              <a:t>6 Education and Healthcare Partners </a:t>
            </a:r>
          </a:p>
          <a:p>
            <a:pPr marL="269443" lvl="1" indent="-134721">
              <a:lnSpc>
                <a:spcPts val="1747"/>
              </a:lnSpc>
              <a:buFont typeface="Arial"/>
              <a:buChar char="•"/>
            </a:pPr>
            <a:r>
              <a:rPr lang="en-US" sz="1247" dirty="0">
                <a:solidFill>
                  <a:srgbClr val="000000"/>
                </a:solidFill>
                <a:latin typeface="Montserrat Classic"/>
              </a:rPr>
              <a:t>ACGME Accredited program in Family Medicine </a:t>
            </a:r>
          </a:p>
          <a:p>
            <a:pPr marL="269443" lvl="1" indent="-134721">
              <a:lnSpc>
                <a:spcPts val="1747"/>
              </a:lnSpc>
              <a:buFont typeface="Arial"/>
              <a:buChar char="•"/>
            </a:pPr>
            <a:r>
              <a:rPr lang="en-US" sz="1247" dirty="0">
                <a:solidFill>
                  <a:srgbClr val="000000"/>
                </a:solidFill>
                <a:latin typeface="Montserrat Classic"/>
              </a:rPr>
              <a:t>Ashley and Chicot Counties </a:t>
            </a:r>
          </a:p>
          <a:p>
            <a:pPr marL="538886" lvl="2" indent="-179629">
              <a:lnSpc>
                <a:spcPts val="1747"/>
              </a:lnSpc>
              <a:buFont typeface="Arial"/>
              <a:buChar char="⚬"/>
            </a:pPr>
            <a:r>
              <a:rPr lang="en-US" sz="1247" dirty="0">
                <a:solidFill>
                  <a:srgbClr val="000000"/>
                </a:solidFill>
                <a:latin typeface="Montserrat Classic"/>
              </a:rPr>
              <a:t>A region known for high rates of poverty, unemployment, and significant barriers to care. </a:t>
            </a:r>
          </a:p>
        </p:txBody>
      </p:sp>
      <p:sp>
        <p:nvSpPr>
          <p:cNvPr id="16" name="TextBox 16"/>
          <p:cNvSpPr txBox="1"/>
          <p:nvPr/>
        </p:nvSpPr>
        <p:spPr>
          <a:xfrm>
            <a:off x="6442883" y="4503131"/>
            <a:ext cx="4207752" cy="269754"/>
          </a:xfrm>
          <a:prstGeom prst="rect">
            <a:avLst/>
          </a:prstGeom>
        </p:spPr>
        <p:txBody>
          <a:bodyPr lIns="0" tIns="0" rIns="0" bIns="0" rtlCol="0" anchor="t">
            <a:spAutoFit/>
          </a:bodyPr>
          <a:lstStyle/>
          <a:p>
            <a:pPr algn="ctr">
              <a:lnSpc>
                <a:spcPts val="2329"/>
              </a:lnSpc>
              <a:spcBef>
                <a:spcPct val="0"/>
              </a:spcBef>
            </a:pPr>
            <a:r>
              <a:rPr lang="en-US" sz="1663" dirty="0">
                <a:solidFill>
                  <a:srgbClr val="000000"/>
                </a:solidFill>
                <a:latin typeface="Montserrat Classic Bold"/>
              </a:rPr>
              <a:t>RURAL RESIDENCY TRAINING TRACK</a:t>
            </a:r>
          </a:p>
        </p:txBody>
      </p:sp>
      <p:sp>
        <p:nvSpPr>
          <p:cNvPr id="17" name="TextBox 17"/>
          <p:cNvSpPr txBox="1"/>
          <p:nvPr/>
        </p:nvSpPr>
        <p:spPr>
          <a:xfrm>
            <a:off x="6393081" y="4821279"/>
            <a:ext cx="4375840" cy="186269"/>
          </a:xfrm>
          <a:prstGeom prst="rect">
            <a:avLst/>
          </a:prstGeom>
        </p:spPr>
        <p:txBody>
          <a:bodyPr lIns="0" tIns="0" rIns="0" bIns="0" rtlCol="0" anchor="t">
            <a:spAutoFit/>
          </a:bodyPr>
          <a:lstStyle/>
          <a:p>
            <a:pPr algn="ctr">
              <a:lnSpc>
                <a:spcPts val="1553"/>
              </a:lnSpc>
              <a:spcBef>
                <a:spcPct val="0"/>
              </a:spcBef>
            </a:pPr>
            <a:r>
              <a:rPr lang="en-US" sz="1109" dirty="0">
                <a:solidFill>
                  <a:srgbClr val="000000"/>
                </a:solidFill>
                <a:latin typeface="Montserrat Classic Bold"/>
              </a:rPr>
              <a:t>South Arkansas Delta Rural Training Track (RTT) Consortium </a:t>
            </a:r>
          </a:p>
        </p:txBody>
      </p:sp>
      <p:sp>
        <p:nvSpPr>
          <p:cNvPr id="18" name="TextBox 18"/>
          <p:cNvSpPr txBox="1"/>
          <p:nvPr/>
        </p:nvSpPr>
        <p:spPr>
          <a:xfrm>
            <a:off x="6596392" y="2514679"/>
            <a:ext cx="3969218" cy="269754"/>
          </a:xfrm>
          <a:prstGeom prst="rect">
            <a:avLst/>
          </a:prstGeom>
        </p:spPr>
        <p:txBody>
          <a:bodyPr lIns="0" tIns="0" rIns="0" bIns="0" rtlCol="0" anchor="t">
            <a:spAutoFit/>
          </a:bodyPr>
          <a:lstStyle/>
          <a:p>
            <a:pPr algn="ctr">
              <a:lnSpc>
                <a:spcPts val="2329"/>
              </a:lnSpc>
              <a:spcBef>
                <a:spcPct val="0"/>
              </a:spcBef>
            </a:pPr>
            <a:r>
              <a:rPr lang="en-US" sz="1600" dirty="0">
                <a:solidFill>
                  <a:srgbClr val="000000"/>
                </a:solidFill>
                <a:latin typeface="Montserrat Classic Bold"/>
              </a:rPr>
              <a:t>MEDICAL</a:t>
            </a:r>
            <a:r>
              <a:rPr lang="en-US" sz="1663" dirty="0">
                <a:solidFill>
                  <a:srgbClr val="000000"/>
                </a:solidFill>
                <a:latin typeface="Montserrat Classic Bold"/>
              </a:rPr>
              <a:t> SCHOOL PRECEPTORSHIPS</a:t>
            </a:r>
          </a:p>
        </p:txBody>
      </p:sp>
      <p:sp>
        <p:nvSpPr>
          <p:cNvPr id="19" name="TextBox 19"/>
          <p:cNvSpPr txBox="1"/>
          <p:nvPr/>
        </p:nvSpPr>
        <p:spPr>
          <a:xfrm>
            <a:off x="6325503" y="2816381"/>
            <a:ext cx="4553853" cy="391454"/>
          </a:xfrm>
          <a:prstGeom prst="rect">
            <a:avLst/>
          </a:prstGeom>
        </p:spPr>
        <p:txBody>
          <a:bodyPr lIns="0" tIns="0" rIns="0" bIns="0" rtlCol="0" anchor="t">
            <a:spAutoFit/>
          </a:bodyPr>
          <a:lstStyle/>
          <a:p>
            <a:pPr algn="ctr">
              <a:lnSpc>
                <a:spcPts val="1553"/>
              </a:lnSpc>
              <a:spcBef>
                <a:spcPct val="0"/>
              </a:spcBef>
            </a:pPr>
            <a:r>
              <a:rPr lang="en-US" sz="1109" dirty="0">
                <a:solidFill>
                  <a:srgbClr val="000000"/>
                </a:solidFill>
                <a:latin typeface="Montserrat Classic Bold"/>
              </a:rPr>
              <a:t>(UAMS,  NYIT at AR State, and Arkansas College of Osteopathic Medicine Partnership)</a:t>
            </a:r>
          </a:p>
        </p:txBody>
      </p:sp>
      <p:sp>
        <p:nvSpPr>
          <p:cNvPr id="20" name="TextBox 20"/>
          <p:cNvSpPr txBox="1"/>
          <p:nvPr/>
        </p:nvSpPr>
        <p:spPr>
          <a:xfrm>
            <a:off x="6174648" y="3336318"/>
            <a:ext cx="4553853" cy="853952"/>
          </a:xfrm>
          <a:prstGeom prst="rect">
            <a:avLst/>
          </a:prstGeom>
        </p:spPr>
        <p:txBody>
          <a:bodyPr lIns="0" tIns="0" rIns="0" bIns="0" rtlCol="0" anchor="t">
            <a:spAutoFit/>
          </a:bodyPr>
          <a:lstStyle/>
          <a:p>
            <a:pPr marL="269443" lvl="1" indent="-134721">
              <a:lnSpc>
                <a:spcPts val="1747"/>
              </a:lnSpc>
              <a:buFont typeface="Arial"/>
              <a:buChar char="•"/>
            </a:pPr>
            <a:r>
              <a:rPr lang="en-US" sz="1247" dirty="0">
                <a:solidFill>
                  <a:srgbClr val="000000"/>
                </a:solidFill>
                <a:latin typeface="Montserrat Classic"/>
              </a:rPr>
              <a:t>Assists with coordination and scheduling of medical student clinical rotations </a:t>
            </a:r>
          </a:p>
          <a:p>
            <a:pPr marL="269443" lvl="1" indent="-134721">
              <a:lnSpc>
                <a:spcPts val="1747"/>
              </a:lnSpc>
              <a:buFont typeface="Arial"/>
              <a:buChar char="•"/>
            </a:pPr>
            <a:r>
              <a:rPr lang="en-US" sz="1247" dirty="0">
                <a:solidFill>
                  <a:srgbClr val="000000"/>
                </a:solidFill>
                <a:latin typeface="Montserrat Classic"/>
              </a:rPr>
              <a:t>Goal: Work with Board-certified physicians throughout south Arkansas region</a:t>
            </a:r>
          </a:p>
        </p:txBody>
      </p:sp>
      <p:sp>
        <p:nvSpPr>
          <p:cNvPr id="21" name="TextBox 21"/>
          <p:cNvSpPr txBox="1"/>
          <p:nvPr/>
        </p:nvSpPr>
        <p:spPr>
          <a:xfrm>
            <a:off x="6214162" y="1148726"/>
            <a:ext cx="4811393" cy="1070614"/>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8 nursing schools, 13 rural hospitals, and 2 federally qualified health centers </a:t>
            </a:r>
          </a:p>
          <a:p>
            <a:pPr marL="259093" lvl="1" indent="-129546">
              <a:lnSpc>
                <a:spcPts val="1680"/>
              </a:lnSpc>
              <a:buFont typeface="Arial"/>
              <a:buChar char="•"/>
            </a:pPr>
            <a:r>
              <a:rPr lang="en-US" sz="1200" dirty="0">
                <a:solidFill>
                  <a:srgbClr val="000000"/>
                </a:solidFill>
                <a:latin typeface="Montserrat Classic"/>
              </a:rPr>
              <a:t>Launched 1st nursing clinical collaborative in the region. </a:t>
            </a:r>
          </a:p>
          <a:p>
            <a:pPr marL="259093" lvl="1" indent="-129546">
              <a:lnSpc>
                <a:spcPts val="1680"/>
              </a:lnSpc>
              <a:buFont typeface="Arial"/>
              <a:buChar char="•"/>
            </a:pPr>
            <a:r>
              <a:rPr lang="en-US" sz="1200" dirty="0">
                <a:solidFill>
                  <a:srgbClr val="000000"/>
                </a:solidFill>
                <a:latin typeface="Montserrat Classic"/>
              </a:rPr>
              <a:t>Goal: Increase number of Delta nurses recruited, trained, and retained to serve the region. </a:t>
            </a:r>
          </a:p>
        </p:txBody>
      </p:sp>
      <p:sp>
        <p:nvSpPr>
          <p:cNvPr id="22" name="TextBox 22"/>
          <p:cNvSpPr txBox="1"/>
          <p:nvPr/>
        </p:nvSpPr>
        <p:spPr>
          <a:xfrm>
            <a:off x="5808361" y="610697"/>
            <a:ext cx="5315511" cy="258276"/>
          </a:xfrm>
          <a:prstGeom prst="rect">
            <a:avLst/>
          </a:prstGeom>
        </p:spPr>
        <p:txBody>
          <a:bodyPr lIns="0" tIns="0" rIns="0" bIns="0" rtlCol="0" anchor="t">
            <a:spAutoFit/>
          </a:bodyPr>
          <a:lstStyle/>
          <a:p>
            <a:pPr algn="ctr">
              <a:lnSpc>
                <a:spcPts val="2239"/>
              </a:lnSpc>
              <a:spcBef>
                <a:spcPct val="0"/>
              </a:spcBef>
            </a:pPr>
            <a:r>
              <a:rPr lang="en-US" sz="1600" dirty="0">
                <a:solidFill>
                  <a:srgbClr val="000000"/>
                </a:solidFill>
                <a:latin typeface="Montserrat Classic Bold"/>
              </a:rPr>
              <a:t>REGIONAL NURSING CLINICAL COLLABORATIVE</a:t>
            </a:r>
          </a:p>
        </p:txBody>
      </p:sp>
      <p:sp>
        <p:nvSpPr>
          <p:cNvPr id="23" name="TextBox 23"/>
          <p:cNvSpPr txBox="1"/>
          <p:nvPr/>
        </p:nvSpPr>
        <p:spPr>
          <a:xfrm>
            <a:off x="941848" y="505539"/>
            <a:ext cx="4564870" cy="1080232"/>
          </a:xfrm>
          <a:prstGeom prst="rect">
            <a:avLst/>
          </a:prstGeom>
        </p:spPr>
        <p:txBody>
          <a:bodyPr lIns="0" tIns="0" rIns="0" bIns="0" rtlCol="0" anchor="t">
            <a:spAutoFit/>
          </a:bodyPr>
          <a:lstStyle/>
          <a:p>
            <a:pPr algn="ctr">
              <a:lnSpc>
                <a:spcPts val="4447"/>
              </a:lnSpc>
            </a:pPr>
            <a:r>
              <a:rPr lang="en-US" sz="3176" dirty="0">
                <a:solidFill>
                  <a:srgbClr val="000000"/>
                </a:solidFill>
                <a:latin typeface="Montserrat Extra-Bold"/>
              </a:rPr>
              <a:t>MEDICAL &amp; NURSING STUDENTS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truck, outdoor, road&#10;&#10;Description automatically generated">
            <a:extLst>
              <a:ext uri="{FF2B5EF4-FFF2-40B4-BE49-F238E27FC236}">
                <a16:creationId xmlns:a16="http://schemas.microsoft.com/office/drawing/2014/main" id="{40EDC7D2-5A9F-C8FA-A8A7-92FE94BDA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220" y="3851273"/>
            <a:ext cx="5002350" cy="2883495"/>
          </a:xfrm>
          <a:prstGeom prst="rect">
            <a:avLst/>
          </a:prstGeom>
        </p:spPr>
      </p:pic>
      <p:grpSp>
        <p:nvGrpSpPr>
          <p:cNvPr id="2" name="Group 2"/>
          <p:cNvGrpSpPr/>
          <p:nvPr/>
        </p:nvGrpSpPr>
        <p:grpSpPr>
          <a:xfrm>
            <a:off x="695128" y="3851273"/>
            <a:ext cx="6162873" cy="621626"/>
            <a:chOff x="0" y="0"/>
            <a:chExt cx="3096202" cy="245581"/>
          </a:xfrm>
        </p:grpSpPr>
        <p:sp>
          <p:nvSpPr>
            <p:cNvPr id="3" name="Freeform 3"/>
            <p:cNvSpPr/>
            <p:nvPr/>
          </p:nvSpPr>
          <p:spPr>
            <a:xfrm>
              <a:off x="0" y="0"/>
              <a:ext cx="3096202" cy="245581"/>
            </a:xfrm>
            <a:custGeom>
              <a:avLst/>
              <a:gdLst/>
              <a:ahLst/>
              <a:cxnLst/>
              <a:rect l="l" t="t" r="r" b="b"/>
              <a:pathLst>
                <a:path w="3096202" h="245581">
                  <a:moveTo>
                    <a:pt x="33586" y="0"/>
                  </a:moveTo>
                  <a:lnTo>
                    <a:pt x="3062616" y="0"/>
                  </a:lnTo>
                  <a:cubicBezTo>
                    <a:pt x="3081165" y="0"/>
                    <a:pt x="3096202" y="15037"/>
                    <a:pt x="3096202" y="33586"/>
                  </a:cubicBezTo>
                  <a:lnTo>
                    <a:pt x="3096202" y="211994"/>
                  </a:lnTo>
                  <a:cubicBezTo>
                    <a:pt x="3096202" y="220902"/>
                    <a:pt x="3092664" y="229445"/>
                    <a:pt x="3086365" y="235743"/>
                  </a:cubicBezTo>
                  <a:cubicBezTo>
                    <a:pt x="3080066" y="242042"/>
                    <a:pt x="3071523" y="245581"/>
                    <a:pt x="3062616" y="245581"/>
                  </a:cubicBezTo>
                  <a:lnTo>
                    <a:pt x="33586" y="245581"/>
                  </a:lnTo>
                  <a:cubicBezTo>
                    <a:pt x="15037" y="245581"/>
                    <a:pt x="0" y="230544"/>
                    <a:pt x="0" y="211994"/>
                  </a:cubicBezTo>
                  <a:lnTo>
                    <a:pt x="0" y="33586"/>
                  </a:lnTo>
                  <a:cubicBezTo>
                    <a:pt x="0" y="24679"/>
                    <a:pt x="3539" y="16136"/>
                    <a:pt x="9837" y="9837"/>
                  </a:cubicBezTo>
                  <a:cubicBezTo>
                    <a:pt x="16136" y="3539"/>
                    <a:pt x="24679" y="0"/>
                    <a:pt x="33586" y="0"/>
                  </a:cubicBezTo>
                  <a:close/>
                </a:path>
              </a:pathLst>
            </a:custGeom>
            <a:solidFill>
              <a:srgbClr val="EAA240">
                <a:alpha val="50980"/>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5" name="Group 5"/>
          <p:cNvGrpSpPr/>
          <p:nvPr/>
        </p:nvGrpSpPr>
        <p:grpSpPr>
          <a:xfrm>
            <a:off x="555323" y="629236"/>
            <a:ext cx="9880776" cy="816401"/>
            <a:chOff x="0" y="0"/>
            <a:chExt cx="3903516" cy="322529"/>
          </a:xfrm>
        </p:grpSpPr>
        <p:sp>
          <p:nvSpPr>
            <p:cNvPr id="6" name="Freeform 6"/>
            <p:cNvSpPr/>
            <p:nvPr/>
          </p:nvSpPr>
          <p:spPr>
            <a:xfrm>
              <a:off x="0" y="0"/>
              <a:ext cx="3903516" cy="322529"/>
            </a:xfrm>
            <a:custGeom>
              <a:avLst/>
              <a:gdLst/>
              <a:ahLst/>
              <a:cxnLst/>
              <a:rect l="l" t="t" r="r" b="b"/>
              <a:pathLst>
                <a:path w="3903516" h="322529">
                  <a:moveTo>
                    <a:pt x="26640" y="0"/>
                  </a:moveTo>
                  <a:lnTo>
                    <a:pt x="3876876" y="0"/>
                  </a:lnTo>
                  <a:cubicBezTo>
                    <a:pt x="3891589" y="0"/>
                    <a:pt x="3903516" y="11927"/>
                    <a:pt x="3903516" y="26640"/>
                  </a:cubicBezTo>
                  <a:lnTo>
                    <a:pt x="3903516" y="295889"/>
                  </a:lnTo>
                  <a:cubicBezTo>
                    <a:pt x="3903516" y="310602"/>
                    <a:pt x="3891589" y="322529"/>
                    <a:pt x="3876876" y="322529"/>
                  </a:cubicBezTo>
                  <a:lnTo>
                    <a:pt x="26640" y="322529"/>
                  </a:lnTo>
                  <a:cubicBezTo>
                    <a:pt x="11927" y="322529"/>
                    <a:pt x="0" y="310602"/>
                    <a:pt x="0" y="295889"/>
                  </a:cubicBezTo>
                  <a:lnTo>
                    <a:pt x="0" y="26640"/>
                  </a:lnTo>
                  <a:cubicBezTo>
                    <a:pt x="0" y="11927"/>
                    <a:pt x="11927" y="0"/>
                    <a:pt x="26640" y="0"/>
                  </a:cubicBezTo>
                  <a:close/>
                </a:path>
              </a:pathLst>
            </a:custGeom>
            <a:solidFill>
              <a:srgbClr val="EAA240"/>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8" name="Group 8"/>
          <p:cNvGrpSpPr/>
          <p:nvPr/>
        </p:nvGrpSpPr>
        <p:grpSpPr>
          <a:xfrm>
            <a:off x="695127" y="1732759"/>
            <a:ext cx="8551179" cy="621626"/>
            <a:chOff x="0" y="0"/>
            <a:chExt cx="3378243" cy="245581"/>
          </a:xfrm>
        </p:grpSpPr>
        <p:sp>
          <p:nvSpPr>
            <p:cNvPr id="9" name="Freeform 9"/>
            <p:cNvSpPr/>
            <p:nvPr/>
          </p:nvSpPr>
          <p:spPr>
            <a:xfrm>
              <a:off x="0" y="0"/>
              <a:ext cx="3378243" cy="245581"/>
            </a:xfrm>
            <a:custGeom>
              <a:avLst/>
              <a:gdLst/>
              <a:ahLst/>
              <a:cxnLst/>
              <a:rect l="l" t="t" r="r" b="b"/>
              <a:pathLst>
                <a:path w="3378243" h="245581">
                  <a:moveTo>
                    <a:pt x="30782" y="0"/>
                  </a:moveTo>
                  <a:lnTo>
                    <a:pt x="3347461" y="0"/>
                  </a:lnTo>
                  <a:cubicBezTo>
                    <a:pt x="3364462" y="0"/>
                    <a:pt x="3378243" y="13782"/>
                    <a:pt x="3378243" y="30782"/>
                  </a:cubicBezTo>
                  <a:lnTo>
                    <a:pt x="3378243" y="214798"/>
                  </a:lnTo>
                  <a:cubicBezTo>
                    <a:pt x="3378243" y="231799"/>
                    <a:pt x="3364462" y="245581"/>
                    <a:pt x="3347461" y="245581"/>
                  </a:cubicBezTo>
                  <a:lnTo>
                    <a:pt x="30782" y="245581"/>
                  </a:lnTo>
                  <a:cubicBezTo>
                    <a:pt x="13782" y="245581"/>
                    <a:pt x="0" y="231799"/>
                    <a:pt x="0" y="214798"/>
                  </a:cubicBezTo>
                  <a:lnTo>
                    <a:pt x="0" y="30782"/>
                  </a:lnTo>
                  <a:cubicBezTo>
                    <a:pt x="0" y="13782"/>
                    <a:pt x="13782" y="0"/>
                    <a:pt x="30782" y="0"/>
                  </a:cubicBezTo>
                  <a:close/>
                </a:path>
              </a:pathLst>
            </a:custGeom>
            <a:solidFill>
              <a:srgbClr val="EAA240">
                <a:alpha val="68627"/>
              </a:srgbClr>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12" name="TextBox 12"/>
          <p:cNvSpPr txBox="1"/>
          <p:nvPr/>
        </p:nvSpPr>
        <p:spPr>
          <a:xfrm>
            <a:off x="867728" y="3888899"/>
            <a:ext cx="1968897" cy="254429"/>
          </a:xfrm>
          <a:prstGeom prst="rect">
            <a:avLst/>
          </a:prstGeom>
        </p:spPr>
        <p:txBody>
          <a:bodyPr lIns="0" tIns="0" rIns="0" bIns="0" rtlCol="0" anchor="t">
            <a:spAutoFit/>
          </a:bodyPr>
          <a:lstStyle/>
          <a:p>
            <a:pPr algn="ctr">
              <a:lnSpc>
                <a:spcPts val="2239"/>
              </a:lnSpc>
              <a:spcBef>
                <a:spcPct val="0"/>
              </a:spcBef>
            </a:pPr>
            <a:r>
              <a:rPr lang="en-US" sz="1467" dirty="0">
                <a:solidFill>
                  <a:srgbClr val="000000"/>
                </a:solidFill>
                <a:latin typeface="Montserrat Classic Bold"/>
              </a:rPr>
              <a:t>CONNECT TO TECH</a:t>
            </a:r>
          </a:p>
        </p:txBody>
      </p:sp>
      <p:sp>
        <p:nvSpPr>
          <p:cNvPr id="13" name="TextBox 13"/>
          <p:cNvSpPr txBox="1"/>
          <p:nvPr/>
        </p:nvSpPr>
        <p:spPr>
          <a:xfrm>
            <a:off x="897194" y="4191633"/>
            <a:ext cx="2110526" cy="175433"/>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(PCCUA and UAM Partnership)</a:t>
            </a:r>
          </a:p>
        </p:txBody>
      </p:sp>
      <p:sp>
        <p:nvSpPr>
          <p:cNvPr id="14" name="TextBox 14"/>
          <p:cNvSpPr txBox="1"/>
          <p:nvPr/>
        </p:nvSpPr>
        <p:spPr>
          <a:xfrm>
            <a:off x="-11265894" y="4659630"/>
            <a:ext cx="4922244" cy="1506631"/>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Fill current workforce needs </a:t>
            </a:r>
          </a:p>
          <a:p>
            <a:pPr marL="259093" lvl="1" indent="-129546">
              <a:lnSpc>
                <a:spcPts val="1680"/>
              </a:lnSpc>
              <a:buFont typeface="Arial"/>
              <a:buChar char="•"/>
            </a:pPr>
            <a:r>
              <a:rPr lang="en-US" sz="1200" dirty="0">
                <a:solidFill>
                  <a:srgbClr val="000000"/>
                </a:solidFill>
                <a:latin typeface="Montserrat Classic"/>
              </a:rPr>
              <a:t>70 Arkansas Delta Students</a:t>
            </a:r>
          </a:p>
          <a:p>
            <a:pPr marL="259093" lvl="1" indent="-129546">
              <a:lnSpc>
                <a:spcPts val="1680"/>
              </a:lnSpc>
              <a:buFont typeface="Arial"/>
              <a:buChar char="•"/>
            </a:pPr>
            <a:r>
              <a:rPr lang="en-US" sz="1200" dirty="0">
                <a:solidFill>
                  <a:srgbClr val="000000"/>
                </a:solidFill>
                <a:latin typeface="Montserrat Classic"/>
              </a:rPr>
              <a:t>Degrees in Health Information Technology and Behavioral Health Technology </a:t>
            </a:r>
          </a:p>
          <a:p>
            <a:pPr marL="259093" lvl="1" indent="-129546">
              <a:lnSpc>
                <a:spcPts val="1680"/>
              </a:lnSpc>
              <a:buFont typeface="Arial"/>
              <a:buChar char="•"/>
            </a:pPr>
            <a:r>
              <a:rPr lang="en-US" sz="1200" dirty="0">
                <a:solidFill>
                  <a:srgbClr val="000000"/>
                </a:solidFill>
                <a:latin typeface="Montserrat Classic"/>
              </a:rPr>
              <a:t>Apprenticeships </a:t>
            </a:r>
          </a:p>
          <a:p>
            <a:pPr marL="259093" lvl="1" indent="-129546">
              <a:lnSpc>
                <a:spcPts val="1680"/>
              </a:lnSpc>
              <a:buFont typeface="Arial"/>
              <a:buChar char="•"/>
            </a:pPr>
            <a:r>
              <a:rPr lang="en-US" sz="1200" dirty="0">
                <a:solidFill>
                  <a:srgbClr val="000000"/>
                </a:solidFill>
                <a:latin typeface="Montserrat Classic"/>
              </a:rPr>
              <a:t>Community Health Worker Training </a:t>
            </a:r>
          </a:p>
          <a:p>
            <a:pPr marL="259093" lvl="1" indent="-129546">
              <a:lnSpc>
                <a:spcPts val="1680"/>
              </a:lnSpc>
              <a:buFont typeface="Arial"/>
              <a:buChar char="•"/>
            </a:pPr>
            <a:r>
              <a:rPr lang="en-US" sz="1200" dirty="0">
                <a:solidFill>
                  <a:srgbClr val="000000"/>
                </a:solidFill>
                <a:latin typeface="Montserrat Classic"/>
              </a:rPr>
              <a:t>Career Placement </a:t>
            </a:r>
          </a:p>
        </p:txBody>
      </p:sp>
      <p:sp>
        <p:nvSpPr>
          <p:cNvPr id="15" name="TextBox 15"/>
          <p:cNvSpPr txBox="1"/>
          <p:nvPr/>
        </p:nvSpPr>
        <p:spPr>
          <a:xfrm>
            <a:off x="782170" y="1768547"/>
            <a:ext cx="4538762" cy="254429"/>
          </a:xfrm>
          <a:prstGeom prst="rect">
            <a:avLst/>
          </a:prstGeom>
        </p:spPr>
        <p:txBody>
          <a:bodyPr lIns="0" tIns="0" rIns="0" bIns="0" rtlCol="0" anchor="t">
            <a:spAutoFit/>
          </a:bodyPr>
          <a:lstStyle/>
          <a:p>
            <a:pPr algn="ctr">
              <a:lnSpc>
                <a:spcPts val="2239"/>
              </a:lnSpc>
              <a:spcBef>
                <a:spcPct val="0"/>
              </a:spcBef>
            </a:pPr>
            <a:r>
              <a:rPr lang="en-US" sz="1467" dirty="0">
                <a:solidFill>
                  <a:srgbClr val="000000"/>
                </a:solidFill>
                <a:latin typeface="Montserrat Classic Bold"/>
              </a:rPr>
              <a:t>HEALTH BUSINESS OPERATIONS INITIATIVE</a:t>
            </a:r>
          </a:p>
        </p:txBody>
      </p:sp>
      <p:sp>
        <p:nvSpPr>
          <p:cNvPr id="16" name="TextBox 16"/>
          <p:cNvSpPr txBox="1"/>
          <p:nvPr/>
        </p:nvSpPr>
        <p:spPr>
          <a:xfrm>
            <a:off x="5608044" y="2522853"/>
            <a:ext cx="3012772" cy="1070614"/>
          </a:xfrm>
          <a:prstGeom prst="rect">
            <a:avLst/>
          </a:prstGeom>
        </p:spPr>
        <p:txBody>
          <a:bodyPr lIns="0" tIns="0" rIns="0" bIns="0" rtlCol="0" anchor="t">
            <a:spAutoFit/>
          </a:bodyPr>
          <a:lstStyle/>
          <a:p>
            <a:pPr>
              <a:lnSpc>
                <a:spcPts val="1680"/>
              </a:lnSpc>
            </a:pPr>
            <a:r>
              <a:rPr lang="en-US" sz="1200" dirty="0">
                <a:solidFill>
                  <a:srgbClr val="000000"/>
                </a:solidFill>
                <a:latin typeface="Montserrat Classic"/>
              </a:rPr>
              <a:t>Proposed Program Tracks</a:t>
            </a:r>
          </a:p>
          <a:p>
            <a:pPr marL="259093" lvl="1" indent="-129546">
              <a:lnSpc>
                <a:spcPts val="1680"/>
              </a:lnSpc>
              <a:buFont typeface="Arial"/>
              <a:buChar char="•"/>
            </a:pPr>
            <a:r>
              <a:rPr lang="en-US" sz="1200" dirty="0">
                <a:solidFill>
                  <a:srgbClr val="000000"/>
                </a:solidFill>
                <a:latin typeface="Montserrat Classic"/>
              </a:rPr>
              <a:t>Medical Coding and Billing</a:t>
            </a:r>
          </a:p>
          <a:p>
            <a:pPr marL="259093" lvl="1" indent="-129546">
              <a:lnSpc>
                <a:spcPts val="1680"/>
              </a:lnSpc>
              <a:buFont typeface="Arial"/>
              <a:buChar char="•"/>
            </a:pPr>
            <a:r>
              <a:rPr lang="en-US" sz="1200" dirty="0">
                <a:solidFill>
                  <a:srgbClr val="000000"/>
                </a:solidFill>
                <a:latin typeface="Montserrat Classic"/>
              </a:rPr>
              <a:t>Health Information Management </a:t>
            </a:r>
          </a:p>
          <a:p>
            <a:pPr marL="259093" lvl="1" indent="-129546">
              <a:lnSpc>
                <a:spcPts val="1680"/>
              </a:lnSpc>
              <a:buFont typeface="Arial"/>
              <a:buChar char="•"/>
            </a:pPr>
            <a:r>
              <a:rPr lang="en-US" sz="1200" dirty="0">
                <a:solidFill>
                  <a:srgbClr val="000000"/>
                </a:solidFill>
                <a:latin typeface="Montserrat Classic"/>
              </a:rPr>
              <a:t>Clinical Documentation</a:t>
            </a:r>
          </a:p>
          <a:p>
            <a:pPr marL="259093" lvl="1" indent="-129546">
              <a:lnSpc>
                <a:spcPts val="1680"/>
              </a:lnSpc>
              <a:buFont typeface="Arial"/>
              <a:buChar char="•"/>
            </a:pPr>
            <a:r>
              <a:rPr lang="en-US" sz="1200" dirty="0">
                <a:solidFill>
                  <a:srgbClr val="000000"/>
                </a:solidFill>
                <a:latin typeface="Montserrat Classic"/>
              </a:rPr>
              <a:t>Healthcare Administration</a:t>
            </a:r>
          </a:p>
        </p:txBody>
      </p:sp>
      <p:sp>
        <p:nvSpPr>
          <p:cNvPr id="17" name="TextBox 17"/>
          <p:cNvSpPr txBox="1"/>
          <p:nvPr/>
        </p:nvSpPr>
        <p:spPr>
          <a:xfrm>
            <a:off x="695127" y="2522853"/>
            <a:ext cx="4731502" cy="852606"/>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Participants across 23 counties </a:t>
            </a:r>
          </a:p>
          <a:p>
            <a:pPr marL="259093" lvl="1" indent="-129546">
              <a:lnSpc>
                <a:spcPts val="1680"/>
              </a:lnSpc>
              <a:buFont typeface="Arial"/>
              <a:buChar char="•"/>
            </a:pPr>
            <a:r>
              <a:rPr lang="en-US" sz="1200" dirty="0">
                <a:solidFill>
                  <a:srgbClr val="000000"/>
                </a:solidFill>
                <a:latin typeface="Montserrat Classic"/>
              </a:rPr>
              <a:t>Growing trained and skilled healthcare staff through accessible degree programs</a:t>
            </a:r>
          </a:p>
          <a:p>
            <a:pPr marL="259093" lvl="1" indent="-129546">
              <a:lnSpc>
                <a:spcPts val="1680"/>
              </a:lnSpc>
              <a:buFont typeface="Arial"/>
              <a:buChar char="•"/>
            </a:pPr>
            <a:r>
              <a:rPr lang="en-US" sz="1200" dirty="0">
                <a:solidFill>
                  <a:srgbClr val="000000"/>
                </a:solidFill>
                <a:latin typeface="Montserrat Classic"/>
              </a:rPr>
              <a:t>Directly impact the financial viability and sustainability of hospitals </a:t>
            </a:r>
          </a:p>
        </p:txBody>
      </p:sp>
      <p:sp>
        <p:nvSpPr>
          <p:cNvPr id="18" name="TextBox 18"/>
          <p:cNvSpPr txBox="1"/>
          <p:nvPr/>
        </p:nvSpPr>
        <p:spPr>
          <a:xfrm>
            <a:off x="887867" y="2043572"/>
            <a:ext cx="2110526" cy="175433"/>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(UA Grantham Partnership)</a:t>
            </a:r>
          </a:p>
        </p:txBody>
      </p:sp>
      <p:sp>
        <p:nvSpPr>
          <p:cNvPr id="19" name="TextBox 19"/>
          <p:cNvSpPr txBox="1"/>
          <p:nvPr/>
        </p:nvSpPr>
        <p:spPr>
          <a:xfrm>
            <a:off x="695127" y="606060"/>
            <a:ext cx="9037533" cy="738344"/>
          </a:xfrm>
          <a:prstGeom prst="rect">
            <a:avLst/>
          </a:prstGeom>
        </p:spPr>
        <p:txBody>
          <a:bodyPr lIns="0" tIns="0" rIns="0" bIns="0" rtlCol="0" anchor="t">
            <a:spAutoFit/>
          </a:bodyPr>
          <a:lstStyle/>
          <a:p>
            <a:pPr>
              <a:lnSpc>
                <a:spcPts val="6346"/>
              </a:lnSpc>
              <a:spcBef>
                <a:spcPct val="0"/>
              </a:spcBef>
            </a:pPr>
            <a:r>
              <a:rPr lang="en-US" sz="4533" dirty="0">
                <a:solidFill>
                  <a:srgbClr val="000000"/>
                </a:solidFill>
                <a:latin typeface="Montserrat Extra-Bold"/>
              </a:rPr>
              <a:t>BUILDING SCHOLARSHIPS</a:t>
            </a:r>
          </a:p>
        </p:txBody>
      </p:sp>
      <p:sp>
        <p:nvSpPr>
          <p:cNvPr id="20" name="TextBox 20"/>
          <p:cNvSpPr txBox="1"/>
          <p:nvPr/>
        </p:nvSpPr>
        <p:spPr>
          <a:xfrm>
            <a:off x="685800" y="4644349"/>
            <a:ext cx="4731502" cy="1942648"/>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70 Arkansas Delta Students </a:t>
            </a:r>
          </a:p>
          <a:p>
            <a:pPr marL="518186" lvl="2" indent="-172729">
              <a:lnSpc>
                <a:spcPts val="1680"/>
              </a:lnSpc>
              <a:buFont typeface="Arial"/>
              <a:buChar char="⚬"/>
            </a:pPr>
            <a:r>
              <a:rPr lang="en-US" sz="1200" dirty="0">
                <a:solidFill>
                  <a:srgbClr val="000000"/>
                </a:solidFill>
                <a:latin typeface="Montserrat Classic"/>
              </a:rPr>
              <a:t>Apprenticeships</a:t>
            </a:r>
          </a:p>
          <a:p>
            <a:pPr marL="518186" lvl="2" indent="-172729">
              <a:lnSpc>
                <a:spcPts val="1680"/>
              </a:lnSpc>
              <a:buFont typeface="Arial"/>
              <a:buChar char="⚬"/>
            </a:pPr>
            <a:r>
              <a:rPr lang="en-US" sz="1200" dirty="0">
                <a:solidFill>
                  <a:srgbClr val="000000"/>
                </a:solidFill>
                <a:latin typeface="Montserrat Classic"/>
              </a:rPr>
              <a:t>One-on-one support </a:t>
            </a:r>
          </a:p>
          <a:p>
            <a:pPr marL="518186" lvl="2" indent="-172729">
              <a:lnSpc>
                <a:spcPts val="1680"/>
              </a:lnSpc>
              <a:buFont typeface="Arial"/>
              <a:buChar char="⚬"/>
            </a:pPr>
            <a:r>
              <a:rPr lang="en-US" sz="1200" dirty="0">
                <a:solidFill>
                  <a:srgbClr val="000000"/>
                </a:solidFill>
                <a:latin typeface="Montserrat Classic"/>
              </a:rPr>
              <a:t>Community health worker training </a:t>
            </a:r>
          </a:p>
          <a:p>
            <a:pPr marL="518186" lvl="2" indent="-172729">
              <a:lnSpc>
                <a:spcPts val="1680"/>
              </a:lnSpc>
              <a:buFont typeface="Arial"/>
              <a:buChar char="⚬"/>
            </a:pPr>
            <a:r>
              <a:rPr lang="en-US" sz="1200" dirty="0">
                <a:solidFill>
                  <a:srgbClr val="000000"/>
                </a:solidFill>
                <a:latin typeface="Montserrat Classic"/>
              </a:rPr>
              <a:t>Career Placement </a:t>
            </a:r>
          </a:p>
          <a:p>
            <a:pPr marL="259093" lvl="1" indent="-129546">
              <a:lnSpc>
                <a:spcPts val="1680"/>
              </a:lnSpc>
              <a:buFont typeface="Arial"/>
              <a:buChar char="•"/>
            </a:pPr>
            <a:r>
              <a:rPr lang="en-US" sz="1200" dirty="0">
                <a:solidFill>
                  <a:srgbClr val="000000"/>
                </a:solidFill>
                <a:latin typeface="Montserrat Classic"/>
              </a:rPr>
              <a:t>Degrees offered: Health Information Technology and Behavioral Health Technology</a:t>
            </a:r>
          </a:p>
          <a:p>
            <a:pPr marL="259093" lvl="1" indent="-129546">
              <a:lnSpc>
                <a:spcPts val="1680"/>
              </a:lnSpc>
              <a:buFont typeface="Arial"/>
              <a:buChar char="•"/>
            </a:pPr>
            <a:r>
              <a:rPr lang="en-US" sz="1200" dirty="0">
                <a:solidFill>
                  <a:srgbClr val="000000"/>
                </a:solidFill>
                <a:latin typeface="Montserrat Classic"/>
              </a:rPr>
              <a:t>Directly impacts the existing local healthcare workforce needs </a:t>
            </a:r>
          </a:p>
          <a:p>
            <a:pPr>
              <a:lnSpc>
                <a:spcPts val="1680"/>
              </a:lnSpc>
            </a:pPr>
            <a:r>
              <a:rPr lang="en-US" sz="1200" dirty="0">
                <a:solidFill>
                  <a:srgbClr val="000000"/>
                </a:solidFill>
                <a:latin typeface="Montserrat Classic"/>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2592" y="505241"/>
            <a:ext cx="11006817" cy="6003187"/>
            <a:chOff x="0" y="0"/>
            <a:chExt cx="4128539" cy="2251731"/>
          </a:xfrm>
        </p:grpSpPr>
        <p:sp>
          <p:nvSpPr>
            <p:cNvPr id="3" name="Freeform 3"/>
            <p:cNvSpPr/>
            <p:nvPr/>
          </p:nvSpPr>
          <p:spPr>
            <a:xfrm>
              <a:off x="0" y="0"/>
              <a:ext cx="4128539" cy="2251731"/>
            </a:xfrm>
            <a:custGeom>
              <a:avLst/>
              <a:gdLst/>
              <a:ahLst/>
              <a:cxnLst/>
              <a:rect l="l" t="t" r="r" b="b"/>
              <a:pathLst>
                <a:path w="4128539" h="2251731">
                  <a:moveTo>
                    <a:pt x="23915" y="0"/>
                  </a:moveTo>
                  <a:lnTo>
                    <a:pt x="4104625" y="0"/>
                  </a:lnTo>
                  <a:cubicBezTo>
                    <a:pt x="4117832" y="0"/>
                    <a:pt x="4128539" y="10707"/>
                    <a:pt x="4128539" y="23915"/>
                  </a:cubicBezTo>
                  <a:lnTo>
                    <a:pt x="4128539" y="2227816"/>
                  </a:lnTo>
                  <a:cubicBezTo>
                    <a:pt x="4128539" y="2234159"/>
                    <a:pt x="4126020" y="2240242"/>
                    <a:pt x="4121535" y="2244727"/>
                  </a:cubicBezTo>
                  <a:cubicBezTo>
                    <a:pt x="4117050" y="2249211"/>
                    <a:pt x="4110967" y="2251731"/>
                    <a:pt x="4104625" y="2251731"/>
                  </a:cubicBezTo>
                  <a:lnTo>
                    <a:pt x="23915" y="2251731"/>
                  </a:lnTo>
                  <a:cubicBezTo>
                    <a:pt x="17572" y="2251731"/>
                    <a:pt x="11489" y="2249211"/>
                    <a:pt x="7004" y="2244727"/>
                  </a:cubicBezTo>
                  <a:cubicBezTo>
                    <a:pt x="2520" y="2240242"/>
                    <a:pt x="0" y="2234159"/>
                    <a:pt x="0" y="2227816"/>
                  </a:cubicBezTo>
                  <a:lnTo>
                    <a:pt x="0" y="23915"/>
                  </a:lnTo>
                  <a:cubicBezTo>
                    <a:pt x="0" y="10707"/>
                    <a:pt x="10707" y="0"/>
                    <a:pt x="23915" y="0"/>
                  </a:cubicBezTo>
                  <a:close/>
                </a:path>
              </a:pathLst>
            </a:custGeom>
            <a:solidFill>
              <a:srgbClr val="8D67A9">
                <a:alpha val="23922"/>
              </a:srgbClr>
            </a:solidFill>
          </p:spPr>
        </p:sp>
        <p:sp>
          <p:nvSpPr>
            <p:cNvPr id="4" name="TextBox 4"/>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grpSp>
        <p:nvGrpSpPr>
          <p:cNvPr id="5" name="Group 5"/>
          <p:cNvGrpSpPr/>
          <p:nvPr/>
        </p:nvGrpSpPr>
        <p:grpSpPr>
          <a:xfrm>
            <a:off x="1226494" y="2754180"/>
            <a:ext cx="9739013" cy="2914796"/>
            <a:chOff x="0" y="0"/>
            <a:chExt cx="19478026" cy="5829592"/>
          </a:xfrm>
        </p:grpSpPr>
        <p:pic>
          <p:nvPicPr>
            <p:cNvPr id="6" name="Picture 6"/>
            <p:cNvPicPr>
              <a:picLocks noChangeAspect="1"/>
            </p:cNvPicPr>
            <p:nvPr/>
          </p:nvPicPr>
          <p:blipFill>
            <a:blip r:embed="rId2"/>
            <a:srcRect l="573" r="573"/>
            <a:stretch>
              <a:fillRect/>
            </a:stretch>
          </p:blipFill>
          <p:spPr>
            <a:xfrm>
              <a:off x="9839794" y="0"/>
              <a:ext cx="9638233" cy="5829592"/>
            </a:xfrm>
            <a:prstGeom prst="rect">
              <a:avLst/>
            </a:prstGeom>
          </p:spPr>
        </p:pic>
        <p:pic>
          <p:nvPicPr>
            <p:cNvPr id="7" name="Picture 7"/>
            <p:cNvPicPr>
              <a:picLocks noChangeAspect="1"/>
            </p:cNvPicPr>
            <p:nvPr/>
          </p:nvPicPr>
          <p:blipFill>
            <a:blip r:embed="rId3"/>
            <a:srcRect/>
            <a:stretch>
              <a:fillRect/>
            </a:stretch>
          </p:blipFill>
          <p:spPr>
            <a:xfrm>
              <a:off x="0" y="0"/>
              <a:ext cx="9059675" cy="5829592"/>
            </a:xfrm>
            <a:prstGeom prst="rect">
              <a:avLst/>
            </a:prstGeom>
          </p:spPr>
        </p:pic>
      </p:grpSp>
      <p:sp>
        <p:nvSpPr>
          <p:cNvPr id="8" name="TextBox 8"/>
          <p:cNvSpPr txBox="1"/>
          <p:nvPr/>
        </p:nvSpPr>
        <p:spPr>
          <a:xfrm>
            <a:off x="714778" y="1633265"/>
            <a:ext cx="10762445" cy="783676"/>
          </a:xfrm>
          <a:prstGeom prst="rect">
            <a:avLst/>
          </a:prstGeom>
        </p:spPr>
        <p:txBody>
          <a:bodyPr lIns="0" tIns="0" rIns="0" bIns="0" rtlCol="0" anchor="t">
            <a:spAutoFit/>
          </a:bodyPr>
          <a:lstStyle/>
          <a:p>
            <a:pPr algn="ctr">
              <a:lnSpc>
                <a:spcPts val="2064"/>
              </a:lnSpc>
              <a:spcBef>
                <a:spcPct val="0"/>
              </a:spcBef>
            </a:pPr>
            <a:r>
              <a:rPr lang="en-US" sz="1474" dirty="0">
                <a:solidFill>
                  <a:srgbClr val="000000"/>
                </a:solidFill>
                <a:latin typeface="Montserrat Classic Bold"/>
              </a:rPr>
              <a:t>This website will be downloaded onto large smart boards on the workforce mobile unit that will travel to rural high schools, MASH and CHAMPS programs, community events, and community colleges educating on healthcare careers, educational pathways, and scholarship opportunities. </a:t>
            </a:r>
          </a:p>
        </p:txBody>
      </p:sp>
      <p:sp>
        <p:nvSpPr>
          <p:cNvPr id="9" name="TextBox 9"/>
          <p:cNvSpPr txBox="1"/>
          <p:nvPr/>
        </p:nvSpPr>
        <p:spPr>
          <a:xfrm>
            <a:off x="2175214" y="711116"/>
            <a:ext cx="7841572" cy="574453"/>
          </a:xfrm>
          <a:prstGeom prst="rect">
            <a:avLst/>
          </a:prstGeom>
        </p:spPr>
        <p:txBody>
          <a:bodyPr lIns="0" tIns="0" rIns="0" bIns="0" rtlCol="0" anchor="t">
            <a:spAutoFit/>
          </a:bodyPr>
          <a:lstStyle/>
          <a:p>
            <a:pPr algn="ctr">
              <a:lnSpc>
                <a:spcPts val="4945"/>
              </a:lnSpc>
              <a:spcBef>
                <a:spcPct val="0"/>
              </a:spcBef>
            </a:pPr>
            <a:r>
              <a:rPr lang="en-US" sz="3532" dirty="0">
                <a:solidFill>
                  <a:srgbClr val="000000"/>
                </a:solidFill>
                <a:latin typeface="Montserrat Extra-Bold Bold"/>
              </a:rPr>
              <a:t>ARHP WORKFORCE WEBSITE</a:t>
            </a:r>
          </a:p>
        </p:txBody>
      </p:sp>
      <p:sp>
        <p:nvSpPr>
          <p:cNvPr id="10" name="TextBox 10"/>
          <p:cNvSpPr txBox="1"/>
          <p:nvPr/>
        </p:nvSpPr>
        <p:spPr>
          <a:xfrm>
            <a:off x="4419600" y="5928899"/>
            <a:ext cx="3204990" cy="234295"/>
          </a:xfrm>
          <a:prstGeom prst="rect">
            <a:avLst/>
          </a:prstGeom>
        </p:spPr>
        <p:txBody>
          <a:bodyPr wrap="square" lIns="0" tIns="0" rIns="0" bIns="0" rtlCol="0" anchor="t">
            <a:spAutoFit/>
          </a:bodyPr>
          <a:lstStyle/>
          <a:p>
            <a:pPr algn="ctr">
              <a:lnSpc>
                <a:spcPts val="2011"/>
              </a:lnSpc>
              <a:spcBef>
                <a:spcPct val="0"/>
              </a:spcBef>
            </a:pPr>
            <a:r>
              <a:rPr lang="en-US" sz="1437" dirty="0">
                <a:solidFill>
                  <a:srgbClr val="000000"/>
                </a:solidFill>
                <a:latin typeface="Montserrat Classic Bold"/>
              </a:rPr>
              <a:t>https://careers.arruralhealth.org/</a:t>
            </a:r>
          </a:p>
        </p:txBody>
      </p:sp>
      <p:sp>
        <p:nvSpPr>
          <p:cNvPr id="11" name="AutoShape 11"/>
          <p:cNvSpPr/>
          <p:nvPr/>
        </p:nvSpPr>
        <p:spPr>
          <a:xfrm>
            <a:off x="1226494" y="1418675"/>
            <a:ext cx="9739013" cy="0"/>
          </a:xfrm>
          <a:prstGeom prst="line">
            <a:avLst/>
          </a:prstGeom>
          <a:ln w="95250" cap="flat">
            <a:solidFill>
              <a:srgbClr val="8D67A9"/>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0" name="Freeform: Shape 4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6" name="Picture 25">
            <a:extLst>
              <a:ext uri="{FF2B5EF4-FFF2-40B4-BE49-F238E27FC236}">
                <a16:creationId xmlns:a16="http://schemas.microsoft.com/office/drawing/2014/main" id="{85D0ACDA-BEFD-404B-8EF9-5E4E58AAC2A8}"/>
              </a:ext>
            </a:extLst>
          </p:cNvPr>
          <p:cNvPicPr>
            <a:picLocks noChangeAspect="1"/>
          </p:cNvPicPr>
          <p:nvPr/>
        </p:nvPicPr>
        <p:blipFill>
          <a:blip r:embed="rId2"/>
          <a:stretch>
            <a:fillRect/>
          </a:stretch>
        </p:blipFill>
        <p:spPr>
          <a:xfrm>
            <a:off x="1361130" y="379562"/>
            <a:ext cx="10471158" cy="6055744"/>
          </a:xfrm>
          <a:prstGeom prst="rect">
            <a:avLst/>
          </a:prstGeom>
        </p:spPr>
      </p:pic>
    </p:spTree>
    <p:extLst>
      <p:ext uri="{BB962C8B-B14F-4D97-AF65-F5344CB8AC3E}">
        <p14:creationId xmlns:p14="http://schemas.microsoft.com/office/powerpoint/2010/main" val="368024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Connector 21">
            <a:extLst>
              <a:ext uri="{FF2B5EF4-FFF2-40B4-BE49-F238E27FC236}">
                <a16:creationId xmlns:a16="http://schemas.microsoft.com/office/drawing/2014/main" id="{60CD08F0-A6FF-34ED-8A79-7C5C6EB435A3}"/>
              </a:ext>
            </a:extLst>
          </p:cNvPr>
          <p:cNvSpPr/>
          <p:nvPr/>
        </p:nvSpPr>
        <p:spPr>
          <a:xfrm>
            <a:off x="6372091" y="1411908"/>
            <a:ext cx="5291977" cy="5268293"/>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grpSp>
        <p:nvGrpSpPr>
          <p:cNvPr id="2" name="Group 2"/>
          <p:cNvGrpSpPr/>
          <p:nvPr/>
        </p:nvGrpSpPr>
        <p:grpSpPr>
          <a:xfrm>
            <a:off x="685800" y="2980323"/>
            <a:ext cx="5592217" cy="1491226"/>
            <a:chOff x="0" y="0"/>
            <a:chExt cx="2209271" cy="589126"/>
          </a:xfrm>
        </p:grpSpPr>
        <p:sp>
          <p:nvSpPr>
            <p:cNvPr id="3" name="Freeform 3"/>
            <p:cNvSpPr/>
            <p:nvPr/>
          </p:nvSpPr>
          <p:spPr>
            <a:xfrm>
              <a:off x="0" y="0"/>
              <a:ext cx="2209271" cy="589126"/>
            </a:xfrm>
            <a:custGeom>
              <a:avLst/>
              <a:gdLst/>
              <a:ahLst/>
              <a:cxnLst/>
              <a:rect l="l" t="t" r="r" b="b"/>
              <a:pathLst>
                <a:path w="2209271" h="589126">
                  <a:moveTo>
                    <a:pt x="47070" y="0"/>
                  </a:moveTo>
                  <a:lnTo>
                    <a:pt x="2162201" y="0"/>
                  </a:lnTo>
                  <a:cubicBezTo>
                    <a:pt x="2174685" y="0"/>
                    <a:pt x="2186657" y="4959"/>
                    <a:pt x="2195485" y="13786"/>
                  </a:cubicBezTo>
                  <a:cubicBezTo>
                    <a:pt x="2204312" y="22614"/>
                    <a:pt x="2209271" y="34586"/>
                    <a:pt x="2209271" y="47070"/>
                  </a:cubicBezTo>
                  <a:lnTo>
                    <a:pt x="2209271" y="542056"/>
                  </a:lnTo>
                  <a:cubicBezTo>
                    <a:pt x="2209271" y="568052"/>
                    <a:pt x="2188197" y="589126"/>
                    <a:pt x="2162201" y="589126"/>
                  </a:cubicBezTo>
                  <a:lnTo>
                    <a:pt x="47070" y="589126"/>
                  </a:lnTo>
                  <a:cubicBezTo>
                    <a:pt x="21074" y="589126"/>
                    <a:pt x="0" y="568052"/>
                    <a:pt x="0" y="542056"/>
                  </a:cubicBezTo>
                  <a:lnTo>
                    <a:pt x="0" y="47070"/>
                  </a:lnTo>
                  <a:cubicBezTo>
                    <a:pt x="0" y="21074"/>
                    <a:pt x="21074" y="0"/>
                    <a:pt x="47070" y="0"/>
                  </a:cubicBezTo>
                  <a:close/>
                </a:path>
              </a:pathLst>
            </a:custGeom>
            <a:solidFill>
              <a:srgbClr val="8D67A9">
                <a:alpha val="45882"/>
              </a:srgbClr>
            </a:solidFill>
          </p:spPr>
        </p:sp>
        <p:sp>
          <p:nvSpPr>
            <p:cNvPr id="4" name="TextBox 4"/>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sp>
        <p:nvSpPr>
          <p:cNvPr id="5" name="TextBox 5"/>
          <p:cNvSpPr txBox="1"/>
          <p:nvPr/>
        </p:nvSpPr>
        <p:spPr>
          <a:xfrm>
            <a:off x="2525704" y="3081871"/>
            <a:ext cx="1610405" cy="281424"/>
          </a:xfrm>
          <a:prstGeom prst="rect">
            <a:avLst/>
          </a:prstGeom>
        </p:spPr>
        <p:txBody>
          <a:bodyPr lIns="0" tIns="0" rIns="0" bIns="0" rtlCol="0" anchor="t">
            <a:spAutoFit/>
          </a:bodyPr>
          <a:lstStyle/>
          <a:p>
            <a:pPr algn="ctr">
              <a:lnSpc>
                <a:spcPts val="2426"/>
              </a:lnSpc>
              <a:spcBef>
                <a:spcPct val="0"/>
              </a:spcBef>
            </a:pPr>
            <a:r>
              <a:rPr lang="en-US" sz="1733" dirty="0">
                <a:solidFill>
                  <a:srgbClr val="000000"/>
                </a:solidFill>
                <a:latin typeface="Montserrat Semi-Bold Bold"/>
              </a:rPr>
              <a:t>OUR MISSION</a:t>
            </a:r>
          </a:p>
        </p:txBody>
      </p:sp>
      <p:grpSp>
        <p:nvGrpSpPr>
          <p:cNvPr id="6" name="Group 6"/>
          <p:cNvGrpSpPr/>
          <p:nvPr/>
        </p:nvGrpSpPr>
        <p:grpSpPr>
          <a:xfrm>
            <a:off x="751242" y="4829693"/>
            <a:ext cx="5526775" cy="1342507"/>
            <a:chOff x="0" y="0"/>
            <a:chExt cx="2183417" cy="530373"/>
          </a:xfrm>
        </p:grpSpPr>
        <p:sp>
          <p:nvSpPr>
            <p:cNvPr id="7" name="Freeform 7"/>
            <p:cNvSpPr/>
            <p:nvPr/>
          </p:nvSpPr>
          <p:spPr>
            <a:xfrm>
              <a:off x="0" y="0"/>
              <a:ext cx="2183417" cy="530373"/>
            </a:xfrm>
            <a:custGeom>
              <a:avLst/>
              <a:gdLst/>
              <a:ahLst/>
              <a:cxnLst/>
              <a:rect l="l" t="t" r="r" b="b"/>
              <a:pathLst>
                <a:path w="2183417" h="530373">
                  <a:moveTo>
                    <a:pt x="47627" y="0"/>
                  </a:moveTo>
                  <a:lnTo>
                    <a:pt x="2135790" y="0"/>
                  </a:lnTo>
                  <a:cubicBezTo>
                    <a:pt x="2162094" y="0"/>
                    <a:pt x="2183417" y="21323"/>
                    <a:pt x="2183417" y="47627"/>
                  </a:cubicBezTo>
                  <a:lnTo>
                    <a:pt x="2183417" y="482746"/>
                  </a:lnTo>
                  <a:cubicBezTo>
                    <a:pt x="2183417" y="509050"/>
                    <a:pt x="2162094" y="530373"/>
                    <a:pt x="2135790" y="530373"/>
                  </a:cubicBezTo>
                  <a:lnTo>
                    <a:pt x="47627" y="530373"/>
                  </a:lnTo>
                  <a:cubicBezTo>
                    <a:pt x="21323" y="530373"/>
                    <a:pt x="0" y="509050"/>
                    <a:pt x="0" y="482746"/>
                  </a:cubicBezTo>
                  <a:lnTo>
                    <a:pt x="0" y="47627"/>
                  </a:lnTo>
                  <a:cubicBezTo>
                    <a:pt x="0" y="21323"/>
                    <a:pt x="21323" y="0"/>
                    <a:pt x="47627" y="0"/>
                  </a:cubicBezTo>
                  <a:close/>
                </a:path>
              </a:pathLst>
            </a:custGeom>
            <a:solidFill>
              <a:srgbClr val="8D67A9">
                <a:alpha val="45882"/>
              </a:srgbClr>
            </a:solidFill>
          </p:spPr>
        </p:sp>
        <p:sp>
          <p:nvSpPr>
            <p:cNvPr id="8" name="TextBox 8"/>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sp>
        <p:nvSpPr>
          <p:cNvPr id="9" name="TextBox 9"/>
          <p:cNvSpPr txBox="1"/>
          <p:nvPr/>
        </p:nvSpPr>
        <p:spPr>
          <a:xfrm>
            <a:off x="2680923" y="4911988"/>
            <a:ext cx="1455187" cy="281424"/>
          </a:xfrm>
          <a:prstGeom prst="rect">
            <a:avLst/>
          </a:prstGeom>
        </p:spPr>
        <p:txBody>
          <a:bodyPr lIns="0" tIns="0" rIns="0" bIns="0" rtlCol="0" anchor="t">
            <a:spAutoFit/>
          </a:bodyPr>
          <a:lstStyle/>
          <a:p>
            <a:pPr>
              <a:lnSpc>
                <a:spcPts val="2426"/>
              </a:lnSpc>
              <a:spcBef>
                <a:spcPct val="0"/>
              </a:spcBef>
            </a:pPr>
            <a:r>
              <a:rPr lang="en-US" sz="1733" dirty="0">
                <a:solidFill>
                  <a:srgbClr val="000000"/>
                </a:solidFill>
                <a:latin typeface="Montserrat Semi-Bold Bold"/>
              </a:rPr>
              <a:t>OUR VISION</a:t>
            </a:r>
          </a:p>
        </p:txBody>
      </p:sp>
      <p:grpSp>
        <p:nvGrpSpPr>
          <p:cNvPr id="13" name="Group 13"/>
          <p:cNvGrpSpPr>
            <a:grpSpLocks noChangeAspect="1"/>
          </p:cNvGrpSpPr>
          <p:nvPr/>
        </p:nvGrpSpPr>
        <p:grpSpPr>
          <a:xfrm rot="183986">
            <a:off x="6673971" y="1668130"/>
            <a:ext cx="4679452" cy="4679433"/>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982" r="-44429" b="-11055"/>
              </a:stretch>
            </a:blipFill>
          </p:spPr>
        </p:sp>
      </p:grpSp>
      <p:sp>
        <p:nvSpPr>
          <p:cNvPr id="15" name="TextBox 15"/>
          <p:cNvSpPr txBox="1"/>
          <p:nvPr/>
        </p:nvSpPr>
        <p:spPr>
          <a:xfrm>
            <a:off x="751242" y="628650"/>
            <a:ext cx="10912826" cy="468975"/>
          </a:xfrm>
          <a:prstGeom prst="rect">
            <a:avLst/>
          </a:prstGeom>
        </p:spPr>
        <p:txBody>
          <a:bodyPr wrap="square" lIns="0" tIns="0" rIns="0" bIns="0" rtlCol="0" anchor="t">
            <a:spAutoFit/>
          </a:bodyPr>
          <a:lstStyle/>
          <a:p>
            <a:pPr algn="ctr">
              <a:lnSpc>
                <a:spcPts val="4040"/>
              </a:lnSpc>
              <a:spcBef>
                <a:spcPct val="0"/>
              </a:spcBef>
            </a:pPr>
            <a:r>
              <a:rPr lang="en-US" sz="2885" dirty="0">
                <a:solidFill>
                  <a:srgbClr val="000000"/>
                </a:solidFill>
                <a:latin typeface="Montserrat Extra-Bold Bold"/>
              </a:rPr>
              <a:t>CREATING A GRASSROOTS HEALTHCARE FOUNDATION</a:t>
            </a:r>
          </a:p>
        </p:txBody>
      </p:sp>
      <p:sp>
        <p:nvSpPr>
          <p:cNvPr id="16" name="TextBox 16"/>
          <p:cNvSpPr txBox="1"/>
          <p:nvPr/>
        </p:nvSpPr>
        <p:spPr>
          <a:xfrm>
            <a:off x="924044" y="1428053"/>
            <a:ext cx="5538081" cy="1592103"/>
          </a:xfrm>
          <a:prstGeom prst="rect">
            <a:avLst/>
          </a:prstGeom>
        </p:spPr>
        <p:txBody>
          <a:bodyPr lIns="0" tIns="0" rIns="0" bIns="0" rtlCol="0" anchor="t">
            <a:spAutoFit/>
          </a:bodyPr>
          <a:lstStyle/>
          <a:p>
            <a:pPr>
              <a:lnSpc>
                <a:spcPts val="2092"/>
              </a:lnSpc>
              <a:spcBef>
                <a:spcPct val="0"/>
              </a:spcBef>
            </a:pPr>
            <a:r>
              <a:rPr lang="en-US" sz="1494" dirty="0">
                <a:solidFill>
                  <a:srgbClr val="000000"/>
                </a:solidFill>
                <a:latin typeface="Montserrat Semi-Bold Bold"/>
              </a:rPr>
              <a:t>Arkansas Rural Health Partnership (ARHP) was founded by a handful of rural hospital leaders who knew the significance and stabilizing force of home, community, and local healthcare.</a:t>
            </a:r>
          </a:p>
          <a:p>
            <a:pPr>
              <a:lnSpc>
                <a:spcPts val="2092"/>
              </a:lnSpc>
              <a:spcBef>
                <a:spcPct val="0"/>
              </a:spcBef>
            </a:pPr>
            <a:endParaRPr lang="en-US" sz="1494" dirty="0">
              <a:solidFill>
                <a:srgbClr val="000000"/>
              </a:solidFill>
              <a:latin typeface="Montserrat Semi-Bold Bold"/>
            </a:endParaRPr>
          </a:p>
          <a:p>
            <a:pPr>
              <a:lnSpc>
                <a:spcPts val="2092"/>
              </a:lnSpc>
              <a:spcBef>
                <a:spcPct val="0"/>
              </a:spcBef>
            </a:pPr>
            <a:r>
              <a:rPr lang="en-US" sz="1494" b="1" i="1" dirty="0">
                <a:solidFill>
                  <a:srgbClr val="000000"/>
                </a:solidFill>
                <a:latin typeface="Montserrat Semi-Bold Bold"/>
              </a:rPr>
              <a:t>“Understanding of your community and those you serve”</a:t>
            </a:r>
          </a:p>
          <a:p>
            <a:pPr>
              <a:lnSpc>
                <a:spcPts val="2092"/>
              </a:lnSpc>
              <a:spcBef>
                <a:spcPct val="0"/>
              </a:spcBef>
            </a:pPr>
            <a:endParaRPr lang="en-US" sz="1494" dirty="0">
              <a:solidFill>
                <a:srgbClr val="000000"/>
              </a:solidFill>
              <a:latin typeface="Montserrat Semi-Bold Bold"/>
            </a:endParaRPr>
          </a:p>
        </p:txBody>
      </p:sp>
      <p:sp>
        <p:nvSpPr>
          <p:cNvPr id="17" name="TextBox 17"/>
          <p:cNvSpPr txBox="1"/>
          <p:nvPr/>
        </p:nvSpPr>
        <p:spPr>
          <a:xfrm>
            <a:off x="936502" y="3603421"/>
            <a:ext cx="5156257" cy="635880"/>
          </a:xfrm>
          <a:prstGeom prst="rect">
            <a:avLst/>
          </a:prstGeom>
        </p:spPr>
        <p:txBody>
          <a:bodyPr lIns="0" tIns="0" rIns="0" bIns="0" rtlCol="0" anchor="t">
            <a:spAutoFit/>
          </a:bodyPr>
          <a:lstStyle/>
          <a:p>
            <a:pPr>
              <a:lnSpc>
                <a:spcPts val="1745"/>
              </a:lnSpc>
              <a:spcBef>
                <a:spcPct val="0"/>
              </a:spcBef>
            </a:pPr>
            <a:r>
              <a:rPr lang="en-US" sz="1246" dirty="0">
                <a:solidFill>
                  <a:srgbClr val="000000"/>
                </a:solidFill>
                <a:latin typeface="Montserrat Semi-Bold"/>
              </a:rPr>
              <a:t>Create and implement sustainable community  solutions that support and improve  the healthcare infrastructure and  strengthen healthcare delivery  across rural south Arkansas.</a:t>
            </a:r>
          </a:p>
        </p:txBody>
      </p:sp>
      <p:sp>
        <p:nvSpPr>
          <p:cNvPr id="18" name="TextBox 18"/>
          <p:cNvSpPr txBox="1"/>
          <p:nvPr/>
        </p:nvSpPr>
        <p:spPr>
          <a:xfrm>
            <a:off x="985130" y="5369612"/>
            <a:ext cx="4993557" cy="440955"/>
          </a:xfrm>
          <a:prstGeom prst="rect">
            <a:avLst/>
          </a:prstGeom>
        </p:spPr>
        <p:txBody>
          <a:bodyPr lIns="0" tIns="0" rIns="0" bIns="0" rtlCol="0" anchor="t">
            <a:spAutoFit/>
          </a:bodyPr>
          <a:lstStyle/>
          <a:p>
            <a:pPr>
              <a:lnSpc>
                <a:spcPts val="1773"/>
              </a:lnSpc>
              <a:spcBef>
                <a:spcPct val="0"/>
              </a:spcBef>
            </a:pPr>
            <a:r>
              <a:rPr lang="en-US" sz="1266" dirty="0">
                <a:solidFill>
                  <a:srgbClr val="000000"/>
                </a:solidFill>
                <a:latin typeface="Montserrat Semi-Bold"/>
              </a:rPr>
              <a:t>Ensure  that rural residents across  south Arkansas have  access to locally available, quality healthcare through  collaborative efforts.</a:t>
            </a:r>
          </a:p>
        </p:txBody>
      </p:sp>
      <p:sp>
        <p:nvSpPr>
          <p:cNvPr id="19" name="AutoShape 19"/>
          <p:cNvSpPr/>
          <p:nvPr/>
        </p:nvSpPr>
        <p:spPr>
          <a:xfrm>
            <a:off x="776890" y="1246219"/>
            <a:ext cx="10638222" cy="0"/>
          </a:xfrm>
          <a:prstGeom prst="line">
            <a:avLst/>
          </a:prstGeom>
          <a:ln w="38100" cap="flat">
            <a:solidFill>
              <a:srgbClr val="8D67A9"/>
            </a:solidFill>
            <a:prstDash val="solid"/>
            <a:headEnd type="none" w="sm" len="sm"/>
            <a:tailEnd type="none" w="sm" len="sm"/>
          </a:ln>
        </p:spPr>
      </p:sp>
      <p:sp>
        <p:nvSpPr>
          <p:cNvPr id="20" name="AutoShape 20"/>
          <p:cNvSpPr/>
          <p:nvPr/>
        </p:nvSpPr>
        <p:spPr>
          <a:xfrm>
            <a:off x="1177366" y="3429000"/>
            <a:ext cx="4674527" cy="0"/>
          </a:xfrm>
          <a:prstGeom prst="line">
            <a:avLst/>
          </a:prstGeom>
          <a:ln w="38100" cap="flat">
            <a:solidFill>
              <a:srgbClr val="000000"/>
            </a:solidFill>
            <a:prstDash val="solid"/>
            <a:headEnd type="none" w="sm" len="sm"/>
            <a:tailEnd type="none" w="sm" len="sm"/>
          </a:ln>
        </p:spPr>
      </p:sp>
      <p:sp>
        <p:nvSpPr>
          <p:cNvPr id="21" name="AutoShape 21"/>
          <p:cNvSpPr/>
          <p:nvPr/>
        </p:nvSpPr>
        <p:spPr>
          <a:xfrm>
            <a:off x="1144645" y="5255311"/>
            <a:ext cx="4674527"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020749" y="1278356"/>
            <a:ext cx="4314987" cy="4314969"/>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677" t="-5905" r="-14692" b="-53834"/>
              </a:stretch>
            </a:blipFill>
          </p:spPr>
        </p:sp>
      </p:grpSp>
      <p:sp>
        <p:nvSpPr>
          <p:cNvPr id="23" name="Flowchart: Connector 22">
            <a:extLst>
              <a:ext uri="{FF2B5EF4-FFF2-40B4-BE49-F238E27FC236}">
                <a16:creationId xmlns:a16="http://schemas.microsoft.com/office/drawing/2014/main" id="{9B6E8EF0-F1BA-2762-42AC-85FA3C7C4040}"/>
              </a:ext>
            </a:extLst>
          </p:cNvPr>
          <p:cNvSpPr/>
          <p:nvPr/>
        </p:nvSpPr>
        <p:spPr>
          <a:xfrm>
            <a:off x="5928186" y="1553825"/>
            <a:ext cx="2046905" cy="1978651"/>
          </a:xfrm>
          <a:prstGeom prst="flowChartConnector">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 name="TextBox 4"/>
          <p:cNvSpPr txBox="1"/>
          <p:nvPr/>
        </p:nvSpPr>
        <p:spPr>
          <a:xfrm>
            <a:off x="703263" y="575210"/>
            <a:ext cx="10750550" cy="643894"/>
          </a:xfrm>
          <a:prstGeom prst="rect">
            <a:avLst/>
          </a:prstGeom>
        </p:spPr>
        <p:txBody>
          <a:bodyPr lIns="0" tIns="0" rIns="0" bIns="0" rtlCol="0" anchor="t">
            <a:spAutoFit/>
          </a:bodyPr>
          <a:lstStyle/>
          <a:p>
            <a:pPr algn="ctr">
              <a:lnSpc>
                <a:spcPts val="5506"/>
              </a:lnSpc>
              <a:spcBef>
                <a:spcPct val="0"/>
              </a:spcBef>
            </a:pPr>
            <a:r>
              <a:rPr lang="en-US" sz="3933" dirty="0">
                <a:solidFill>
                  <a:srgbClr val="8D67A9"/>
                </a:solidFill>
                <a:latin typeface="Montserrat Classic Bold"/>
              </a:rPr>
              <a:t>STRENGTHENING THE RURAL ECOSYSTEM</a:t>
            </a:r>
          </a:p>
        </p:txBody>
      </p:sp>
      <p:grpSp>
        <p:nvGrpSpPr>
          <p:cNvPr id="5" name="Group 5"/>
          <p:cNvGrpSpPr/>
          <p:nvPr/>
        </p:nvGrpSpPr>
        <p:grpSpPr>
          <a:xfrm>
            <a:off x="5949103" y="1779379"/>
            <a:ext cx="2080169" cy="1836863"/>
            <a:chOff x="0" y="0"/>
            <a:chExt cx="907864" cy="801676"/>
          </a:xfrm>
        </p:grpSpPr>
        <p:sp>
          <p:nvSpPr>
            <p:cNvPr id="6" name="Freeform 6"/>
            <p:cNvSpPr/>
            <p:nvPr/>
          </p:nvSpPr>
          <p:spPr>
            <a:xfrm>
              <a:off x="114537" y="0"/>
              <a:ext cx="678790" cy="801676"/>
            </a:xfrm>
            <a:custGeom>
              <a:avLst/>
              <a:gdLst/>
              <a:ahLst/>
              <a:cxnLst/>
              <a:rect l="l" t="t" r="r" b="b"/>
              <a:pathLst>
                <a:path w="678790" h="801676">
                  <a:moveTo>
                    <a:pt x="339395" y="0"/>
                  </a:moveTo>
                  <a:cubicBezTo>
                    <a:pt x="535268" y="32742"/>
                    <a:pt x="678790" y="202248"/>
                    <a:pt x="678790" y="400838"/>
                  </a:cubicBezTo>
                  <a:cubicBezTo>
                    <a:pt x="678790" y="599428"/>
                    <a:pt x="535268" y="768934"/>
                    <a:pt x="339395" y="801676"/>
                  </a:cubicBezTo>
                  <a:cubicBezTo>
                    <a:pt x="143523" y="768934"/>
                    <a:pt x="0" y="599428"/>
                    <a:pt x="0" y="400838"/>
                  </a:cubicBezTo>
                  <a:cubicBezTo>
                    <a:pt x="0" y="202248"/>
                    <a:pt x="143523" y="32742"/>
                    <a:pt x="339395" y="0"/>
                  </a:cubicBezTo>
                  <a:close/>
                </a:path>
              </a:pathLst>
            </a:custGeom>
            <a:solidFill>
              <a:srgbClr val="000000"/>
            </a:solidFill>
          </p:spPr>
        </p:sp>
        <p:sp>
          <p:nvSpPr>
            <p:cNvPr id="7" name="TextBox 7"/>
            <p:cNvSpPr txBox="1"/>
            <p:nvPr/>
          </p:nvSpPr>
          <p:spPr>
            <a:xfrm>
              <a:off x="76200" y="47625"/>
              <a:ext cx="660400" cy="688975"/>
            </a:xfrm>
            <a:prstGeom prst="rect">
              <a:avLst/>
            </a:prstGeom>
          </p:spPr>
          <p:txBody>
            <a:bodyPr lIns="32775" tIns="32775" rIns="32775" bIns="32775" rtlCol="0" anchor="ctr"/>
            <a:lstStyle/>
            <a:p>
              <a:pPr algn="ctr">
                <a:lnSpc>
                  <a:spcPts val="1445"/>
                </a:lnSpc>
              </a:pPr>
              <a:endParaRPr sz="1200" dirty="0"/>
            </a:p>
          </p:txBody>
        </p:sp>
      </p:grpSp>
      <p:sp>
        <p:nvSpPr>
          <p:cNvPr id="8" name="TextBox 8"/>
          <p:cNvSpPr txBox="1"/>
          <p:nvPr/>
        </p:nvSpPr>
        <p:spPr>
          <a:xfrm>
            <a:off x="5987381" y="1807831"/>
            <a:ext cx="1956495" cy="1306576"/>
          </a:xfrm>
          <a:prstGeom prst="rect">
            <a:avLst/>
          </a:prstGeom>
        </p:spPr>
        <p:txBody>
          <a:bodyPr wrap="square" lIns="0" tIns="0" rIns="0" bIns="0" rtlCol="0" anchor="t">
            <a:spAutoFit/>
          </a:bodyPr>
          <a:lstStyle/>
          <a:p>
            <a:pPr algn="ctr">
              <a:lnSpc>
                <a:spcPts val="3364"/>
              </a:lnSpc>
              <a:spcBef>
                <a:spcPct val="0"/>
              </a:spcBef>
            </a:pPr>
            <a:r>
              <a:rPr lang="en-US" sz="2402" dirty="0">
                <a:solidFill>
                  <a:srgbClr val="FFFFFF"/>
                </a:solidFill>
                <a:latin typeface="Montserrat Classic Bold"/>
              </a:rPr>
              <a:t>16</a:t>
            </a:r>
          </a:p>
          <a:p>
            <a:pPr algn="ctr">
              <a:lnSpc>
                <a:spcPts val="2099"/>
              </a:lnSpc>
              <a:spcBef>
                <a:spcPct val="0"/>
              </a:spcBef>
            </a:pPr>
            <a:r>
              <a:rPr lang="en-US" sz="1499" dirty="0">
                <a:solidFill>
                  <a:srgbClr val="FFFFFF"/>
                </a:solidFill>
                <a:latin typeface="Montserrat Classic Bold"/>
              </a:rPr>
              <a:t>HOSPITAL CEOS</a:t>
            </a:r>
          </a:p>
          <a:p>
            <a:pPr algn="ctr">
              <a:lnSpc>
                <a:spcPts val="1158"/>
              </a:lnSpc>
              <a:spcBef>
                <a:spcPct val="0"/>
              </a:spcBef>
            </a:pPr>
            <a:r>
              <a:rPr lang="en-US" sz="827" dirty="0">
                <a:solidFill>
                  <a:srgbClr val="FFFFFF"/>
                </a:solidFill>
                <a:latin typeface="Montserrat Classic Bold"/>
              </a:rPr>
              <a:t>ARHP's Board of Directors is made  up entirely of CEOs from 14 member  hospitals working together within our  partnership.</a:t>
            </a:r>
          </a:p>
        </p:txBody>
      </p:sp>
      <p:sp>
        <p:nvSpPr>
          <p:cNvPr id="9" name="TextBox 9"/>
          <p:cNvSpPr txBox="1"/>
          <p:nvPr/>
        </p:nvSpPr>
        <p:spPr>
          <a:xfrm>
            <a:off x="876460" y="1607124"/>
            <a:ext cx="2984340" cy="258532"/>
          </a:xfrm>
          <a:prstGeom prst="rect">
            <a:avLst/>
          </a:prstGeom>
        </p:spPr>
        <p:txBody>
          <a:bodyPr wrap="square" lIns="0" tIns="0" rIns="0" bIns="0" rtlCol="0" anchor="t">
            <a:spAutoFit/>
          </a:bodyPr>
          <a:lstStyle/>
          <a:p>
            <a:pPr algn="ctr">
              <a:lnSpc>
                <a:spcPts val="2249"/>
              </a:lnSpc>
              <a:spcBef>
                <a:spcPct val="0"/>
              </a:spcBef>
            </a:pPr>
            <a:r>
              <a:rPr lang="en-US" sz="1607" dirty="0">
                <a:solidFill>
                  <a:srgbClr val="8D67A9"/>
                </a:solidFill>
                <a:latin typeface="Montserrat Classic Bold"/>
              </a:rPr>
              <a:t>FAR BEYOND HEALTHCARE</a:t>
            </a:r>
          </a:p>
        </p:txBody>
      </p:sp>
      <p:sp>
        <p:nvSpPr>
          <p:cNvPr id="10" name="TextBox 10"/>
          <p:cNvSpPr txBox="1"/>
          <p:nvPr/>
        </p:nvSpPr>
        <p:spPr>
          <a:xfrm>
            <a:off x="876460" y="3004834"/>
            <a:ext cx="3938913" cy="258532"/>
          </a:xfrm>
          <a:prstGeom prst="rect">
            <a:avLst/>
          </a:prstGeom>
        </p:spPr>
        <p:txBody>
          <a:bodyPr lIns="0" tIns="0" rIns="0" bIns="0" rtlCol="0" anchor="t">
            <a:spAutoFit/>
          </a:bodyPr>
          <a:lstStyle/>
          <a:p>
            <a:pPr algn="ctr">
              <a:lnSpc>
                <a:spcPts val="2249"/>
              </a:lnSpc>
              <a:spcBef>
                <a:spcPct val="0"/>
              </a:spcBef>
            </a:pPr>
            <a:r>
              <a:rPr lang="en-US" sz="1607" dirty="0">
                <a:solidFill>
                  <a:srgbClr val="8D67A9"/>
                </a:solidFill>
                <a:latin typeface="Montserrat Classic Bold"/>
              </a:rPr>
              <a:t>COLLABORATION AS SUSTAINABILITY</a:t>
            </a:r>
          </a:p>
        </p:txBody>
      </p:sp>
      <p:sp>
        <p:nvSpPr>
          <p:cNvPr id="11" name="TextBox 11"/>
          <p:cNvSpPr txBox="1"/>
          <p:nvPr/>
        </p:nvSpPr>
        <p:spPr>
          <a:xfrm>
            <a:off x="876460" y="4400129"/>
            <a:ext cx="3847940" cy="258532"/>
          </a:xfrm>
          <a:prstGeom prst="rect">
            <a:avLst/>
          </a:prstGeom>
        </p:spPr>
        <p:txBody>
          <a:bodyPr wrap="square" lIns="0" tIns="0" rIns="0" bIns="0" rtlCol="0" anchor="t">
            <a:spAutoFit/>
          </a:bodyPr>
          <a:lstStyle/>
          <a:p>
            <a:pPr algn="ctr">
              <a:lnSpc>
                <a:spcPts val="2249"/>
              </a:lnSpc>
              <a:spcBef>
                <a:spcPct val="0"/>
              </a:spcBef>
            </a:pPr>
            <a:r>
              <a:rPr lang="en-US" sz="1607" dirty="0">
                <a:solidFill>
                  <a:srgbClr val="8D67A9"/>
                </a:solidFill>
                <a:latin typeface="Montserrat Classic Bold"/>
              </a:rPr>
              <a:t>AN INVITATION TO NEW PARTNERS</a:t>
            </a:r>
          </a:p>
        </p:txBody>
      </p:sp>
      <p:sp>
        <p:nvSpPr>
          <p:cNvPr id="12" name="TextBox 12"/>
          <p:cNvSpPr txBox="1"/>
          <p:nvPr/>
        </p:nvSpPr>
        <p:spPr>
          <a:xfrm>
            <a:off x="876460" y="1955230"/>
            <a:ext cx="5080067" cy="852734"/>
          </a:xfrm>
          <a:prstGeom prst="rect">
            <a:avLst/>
          </a:prstGeom>
        </p:spPr>
        <p:txBody>
          <a:bodyPr lIns="0" tIns="0" rIns="0" bIns="0" rtlCol="0" anchor="t">
            <a:spAutoFit/>
          </a:bodyPr>
          <a:lstStyle/>
          <a:p>
            <a:pPr marL="260196" lvl="1" indent="-130098">
              <a:lnSpc>
                <a:spcPts val="1687"/>
              </a:lnSpc>
              <a:buFont typeface="Arial"/>
              <a:buChar char="•"/>
            </a:pPr>
            <a:r>
              <a:rPr lang="en-US" sz="1205" dirty="0">
                <a:solidFill>
                  <a:srgbClr val="000000"/>
                </a:solidFill>
                <a:latin typeface="Montserrat Classic"/>
              </a:rPr>
              <a:t>A primary source for healthcare </a:t>
            </a:r>
          </a:p>
          <a:p>
            <a:pPr marL="260196" lvl="1" indent="-130098">
              <a:lnSpc>
                <a:spcPts val="1687"/>
              </a:lnSpc>
              <a:buFont typeface="Arial"/>
              <a:buChar char="•"/>
            </a:pPr>
            <a:r>
              <a:rPr lang="en-US" sz="1205" dirty="0">
                <a:solidFill>
                  <a:srgbClr val="000000"/>
                </a:solidFill>
                <a:latin typeface="Montserrat Classic"/>
              </a:rPr>
              <a:t>Large, stable employer</a:t>
            </a:r>
          </a:p>
          <a:p>
            <a:pPr marL="260196" lvl="1" indent="-130098">
              <a:lnSpc>
                <a:spcPts val="1687"/>
              </a:lnSpc>
              <a:buFont typeface="Arial"/>
              <a:buChar char="•"/>
            </a:pPr>
            <a:r>
              <a:rPr lang="en-US" sz="1205" dirty="0">
                <a:solidFill>
                  <a:srgbClr val="000000"/>
                </a:solidFill>
                <a:latin typeface="Montserrat Classic"/>
              </a:rPr>
              <a:t>A recruiter for young professionals and  seasoned experts </a:t>
            </a:r>
          </a:p>
          <a:p>
            <a:pPr marL="260196" lvl="1" indent="-130098">
              <a:lnSpc>
                <a:spcPts val="1687"/>
              </a:lnSpc>
              <a:buFont typeface="Arial"/>
              <a:buChar char="•"/>
            </a:pPr>
            <a:r>
              <a:rPr lang="en-US" sz="1205" dirty="0">
                <a:solidFill>
                  <a:srgbClr val="000000"/>
                </a:solidFill>
                <a:latin typeface="Montserrat Classic"/>
              </a:rPr>
              <a:t>An economic driver for local  spending and innovation.</a:t>
            </a:r>
          </a:p>
        </p:txBody>
      </p:sp>
      <p:sp>
        <p:nvSpPr>
          <p:cNvPr id="13" name="TextBox 13"/>
          <p:cNvSpPr txBox="1"/>
          <p:nvPr/>
        </p:nvSpPr>
        <p:spPr>
          <a:xfrm>
            <a:off x="998471" y="3352993"/>
            <a:ext cx="5080067" cy="852734"/>
          </a:xfrm>
          <a:prstGeom prst="rect">
            <a:avLst/>
          </a:prstGeom>
        </p:spPr>
        <p:txBody>
          <a:bodyPr lIns="0" tIns="0" rIns="0" bIns="0" rtlCol="0" anchor="t">
            <a:spAutoFit/>
          </a:bodyPr>
          <a:lstStyle/>
          <a:p>
            <a:pPr marL="260196" lvl="1" indent="-130098">
              <a:lnSpc>
                <a:spcPts val="1687"/>
              </a:lnSpc>
              <a:buFont typeface="Arial"/>
              <a:buChar char="•"/>
            </a:pPr>
            <a:r>
              <a:rPr lang="en-US" sz="1205" dirty="0">
                <a:solidFill>
                  <a:srgbClr val="000000"/>
                </a:solidFill>
                <a:latin typeface="Montserrat Classic"/>
              </a:rPr>
              <a:t>Collaboration across hospitals </a:t>
            </a:r>
          </a:p>
          <a:p>
            <a:pPr marL="520392" lvl="2" indent="-173464">
              <a:lnSpc>
                <a:spcPts val="1687"/>
              </a:lnSpc>
              <a:buFont typeface="Arial"/>
              <a:buChar char="⚬"/>
            </a:pPr>
            <a:r>
              <a:rPr lang="en-US" sz="1205" dirty="0">
                <a:solidFill>
                  <a:srgbClr val="000000"/>
                </a:solidFill>
                <a:latin typeface="Montserrat Classic"/>
              </a:rPr>
              <a:t>Shared staffing models </a:t>
            </a:r>
          </a:p>
          <a:p>
            <a:pPr marL="520392" lvl="2" indent="-173464">
              <a:lnSpc>
                <a:spcPts val="1687"/>
              </a:lnSpc>
              <a:buFont typeface="Arial"/>
              <a:buChar char="⚬"/>
            </a:pPr>
            <a:r>
              <a:rPr lang="en-US" sz="1205" dirty="0">
                <a:solidFill>
                  <a:srgbClr val="000000"/>
                </a:solidFill>
                <a:latin typeface="Montserrat Classic"/>
              </a:rPr>
              <a:t>Educational platforms for healthcare professionals </a:t>
            </a:r>
          </a:p>
          <a:p>
            <a:pPr marL="520392" lvl="2" indent="-173464">
              <a:lnSpc>
                <a:spcPts val="1687"/>
              </a:lnSpc>
              <a:buFont typeface="Arial"/>
              <a:buChar char="⚬"/>
            </a:pPr>
            <a:r>
              <a:rPr lang="en-US" sz="1205" dirty="0">
                <a:solidFill>
                  <a:srgbClr val="000000"/>
                </a:solidFill>
                <a:latin typeface="Montserrat Classic"/>
              </a:rPr>
              <a:t>Professional roundtables </a:t>
            </a:r>
          </a:p>
        </p:txBody>
      </p:sp>
      <p:sp>
        <p:nvSpPr>
          <p:cNvPr id="14" name="TextBox 14"/>
          <p:cNvSpPr txBox="1"/>
          <p:nvPr/>
        </p:nvSpPr>
        <p:spPr>
          <a:xfrm>
            <a:off x="998471" y="4748287"/>
            <a:ext cx="4424565" cy="852734"/>
          </a:xfrm>
          <a:prstGeom prst="rect">
            <a:avLst/>
          </a:prstGeom>
        </p:spPr>
        <p:txBody>
          <a:bodyPr lIns="0" tIns="0" rIns="0" bIns="0" rtlCol="0" anchor="t">
            <a:spAutoFit/>
          </a:bodyPr>
          <a:lstStyle/>
          <a:p>
            <a:pPr marL="260196" lvl="1" indent="-130098">
              <a:lnSpc>
                <a:spcPts val="1687"/>
              </a:lnSpc>
              <a:buFont typeface="Arial"/>
              <a:buChar char="•"/>
            </a:pPr>
            <a:r>
              <a:rPr lang="en-US" sz="1205" dirty="0">
                <a:solidFill>
                  <a:srgbClr val="000000"/>
                </a:solidFill>
                <a:latin typeface="Montserrat Classic"/>
              </a:rPr>
              <a:t>Focus on Inclusivity </a:t>
            </a:r>
          </a:p>
          <a:p>
            <a:pPr marL="260196" lvl="1" indent="-130098">
              <a:lnSpc>
                <a:spcPts val="1687"/>
              </a:lnSpc>
              <a:buFont typeface="Arial"/>
              <a:buChar char="•"/>
            </a:pPr>
            <a:r>
              <a:rPr lang="en-US" sz="1205" dirty="0">
                <a:solidFill>
                  <a:srgbClr val="000000"/>
                </a:solidFill>
                <a:latin typeface="Montserrat Classic"/>
              </a:rPr>
              <a:t>Federally qualified health  centers, law enforcement, justice and court systems,  K-12, colleges &amp; universities, medical schools, and  economic development.</a:t>
            </a:r>
          </a:p>
        </p:txBody>
      </p:sp>
      <p:sp>
        <p:nvSpPr>
          <p:cNvPr id="22" name="Flowchart: Connector 21">
            <a:extLst>
              <a:ext uri="{FF2B5EF4-FFF2-40B4-BE49-F238E27FC236}">
                <a16:creationId xmlns:a16="http://schemas.microsoft.com/office/drawing/2014/main" id="{1FF3FDFD-A151-B641-E6BE-6B6B7C28904F}"/>
              </a:ext>
            </a:extLst>
          </p:cNvPr>
          <p:cNvSpPr/>
          <p:nvPr/>
        </p:nvSpPr>
        <p:spPr>
          <a:xfrm>
            <a:off x="5817927" y="3352993"/>
            <a:ext cx="2293217" cy="2122647"/>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18" name="TextBox 18"/>
          <p:cNvSpPr txBox="1"/>
          <p:nvPr/>
        </p:nvSpPr>
        <p:spPr>
          <a:xfrm>
            <a:off x="5959791" y="3550093"/>
            <a:ext cx="2009488" cy="387094"/>
          </a:xfrm>
          <a:prstGeom prst="rect">
            <a:avLst/>
          </a:prstGeom>
        </p:spPr>
        <p:txBody>
          <a:bodyPr lIns="0" tIns="0" rIns="0" bIns="0" rtlCol="0" anchor="t">
            <a:spAutoFit/>
          </a:bodyPr>
          <a:lstStyle/>
          <a:p>
            <a:pPr algn="ctr">
              <a:lnSpc>
                <a:spcPts val="3342"/>
              </a:lnSpc>
              <a:spcBef>
                <a:spcPct val="0"/>
              </a:spcBef>
            </a:pPr>
            <a:r>
              <a:rPr lang="en-US" sz="2387" dirty="0">
                <a:solidFill>
                  <a:srgbClr val="000000"/>
                </a:solidFill>
                <a:latin typeface="Montserrat Classic Bold"/>
              </a:rPr>
              <a:t>$43M</a:t>
            </a:r>
          </a:p>
        </p:txBody>
      </p:sp>
      <p:sp>
        <p:nvSpPr>
          <p:cNvPr id="19" name="TextBox 19"/>
          <p:cNvSpPr txBox="1"/>
          <p:nvPr/>
        </p:nvSpPr>
        <p:spPr>
          <a:xfrm>
            <a:off x="5928185" y="4347830"/>
            <a:ext cx="2072700" cy="651525"/>
          </a:xfrm>
          <a:prstGeom prst="rect">
            <a:avLst/>
          </a:prstGeom>
        </p:spPr>
        <p:txBody>
          <a:bodyPr lIns="0" tIns="0" rIns="0" bIns="0" rtlCol="0" anchor="t">
            <a:spAutoFit/>
          </a:bodyPr>
          <a:lstStyle/>
          <a:p>
            <a:pPr algn="ctr">
              <a:lnSpc>
                <a:spcPts val="1264"/>
              </a:lnSpc>
              <a:spcBef>
                <a:spcPct val="0"/>
              </a:spcBef>
            </a:pPr>
            <a:r>
              <a:rPr lang="en-US" sz="903" dirty="0">
                <a:solidFill>
                  <a:srgbClr val="000000"/>
                </a:solidFill>
                <a:latin typeface="Montserrat Classic Bold"/>
              </a:rPr>
              <a:t>ARHP has stewarded over 43 million dollars  to date (grants, contracts, member &amp; partner  dues, sponsorships &amp; donations)</a:t>
            </a:r>
          </a:p>
        </p:txBody>
      </p:sp>
      <p:sp>
        <p:nvSpPr>
          <p:cNvPr id="20" name="TextBox 20"/>
          <p:cNvSpPr txBox="1"/>
          <p:nvPr/>
        </p:nvSpPr>
        <p:spPr>
          <a:xfrm>
            <a:off x="6384735" y="3981909"/>
            <a:ext cx="1159603" cy="245324"/>
          </a:xfrm>
          <a:prstGeom prst="rect">
            <a:avLst/>
          </a:prstGeom>
        </p:spPr>
        <p:txBody>
          <a:bodyPr lIns="0" tIns="0" rIns="0" bIns="0" rtlCol="0" anchor="t">
            <a:spAutoFit/>
          </a:bodyPr>
          <a:lstStyle/>
          <a:p>
            <a:pPr algn="ctr">
              <a:lnSpc>
                <a:spcPts val="2077"/>
              </a:lnSpc>
              <a:spcBef>
                <a:spcPct val="0"/>
              </a:spcBef>
            </a:pPr>
            <a:r>
              <a:rPr lang="en-US" sz="1483" dirty="0">
                <a:solidFill>
                  <a:srgbClr val="000000"/>
                </a:solidFill>
                <a:latin typeface="Montserrat Classic Bold"/>
              </a:rPr>
              <a:t>IN FUNDING</a:t>
            </a:r>
          </a:p>
        </p:txBody>
      </p:sp>
      <p:sp>
        <p:nvSpPr>
          <p:cNvPr id="21" name="TextBox 21"/>
          <p:cNvSpPr txBox="1"/>
          <p:nvPr/>
        </p:nvSpPr>
        <p:spPr>
          <a:xfrm>
            <a:off x="738188" y="5843370"/>
            <a:ext cx="10750550" cy="416589"/>
          </a:xfrm>
          <a:prstGeom prst="rect">
            <a:avLst/>
          </a:prstGeom>
        </p:spPr>
        <p:txBody>
          <a:bodyPr lIns="0" tIns="0" rIns="0" bIns="0" rtlCol="0" anchor="t">
            <a:spAutoFit/>
          </a:bodyPr>
          <a:lstStyle/>
          <a:p>
            <a:pPr algn="ctr">
              <a:lnSpc>
                <a:spcPts val="1680"/>
              </a:lnSpc>
              <a:spcBef>
                <a:spcPct val="0"/>
              </a:spcBef>
            </a:pPr>
            <a:r>
              <a:rPr lang="en-US" sz="1200" dirty="0">
                <a:solidFill>
                  <a:srgbClr val="8D67A9"/>
                </a:solidFill>
                <a:latin typeface="Montserrat Classic Bold"/>
              </a:rPr>
              <a:t>"Through the work of ARHP, we  have an incredible opportunity  to not only support and  strengthen our rural hospitals  across the region, but also meet  local health, workforce, and  economic needs. When rural  hospitals thrive, the entire  community reaps the reward."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10970" y="392962"/>
            <a:ext cx="2750288" cy="2576506"/>
          </a:xfrm>
          <a:prstGeom prst="rect">
            <a:avLst/>
          </a:prstGeom>
        </p:spPr>
      </p:pic>
      <p:sp>
        <p:nvSpPr>
          <p:cNvPr id="3" name="TextBox 3"/>
          <p:cNvSpPr txBox="1"/>
          <p:nvPr/>
        </p:nvSpPr>
        <p:spPr>
          <a:xfrm>
            <a:off x="685801" y="609600"/>
            <a:ext cx="7202427" cy="1324850"/>
          </a:xfrm>
          <a:prstGeom prst="rect">
            <a:avLst/>
          </a:prstGeom>
        </p:spPr>
        <p:txBody>
          <a:bodyPr lIns="0" tIns="0" rIns="0" bIns="0" rtlCol="0" anchor="t">
            <a:spAutoFit/>
          </a:bodyPr>
          <a:lstStyle/>
          <a:p>
            <a:pPr algn="ctr">
              <a:lnSpc>
                <a:spcPts val="5414"/>
              </a:lnSpc>
              <a:spcBef>
                <a:spcPct val="0"/>
              </a:spcBef>
            </a:pPr>
            <a:r>
              <a:rPr lang="en-US" sz="3867" dirty="0">
                <a:solidFill>
                  <a:srgbClr val="8D67A9"/>
                </a:solidFill>
                <a:latin typeface="Montserrat Classic Bold"/>
              </a:rPr>
              <a:t>WORKING TOGETHER FOR A  HEALTHIER ARKANSAS</a:t>
            </a:r>
          </a:p>
        </p:txBody>
      </p:sp>
      <p:sp>
        <p:nvSpPr>
          <p:cNvPr id="4" name="TextBox 4"/>
          <p:cNvSpPr txBox="1"/>
          <p:nvPr/>
        </p:nvSpPr>
        <p:spPr>
          <a:xfrm>
            <a:off x="685800" y="2198952"/>
            <a:ext cx="1701800" cy="270139"/>
          </a:xfrm>
          <a:prstGeom prst="rect">
            <a:avLst/>
          </a:prstGeom>
        </p:spPr>
        <p:txBody>
          <a:bodyPr wrap="square" lIns="0" tIns="0" rIns="0" bIns="0" rtlCol="0" anchor="t">
            <a:spAutoFit/>
          </a:bodyPr>
          <a:lstStyle/>
          <a:p>
            <a:pPr algn="ctr">
              <a:lnSpc>
                <a:spcPts val="2345"/>
              </a:lnSpc>
              <a:spcBef>
                <a:spcPct val="0"/>
              </a:spcBef>
            </a:pPr>
            <a:r>
              <a:rPr lang="en-US" sz="1675" dirty="0">
                <a:solidFill>
                  <a:srgbClr val="000000"/>
                </a:solidFill>
                <a:latin typeface="Montserrat Classic Bold"/>
              </a:rPr>
              <a:t>OUR FUNDERS</a:t>
            </a:r>
          </a:p>
        </p:txBody>
      </p:sp>
      <p:sp>
        <p:nvSpPr>
          <p:cNvPr id="5" name="TextBox 5"/>
          <p:cNvSpPr txBox="1"/>
          <p:nvPr/>
        </p:nvSpPr>
        <p:spPr>
          <a:xfrm>
            <a:off x="4287014" y="2198952"/>
            <a:ext cx="1808986" cy="270139"/>
          </a:xfrm>
          <a:prstGeom prst="rect">
            <a:avLst/>
          </a:prstGeom>
        </p:spPr>
        <p:txBody>
          <a:bodyPr wrap="square" lIns="0" tIns="0" rIns="0" bIns="0" rtlCol="0" anchor="t">
            <a:spAutoFit/>
          </a:bodyPr>
          <a:lstStyle/>
          <a:p>
            <a:pPr algn="ctr">
              <a:lnSpc>
                <a:spcPts val="2345"/>
              </a:lnSpc>
              <a:spcBef>
                <a:spcPct val="0"/>
              </a:spcBef>
            </a:pPr>
            <a:r>
              <a:rPr lang="en-US" sz="1675" dirty="0">
                <a:solidFill>
                  <a:srgbClr val="000000"/>
                </a:solidFill>
                <a:latin typeface="Montserrat Classic Bold"/>
              </a:rPr>
              <a:t>OUR MEMBERS</a:t>
            </a:r>
          </a:p>
        </p:txBody>
      </p:sp>
      <p:sp>
        <p:nvSpPr>
          <p:cNvPr id="6" name="TextBox 6"/>
          <p:cNvSpPr txBox="1"/>
          <p:nvPr/>
        </p:nvSpPr>
        <p:spPr>
          <a:xfrm>
            <a:off x="685800" y="2534119"/>
            <a:ext cx="3509785" cy="3036601"/>
          </a:xfrm>
          <a:prstGeom prst="rect">
            <a:avLst/>
          </a:prstGeom>
        </p:spPr>
        <p:txBody>
          <a:bodyPr lIns="0" tIns="0" rIns="0" bIns="0" rtlCol="0" anchor="t">
            <a:spAutoFit/>
          </a:bodyPr>
          <a:lstStyle/>
          <a:p>
            <a:pPr marL="217044" lvl="1" indent="-108522">
              <a:lnSpc>
                <a:spcPts val="1407"/>
              </a:lnSpc>
              <a:buFont typeface="Arial"/>
              <a:buChar char="•"/>
            </a:pPr>
            <a:r>
              <a:rPr lang="en-US" sz="1005" dirty="0">
                <a:solidFill>
                  <a:srgbClr val="000000"/>
                </a:solidFill>
                <a:latin typeface="Montserrat Classic"/>
              </a:rPr>
              <a:t>HRSA Federal  Office of Rural Health Policy</a:t>
            </a:r>
          </a:p>
          <a:p>
            <a:pPr marL="217044" lvl="1" indent="-108522">
              <a:lnSpc>
                <a:spcPts val="1407"/>
              </a:lnSpc>
              <a:buFont typeface="Arial"/>
              <a:buChar char="•"/>
            </a:pPr>
            <a:r>
              <a:rPr lang="en-US" sz="1005" dirty="0">
                <a:solidFill>
                  <a:srgbClr val="000000"/>
                </a:solidFill>
                <a:latin typeface="Montserrat Classic"/>
              </a:rPr>
              <a:t>U.S. Department Of HHS -  SAMHSA</a:t>
            </a:r>
          </a:p>
          <a:p>
            <a:pPr marL="217044" lvl="1" indent="-108522">
              <a:lnSpc>
                <a:spcPts val="1407"/>
              </a:lnSpc>
              <a:buFont typeface="Arial"/>
              <a:buChar char="•"/>
            </a:pPr>
            <a:r>
              <a:rPr lang="en-US" sz="1005" dirty="0">
                <a:solidFill>
                  <a:srgbClr val="000000"/>
                </a:solidFill>
                <a:latin typeface="Montserrat Classic"/>
              </a:rPr>
              <a:t>U. S. Department of Labor</a:t>
            </a:r>
          </a:p>
          <a:p>
            <a:pPr marL="217044" lvl="1" indent="-108522">
              <a:lnSpc>
                <a:spcPts val="1407"/>
              </a:lnSpc>
              <a:buFont typeface="Arial"/>
              <a:buChar char="•"/>
            </a:pPr>
            <a:r>
              <a:rPr lang="en-US" sz="1005" dirty="0">
                <a:solidFill>
                  <a:srgbClr val="000000"/>
                </a:solidFill>
                <a:latin typeface="Montserrat Classic"/>
              </a:rPr>
              <a:t>United States Department of Agriculture  </a:t>
            </a:r>
          </a:p>
          <a:p>
            <a:pPr marL="217044" lvl="1" indent="-108522">
              <a:lnSpc>
                <a:spcPts val="1407"/>
              </a:lnSpc>
              <a:buFont typeface="Arial"/>
              <a:buChar char="•"/>
            </a:pPr>
            <a:r>
              <a:rPr lang="en-US" sz="1005" dirty="0">
                <a:solidFill>
                  <a:srgbClr val="000000"/>
                </a:solidFill>
                <a:latin typeface="Montserrat Classic"/>
              </a:rPr>
              <a:t>Bureau of Justice Assistance</a:t>
            </a:r>
          </a:p>
          <a:p>
            <a:pPr marL="217044" lvl="1" indent="-108522">
              <a:lnSpc>
                <a:spcPts val="1407"/>
              </a:lnSpc>
              <a:buFont typeface="Arial"/>
              <a:buChar char="•"/>
            </a:pPr>
            <a:r>
              <a:rPr lang="en-US" sz="1005" dirty="0">
                <a:solidFill>
                  <a:srgbClr val="000000"/>
                </a:solidFill>
                <a:latin typeface="Montserrat Classic"/>
              </a:rPr>
              <a:t>State Justice Institute</a:t>
            </a:r>
          </a:p>
          <a:p>
            <a:pPr marL="217044" lvl="1" indent="-108522">
              <a:lnSpc>
                <a:spcPts val="1407"/>
              </a:lnSpc>
              <a:buFont typeface="Arial"/>
              <a:buChar char="•"/>
            </a:pPr>
            <a:r>
              <a:rPr lang="en-US" sz="1005" dirty="0">
                <a:solidFill>
                  <a:srgbClr val="000000"/>
                </a:solidFill>
                <a:latin typeface="Montserrat Classic"/>
              </a:rPr>
              <a:t>Centers for Disease Control and Prevention  </a:t>
            </a:r>
          </a:p>
          <a:p>
            <a:pPr marL="217044" lvl="1" indent="-108522">
              <a:lnSpc>
                <a:spcPts val="1407"/>
              </a:lnSpc>
              <a:buFont typeface="Arial"/>
              <a:buChar char="•"/>
            </a:pPr>
            <a:r>
              <a:rPr lang="en-US" sz="1005" dirty="0">
                <a:solidFill>
                  <a:srgbClr val="000000"/>
                </a:solidFill>
                <a:latin typeface="Montserrat Classic"/>
              </a:rPr>
              <a:t>Delta Regional Authority</a:t>
            </a:r>
          </a:p>
          <a:p>
            <a:pPr marL="217044" lvl="1" indent="-108522">
              <a:lnSpc>
                <a:spcPts val="1407"/>
              </a:lnSpc>
              <a:buFont typeface="Arial"/>
              <a:buChar char="•"/>
            </a:pPr>
            <a:r>
              <a:rPr lang="en-US" sz="1005" dirty="0">
                <a:solidFill>
                  <a:srgbClr val="000000"/>
                </a:solidFill>
                <a:latin typeface="Montserrat Classic"/>
              </a:rPr>
              <a:t>Blue and You Foundation for a Healthier You  </a:t>
            </a:r>
          </a:p>
          <a:p>
            <a:pPr marL="217044" lvl="1" indent="-108522">
              <a:lnSpc>
                <a:spcPts val="1407"/>
              </a:lnSpc>
              <a:buFont typeface="Arial"/>
              <a:buChar char="•"/>
            </a:pPr>
            <a:r>
              <a:rPr lang="en-US" sz="1005" dirty="0">
                <a:solidFill>
                  <a:srgbClr val="000000"/>
                </a:solidFill>
                <a:latin typeface="Montserrat Classic"/>
              </a:rPr>
              <a:t>Arkansas Blue Cross and Blue Shield  </a:t>
            </a:r>
          </a:p>
          <a:p>
            <a:pPr marL="217044" lvl="1" indent="-108522">
              <a:lnSpc>
                <a:spcPts val="1407"/>
              </a:lnSpc>
              <a:buFont typeface="Arial"/>
              <a:buChar char="•"/>
            </a:pPr>
            <a:r>
              <a:rPr lang="en-US" sz="1005" dirty="0">
                <a:solidFill>
                  <a:srgbClr val="000000"/>
                </a:solidFill>
                <a:latin typeface="Montserrat Classic"/>
              </a:rPr>
              <a:t>Arkansas Department of Health</a:t>
            </a:r>
          </a:p>
          <a:p>
            <a:pPr marL="217044" lvl="1" indent="-108522">
              <a:lnSpc>
                <a:spcPts val="1407"/>
              </a:lnSpc>
              <a:buFont typeface="Arial"/>
              <a:buChar char="•"/>
            </a:pPr>
            <a:r>
              <a:rPr lang="en-US" sz="1005" dirty="0">
                <a:solidFill>
                  <a:srgbClr val="000000"/>
                </a:solidFill>
                <a:latin typeface="Montserrat Classic"/>
              </a:rPr>
              <a:t>Arkansas Department of Human Services  </a:t>
            </a:r>
          </a:p>
          <a:p>
            <a:pPr marL="217044" lvl="1" indent="-108522">
              <a:lnSpc>
                <a:spcPts val="1407"/>
              </a:lnSpc>
              <a:buFont typeface="Arial"/>
              <a:buChar char="•"/>
            </a:pPr>
            <a:r>
              <a:rPr lang="en-US" sz="1005" dirty="0">
                <a:solidFill>
                  <a:srgbClr val="000000"/>
                </a:solidFill>
                <a:latin typeface="Montserrat Classic"/>
              </a:rPr>
              <a:t>Arkansas Economic Development Commission </a:t>
            </a:r>
          </a:p>
          <a:p>
            <a:pPr marL="217044" lvl="1" indent="-108522">
              <a:lnSpc>
                <a:spcPts val="1407"/>
              </a:lnSpc>
              <a:buFont typeface="Arial"/>
              <a:buChar char="•"/>
            </a:pPr>
            <a:r>
              <a:rPr lang="en-US" sz="1005" dirty="0">
                <a:solidFill>
                  <a:srgbClr val="000000"/>
                </a:solidFill>
                <a:latin typeface="Montserrat Classic"/>
              </a:rPr>
              <a:t> Arkansas Children’s Hospital</a:t>
            </a:r>
          </a:p>
          <a:p>
            <a:pPr marL="217044" lvl="1" indent="-108522">
              <a:lnSpc>
                <a:spcPts val="1407"/>
              </a:lnSpc>
              <a:buFont typeface="Arial"/>
              <a:buChar char="•"/>
            </a:pPr>
            <a:r>
              <a:rPr lang="en-US" sz="1005" dirty="0">
                <a:solidFill>
                  <a:srgbClr val="000000"/>
                </a:solidFill>
                <a:latin typeface="Montserrat Classic"/>
              </a:rPr>
              <a:t>Arkansas Department of Finance &amp; Administration </a:t>
            </a:r>
          </a:p>
          <a:p>
            <a:pPr marL="217044" lvl="1" indent="-108522">
              <a:lnSpc>
                <a:spcPts val="1407"/>
              </a:lnSpc>
              <a:buFont typeface="Arial"/>
              <a:buChar char="•"/>
            </a:pPr>
            <a:r>
              <a:rPr lang="en-US" sz="1005" dirty="0">
                <a:solidFill>
                  <a:srgbClr val="000000"/>
                </a:solidFill>
                <a:latin typeface="Montserrat Classic"/>
              </a:rPr>
              <a:t> Winthrop Rockefeller Foundation</a:t>
            </a:r>
          </a:p>
          <a:p>
            <a:pPr marL="217044" lvl="1" indent="-108522">
              <a:lnSpc>
                <a:spcPts val="1407"/>
              </a:lnSpc>
              <a:buFont typeface="Arial"/>
              <a:buChar char="•"/>
            </a:pPr>
            <a:r>
              <a:rPr lang="en-US" sz="1005" dirty="0">
                <a:solidFill>
                  <a:srgbClr val="000000"/>
                </a:solidFill>
                <a:latin typeface="Montserrat Classic"/>
              </a:rPr>
              <a:t>University of Arkansas for Medical Sciences</a:t>
            </a:r>
          </a:p>
        </p:txBody>
      </p:sp>
      <p:sp>
        <p:nvSpPr>
          <p:cNvPr id="7" name="TextBox 7"/>
          <p:cNvSpPr txBox="1"/>
          <p:nvPr/>
        </p:nvSpPr>
        <p:spPr>
          <a:xfrm>
            <a:off x="4287014" y="2534119"/>
            <a:ext cx="3160163" cy="3754746"/>
          </a:xfrm>
          <a:prstGeom prst="rect">
            <a:avLst/>
          </a:prstGeom>
        </p:spPr>
        <p:txBody>
          <a:bodyPr lIns="0" tIns="0" rIns="0" bIns="0" rtlCol="0" anchor="t">
            <a:spAutoFit/>
          </a:bodyPr>
          <a:lstStyle/>
          <a:p>
            <a:pPr marL="217044" lvl="1" indent="-108522">
              <a:lnSpc>
                <a:spcPts val="1407"/>
              </a:lnSpc>
              <a:buFont typeface="Arial"/>
              <a:buChar char="•"/>
            </a:pPr>
            <a:r>
              <a:rPr lang="en-US" sz="1005" dirty="0">
                <a:solidFill>
                  <a:srgbClr val="000000"/>
                </a:solidFill>
                <a:latin typeface="Montserrat Classic"/>
              </a:rPr>
              <a:t>Arkansas College of Osteopathic Medicine</a:t>
            </a:r>
          </a:p>
          <a:p>
            <a:pPr marL="217044" lvl="1" indent="-108522">
              <a:lnSpc>
                <a:spcPts val="1407"/>
              </a:lnSpc>
              <a:buFont typeface="Arial"/>
              <a:buChar char="•"/>
            </a:pPr>
            <a:r>
              <a:rPr lang="en-US" sz="1005" dirty="0">
                <a:solidFill>
                  <a:srgbClr val="000000"/>
                </a:solidFill>
                <a:latin typeface="Montserrat Classic"/>
              </a:rPr>
              <a:t>Ashley County Medical Center  </a:t>
            </a:r>
          </a:p>
          <a:p>
            <a:pPr marL="217044" lvl="1" indent="-108522">
              <a:lnSpc>
                <a:spcPts val="1407"/>
              </a:lnSpc>
              <a:buFont typeface="Arial"/>
              <a:buChar char="•"/>
            </a:pPr>
            <a:r>
              <a:rPr lang="en-US" sz="1005" dirty="0">
                <a:solidFill>
                  <a:srgbClr val="000000"/>
                </a:solidFill>
                <a:latin typeface="Montserrat Classic"/>
              </a:rPr>
              <a:t>Baptist Health-Stuttgart  </a:t>
            </a:r>
          </a:p>
          <a:p>
            <a:pPr marL="217044" lvl="1" indent="-108522">
              <a:lnSpc>
                <a:spcPts val="1407"/>
              </a:lnSpc>
              <a:buFont typeface="Arial"/>
              <a:buChar char="•"/>
            </a:pPr>
            <a:r>
              <a:rPr lang="en-US" sz="1005" dirty="0">
                <a:solidFill>
                  <a:srgbClr val="000000"/>
                </a:solidFill>
                <a:latin typeface="Montserrat Classic"/>
              </a:rPr>
              <a:t>Bradley County Medical Center</a:t>
            </a:r>
          </a:p>
          <a:p>
            <a:pPr marL="217044" lvl="1" indent="-108522">
              <a:lnSpc>
                <a:spcPts val="1407"/>
              </a:lnSpc>
              <a:buFont typeface="Arial"/>
              <a:buChar char="•"/>
            </a:pPr>
            <a:r>
              <a:rPr lang="en-US" sz="1005" dirty="0">
                <a:solidFill>
                  <a:srgbClr val="000000"/>
                </a:solidFill>
                <a:latin typeface="Montserrat Classic"/>
              </a:rPr>
              <a:t>Chicot Memorial Medical Center  </a:t>
            </a:r>
          </a:p>
          <a:p>
            <a:pPr marL="217044" lvl="1" indent="-108522">
              <a:lnSpc>
                <a:spcPts val="1407"/>
              </a:lnSpc>
              <a:buFont typeface="Arial"/>
              <a:buChar char="•"/>
            </a:pPr>
            <a:r>
              <a:rPr lang="en-US" sz="1005" dirty="0">
                <a:solidFill>
                  <a:srgbClr val="000000"/>
                </a:solidFill>
                <a:latin typeface="Montserrat Classic"/>
              </a:rPr>
              <a:t>Dallas County Medical Center  </a:t>
            </a:r>
          </a:p>
          <a:p>
            <a:pPr marL="217044" lvl="1" indent="-108522">
              <a:lnSpc>
                <a:spcPts val="1407"/>
              </a:lnSpc>
              <a:buFont typeface="Arial"/>
              <a:buChar char="•"/>
            </a:pPr>
            <a:r>
              <a:rPr lang="en-US" sz="1005" dirty="0">
                <a:solidFill>
                  <a:srgbClr val="000000"/>
                </a:solidFill>
                <a:latin typeface="Montserrat Classic"/>
              </a:rPr>
              <a:t>DeWitt Hospital &amp; Nursing Home </a:t>
            </a:r>
          </a:p>
          <a:p>
            <a:pPr marL="217044" lvl="1" indent="-108522">
              <a:lnSpc>
                <a:spcPts val="1407"/>
              </a:lnSpc>
              <a:buFont typeface="Arial"/>
              <a:buChar char="•"/>
            </a:pPr>
            <a:r>
              <a:rPr lang="en-US" sz="1005" dirty="0">
                <a:solidFill>
                  <a:srgbClr val="000000"/>
                </a:solidFill>
                <a:latin typeface="Montserrat Classic"/>
              </a:rPr>
              <a:t>Delta Memorial Hospital</a:t>
            </a:r>
          </a:p>
          <a:p>
            <a:pPr marL="217044" lvl="1" indent="-108522">
              <a:lnSpc>
                <a:spcPts val="1407"/>
              </a:lnSpc>
              <a:buFont typeface="Arial"/>
              <a:buChar char="•"/>
            </a:pPr>
            <a:r>
              <a:rPr lang="en-US" sz="1005" dirty="0">
                <a:solidFill>
                  <a:srgbClr val="000000"/>
                </a:solidFill>
                <a:latin typeface="Montserrat Classic"/>
              </a:rPr>
              <a:t>Drew Memorial Health System </a:t>
            </a:r>
          </a:p>
          <a:p>
            <a:pPr marL="217044" lvl="1" indent="-108522">
              <a:lnSpc>
                <a:spcPts val="1407"/>
              </a:lnSpc>
              <a:buFont typeface="Arial"/>
              <a:buChar char="•"/>
            </a:pPr>
            <a:r>
              <a:rPr lang="en-US" sz="1005" dirty="0">
                <a:solidFill>
                  <a:srgbClr val="000000"/>
                </a:solidFill>
                <a:latin typeface="Montserrat Classic"/>
              </a:rPr>
              <a:t>Forrest City Medical Center</a:t>
            </a:r>
          </a:p>
          <a:p>
            <a:pPr marL="217044" lvl="1" indent="-108522">
              <a:lnSpc>
                <a:spcPts val="1407"/>
              </a:lnSpc>
              <a:buFont typeface="Arial"/>
              <a:buChar char="•"/>
            </a:pPr>
            <a:r>
              <a:rPr lang="en-US" sz="1005" dirty="0">
                <a:solidFill>
                  <a:srgbClr val="000000"/>
                </a:solidFill>
                <a:latin typeface="Montserrat Classic"/>
              </a:rPr>
              <a:t>Helena Regional Medical Center  </a:t>
            </a:r>
          </a:p>
          <a:p>
            <a:pPr marL="217044" lvl="1" indent="-108522">
              <a:lnSpc>
                <a:spcPts val="1407"/>
              </a:lnSpc>
              <a:buFont typeface="Arial"/>
              <a:buChar char="•"/>
            </a:pPr>
            <a:r>
              <a:rPr lang="en-US" sz="1005" dirty="0">
                <a:solidFill>
                  <a:srgbClr val="000000"/>
                </a:solidFill>
                <a:latin typeface="Montserrat Classic"/>
              </a:rPr>
              <a:t>Jefferson Regional</a:t>
            </a:r>
          </a:p>
          <a:p>
            <a:pPr marL="217044" lvl="1" indent="-108522">
              <a:lnSpc>
                <a:spcPts val="1407"/>
              </a:lnSpc>
              <a:buFont typeface="Arial"/>
              <a:buChar char="•"/>
            </a:pPr>
            <a:r>
              <a:rPr lang="en-US" sz="1005" dirty="0">
                <a:solidFill>
                  <a:srgbClr val="000000"/>
                </a:solidFill>
                <a:latin typeface="Montserrat Classic"/>
              </a:rPr>
              <a:t>Magnolia Regional Medical Center  </a:t>
            </a:r>
          </a:p>
          <a:p>
            <a:pPr marL="217044" lvl="1" indent="-108522">
              <a:lnSpc>
                <a:spcPts val="1407"/>
              </a:lnSpc>
              <a:buFont typeface="Arial"/>
              <a:buChar char="•"/>
            </a:pPr>
            <a:r>
              <a:rPr lang="en-US" sz="1005" dirty="0">
                <a:solidFill>
                  <a:srgbClr val="000000"/>
                </a:solidFill>
                <a:latin typeface="Montserrat Classic"/>
              </a:rPr>
              <a:t>Mainline Health Systems  </a:t>
            </a:r>
          </a:p>
          <a:p>
            <a:pPr marL="217044" lvl="1" indent="-108522">
              <a:lnSpc>
                <a:spcPts val="1407"/>
              </a:lnSpc>
              <a:buFont typeface="Arial"/>
              <a:buChar char="•"/>
            </a:pPr>
            <a:r>
              <a:rPr lang="en-US" sz="1005" dirty="0">
                <a:solidFill>
                  <a:srgbClr val="000000"/>
                </a:solidFill>
                <a:latin typeface="Montserrat Classic"/>
              </a:rPr>
              <a:t>McGehee Hospital</a:t>
            </a:r>
          </a:p>
          <a:p>
            <a:pPr marL="217044" lvl="1" indent="-108522">
              <a:lnSpc>
                <a:spcPts val="1407"/>
              </a:lnSpc>
              <a:buFont typeface="Arial"/>
              <a:buChar char="•"/>
            </a:pPr>
            <a:r>
              <a:rPr lang="en-US" sz="1005" dirty="0">
                <a:solidFill>
                  <a:srgbClr val="000000"/>
                </a:solidFill>
                <a:latin typeface="Montserrat Classic"/>
              </a:rPr>
              <a:t>Medical Center of South Arkansas </a:t>
            </a:r>
          </a:p>
          <a:p>
            <a:pPr marL="217044" lvl="1" indent="-108522">
              <a:lnSpc>
                <a:spcPts val="1407"/>
              </a:lnSpc>
              <a:buFont typeface="Arial"/>
              <a:buChar char="•"/>
            </a:pPr>
            <a:r>
              <a:rPr lang="en-US" sz="1005" dirty="0">
                <a:solidFill>
                  <a:srgbClr val="000000"/>
                </a:solidFill>
                <a:latin typeface="Montserrat Classic"/>
              </a:rPr>
              <a:t>Mid-Delta Health Systems</a:t>
            </a:r>
          </a:p>
          <a:p>
            <a:pPr marL="217044" lvl="1" indent="-108522">
              <a:lnSpc>
                <a:spcPts val="1407"/>
              </a:lnSpc>
              <a:buFont typeface="Arial"/>
              <a:buChar char="•"/>
            </a:pPr>
            <a:r>
              <a:rPr lang="en-US" sz="1005" dirty="0">
                <a:solidFill>
                  <a:srgbClr val="000000"/>
                </a:solidFill>
                <a:latin typeface="Montserrat Classic"/>
              </a:rPr>
              <a:t>New York Institute of Technology - Jonesboro  </a:t>
            </a:r>
          </a:p>
          <a:p>
            <a:pPr marL="217044" lvl="1" indent="-108522">
              <a:lnSpc>
                <a:spcPts val="1407"/>
              </a:lnSpc>
              <a:buFont typeface="Arial"/>
              <a:buChar char="•"/>
            </a:pPr>
            <a:r>
              <a:rPr lang="en-US" sz="1005" dirty="0">
                <a:solidFill>
                  <a:srgbClr val="000000"/>
                </a:solidFill>
                <a:latin typeface="Montserrat Classic"/>
              </a:rPr>
              <a:t>Ouachita County Medical Center</a:t>
            </a:r>
          </a:p>
          <a:p>
            <a:pPr marL="217044" lvl="1" indent="-108522">
              <a:lnSpc>
                <a:spcPts val="1407"/>
              </a:lnSpc>
              <a:buFont typeface="Arial"/>
              <a:buChar char="•"/>
            </a:pPr>
            <a:r>
              <a:rPr lang="en-US" sz="1005" dirty="0">
                <a:solidFill>
                  <a:srgbClr val="000000"/>
                </a:solidFill>
                <a:latin typeface="Montserrat Classic"/>
              </a:rPr>
              <a:t>University of Arkansas for Medical Sciences  </a:t>
            </a:r>
          </a:p>
          <a:p>
            <a:pPr marL="217044" lvl="1" indent="-108522">
              <a:lnSpc>
                <a:spcPts val="1407"/>
              </a:lnSpc>
              <a:buFont typeface="Arial"/>
              <a:buChar char="•"/>
            </a:pPr>
            <a:r>
              <a:rPr lang="en-US" sz="1005" dirty="0">
                <a:solidFill>
                  <a:srgbClr val="000000"/>
                </a:solidFill>
                <a:latin typeface="Montserrat Classic"/>
              </a:rPr>
              <a:t>Sevier County Medical Center</a:t>
            </a:r>
          </a:p>
        </p:txBody>
      </p:sp>
      <p:grpSp>
        <p:nvGrpSpPr>
          <p:cNvPr id="8" name="Group 8"/>
          <p:cNvGrpSpPr/>
          <p:nvPr/>
        </p:nvGrpSpPr>
        <p:grpSpPr>
          <a:xfrm>
            <a:off x="7977128" y="2969468"/>
            <a:ext cx="3617973" cy="1171911"/>
            <a:chOff x="0" y="0"/>
            <a:chExt cx="1706232" cy="552672"/>
          </a:xfrm>
        </p:grpSpPr>
        <p:sp>
          <p:nvSpPr>
            <p:cNvPr id="9" name="Freeform 9"/>
            <p:cNvSpPr/>
            <p:nvPr/>
          </p:nvSpPr>
          <p:spPr>
            <a:xfrm>
              <a:off x="0" y="0"/>
              <a:ext cx="1706232" cy="552672"/>
            </a:xfrm>
            <a:custGeom>
              <a:avLst/>
              <a:gdLst/>
              <a:ahLst/>
              <a:cxnLst/>
              <a:rect l="l" t="t" r="r" b="b"/>
              <a:pathLst>
                <a:path w="1706232" h="552672">
                  <a:moveTo>
                    <a:pt x="72755" y="0"/>
                  </a:moveTo>
                  <a:lnTo>
                    <a:pt x="1633477" y="0"/>
                  </a:lnTo>
                  <a:cubicBezTo>
                    <a:pt x="1652773" y="0"/>
                    <a:pt x="1671278" y="7665"/>
                    <a:pt x="1684923" y="21309"/>
                  </a:cubicBezTo>
                  <a:cubicBezTo>
                    <a:pt x="1698567" y="34954"/>
                    <a:pt x="1706232" y="53459"/>
                    <a:pt x="1706232" y="72755"/>
                  </a:cubicBezTo>
                  <a:lnTo>
                    <a:pt x="1706232" y="479917"/>
                  </a:lnTo>
                  <a:cubicBezTo>
                    <a:pt x="1706232" y="499213"/>
                    <a:pt x="1698567" y="517718"/>
                    <a:pt x="1684923" y="531362"/>
                  </a:cubicBezTo>
                  <a:cubicBezTo>
                    <a:pt x="1671278" y="545007"/>
                    <a:pt x="1652773" y="552672"/>
                    <a:pt x="1633477" y="552672"/>
                  </a:cubicBezTo>
                  <a:lnTo>
                    <a:pt x="72755" y="552672"/>
                  </a:lnTo>
                  <a:cubicBezTo>
                    <a:pt x="53459" y="552672"/>
                    <a:pt x="34954" y="545007"/>
                    <a:pt x="21309" y="531362"/>
                  </a:cubicBezTo>
                  <a:cubicBezTo>
                    <a:pt x="7665" y="517718"/>
                    <a:pt x="0" y="499213"/>
                    <a:pt x="0" y="479917"/>
                  </a:cubicBezTo>
                  <a:lnTo>
                    <a:pt x="0" y="72755"/>
                  </a:lnTo>
                  <a:cubicBezTo>
                    <a:pt x="0" y="53459"/>
                    <a:pt x="7665" y="34954"/>
                    <a:pt x="21309" y="21309"/>
                  </a:cubicBezTo>
                  <a:cubicBezTo>
                    <a:pt x="34954" y="7665"/>
                    <a:pt x="53459" y="0"/>
                    <a:pt x="72755" y="0"/>
                  </a:cubicBezTo>
                  <a:close/>
                </a:path>
              </a:pathLst>
            </a:custGeom>
            <a:solidFill>
              <a:srgbClr val="8D67A9">
                <a:alpha val="26667"/>
              </a:srgbClr>
            </a:solidFill>
          </p:spPr>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sp>
        <p:nvSpPr>
          <p:cNvPr id="11" name="TextBox 11"/>
          <p:cNvSpPr txBox="1"/>
          <p:nvPr/>
        </p:nvSpPr>
        <p:spPr>
          <a:xfrm>
            <a:off x="8277822" y="3114230"/>
            <a:ext cx="3108158" cy="752514"/>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Mellie Bridewell, ARHP CEO, and Tom Morris,  Associate Administrator for the Federal Office  of Rural Health Policy, Health Resources and  Services Administration (HRSA).</a:t>
            </a:r>
          </a:p>
        </p:txBody>
      </p:sp>
      <p:grpSp>
        <p:nvGrpSpPr>
          <p:cNvPr id="12" name="Group 12"/>
          <p:cNvGrpSpPr/>
          <p:nvPr/>
        </p:nvGrpSpPr>
        <p:grpSpPr>
          <a:xfrm>
            <a:off x="7977128" y="4233100"/>
            <a:ext cx="3617973" cy="2231938"/>
            <a:chOff x="0" y="0"/>
            <a:chExt cx="1706232" cy="1052580"/>
          </a:xfrm>
        </p:grpSpPr>
        <p:sp>
          <p:nvSpPr>
            <p:cNvPr id="13" name="Freeform 13"/>
            <p:cNvSpPr/>
            <p:nvPr/>
          </p:nvSpPr>
          <p:spPr>
            <a:xfrm>
              <a:off x="0" y="0"/>
              <a:ext cx="1706232" cy="1052580"/>
            </a:xfrm>
            <a:custGeom>
              <a:avLst/>
              <a:gdLst/>
              <a:ahLst/>
              <a:cxnLst/>
              <a:rect l="l" t="t" r="r" b="b"/>
              <a:pathLst>
                <a:path w="1706232" h="1052580">
                  <a:moveTo>
                    <a:pt x="72755" y="0"/>
                  </a:moveTo>
                  <a:lnTo>
                    <a:pt x="1633477" y="0"/>
                  </a:lnTo>
                  <a:cubicBezTo>
                    <a:pt x="1652773" y="0"/>
                    <a:pt x="1671278" y="7665"/>
                    <a:pt x="1684923" y="21309"/>
                  </a:cubicBezTo>
                  <a:cubicBezTo>
                    <a:pt x="1698567" y="34954"/>
                    <a:pt x="1706232" y="53459"/>
                    <a:pt x="1706232" y="72755"/>
                  </a:cubicBezTo>
                  <a:lnTo>
                    <a:pt x="1706232" y="979825"/>
                  </a:lnTo>
                  <a:cubicBezTo>
                    <a:pt x="1706232" y="999120"/>
                    <a:pt x="1698567" y="1017626"/>
                    <a:pt x="1684923" y="1031270"/>
                  </a:cubicBezTo>
                  <a:cubicBezTo>
                    <a:pt x="1671278" y="1044914"/>
                    <a:pt x="1652773" y="1052580"/>
                    <a:pt x="1633477" y="1052580"/>
                  </a:cubicBezTo>
                  <a:lnTo>
                    <a:pt x="72755" y="1052580"/>
                  </a:lnTo>
                  <a:cubicBezTo>
                    <a:pt x="53459" y="1052580"/>
                    <a:pt x="34954" y="1044914"/>
                    <a:pt x="21309" y="1031270"/>
                  </a:cubicBezTo>
                  <a:cubicBezTo>
                    <a:pt x="7665" y="1017626"/>
                    <a:pt x="0" y="999120"/>
                    <a:pt x="0" y="979825"/>
                  </a:cubicBezTo>
                  <a:lnTo>
                    <a:pt x="0" y="72755"/>
                  </a:lnTo>
                  <a:cubicBezTo>
                    <a:pt x="0" y="53459"/>
                    <a:pt x="7665" y="34954"/>
                    <a:pt x="21309" y="21309"/>
                  </a:cubicBezTo>
                  <a:cubicBezTo>
                    <a:pt x="34954" y="7665"/>
                    <a:pt x="53459" y="0"/>
                    <a:pt x="72755" y="0"/>
                  </a:cubicBezTo>
                  <a:close/>
                </a:path>
              </a:pathLst>
            </a:custGeom>
            <a:solidFill>
              <a:srgbClr val="EAA240">
                <a:alpha val="26667"/>
              </a:srgbClr>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sp>
        <p:nvSpPr>
          <p:cNvPr id="15" name="TextBox 15"/>
          <p:cNvSpPr txBox="1"/>
          <p:nvPr/>
        </p:nvSpPr>
        <p:spPr>
          <a:xfrm>
            <a:off x="8115921" y="4339709"/>
            <a:ext cx="3340387" cy="1137234"/>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"ARHP has an uncanny ability to tune into the rural story and then find ways to write new narratives for rural communities. They consistently are able to tap into funding from the Federal Office of Rural Health Policy and use that funding to drive innovation in rural health care..."</a:t>
            </a:r>
          </a:p>
        </p:txBody>
      </p:sp>
      <p:sp>
        <p:nvSpPr>
          <p:cNvPr id="16" name="TextBox 16"/>
          <p:cNvSpPr txBox="1"/>
          <p:nvPr/>
        </p:nvSpPr>
        <p:spPr>
          <a:xfrm>
            <a:off x="8972979" y="5781791"/>
            <a:ext cx="2413000" cy="560153"/>
          </a:xfrm>
          <a:prstGeom prst="rect">
            <a:avLst/>
          </a:prstGeom>
        </p:spPr>
        <p:txBody>
          <a:bodyPr lIns="0" tIns="0" rIns="0" bIns="0" rtlCol="0" anchor="t">
            <a:spAutoFit/>
          </a:bodyPr>
          <a:lstStyle/>
          <a:p>
            <a:pPr algn="r">
              <a:lnSpc>
                <a:spcPts val="1493"/>
              </a:lnSpc>
            </a:pPr>
            <a:r>
              <a:rPr lang="en-US" sz="1067" dirty="0">
                <a:solidFill>
                  <a:srgbClr val="000000"/>
                </a:solidFill>
                <a:latin typeface="Montserrat Classic Bold"/>
              </a:rPr>
              <a:t>Alan Morgan</a:t>
            </a:r>
          </a:p>
          <a:p>
            <a:pPr algn="r">
              <a:lnSpc>
                <a:spcPts val="1493"/>
              </a:lnSpc>
              <a:spcBef>
                <a:spcPct val="0"/>
              </a:spcBef>
            </a:pPr>
            <a:r>
              <a:rPr lang="en-US" sz="1067" dirty="0">
                <a:solidFill>
                  <a:srgbClr val="000000"/>
                </a:solidFill>
                <a:latin typeface="Montserrat Classic Bold"/>
              </a:rPr>
              <a:t>Chief Executive Officer of the National Rural Health Association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1E61C2-96A3-55CA-30CD-9D085BF3FAA2}"/>
              </a:ext>
            </a:extLst>
          </p:cNvPr>
          <p:cNvSpPr txBox="1"/>
          <p:nvPr/>
        </p:nvSpPr>
        <p:spPr>
          <a:xfrm>
            <a:off x="711200" y="2057400"/>
            <a:ext cx="10160000" cy="2144498"/>
          </a:xfrm>
          <a:prstGeom prst="rect">
            <a:avLst/>
          </a:prstGeom>
          <a:noFill/>
        </p:spPr>
        <p:txBody>
          <a:bodyPr wrap="square" rtlCol="0">
            <a:spAutoFit/>
          </a:bodyPr>
          <a:lstStyle/>
          <a:p>
            <a:pPr algn="ctr"/>
            <a:r>
              <a:rPr lang="en-US" sz="2667" dirty="0"/>
              <a:t>Mellie Bridewell</a:t>
            </a:r>
          </a:p>
          <a:p>
            <a:pPr algn="ctr"/>
            <a:r>
              <a:rPr lang="en-US" sz="2667" dirty="0"/>
              <a:t>President, CEO, &amp; Founder</a:t>
            </a:r>
          </a:p>
          <a:p>
            <a:pPr algn="ctr"/>
            <a:r>
              <a:rPr lang="en-US" sz="2667" dirty="0">
                <a:hlinkClick r:id="rId2"/>
              </a:rPr>
              <a:t>melliebridewell@arruralhealth.org</a:t>
            </a:r>
            <a:r>
              <a:rPr lang="en-US" sz="2667" dirty="0"/>
              <a:t> </a:t>
            </a:r>
          </a:p>
          <a:p>
            <a:pPr algn="ctr"/>
            <a:endParaRPr lang="en-US" sz="2667" dirty="0"/>
          </a:p>
          <a:p>
            <a:pPr algn="ctr"/>
            <a:endParaRPr lang="en-US" sz="2667" dirty="0"/>
          </a:p>
        </p:txBody>
      </p:sp>
      <p:sp>
        <p:nvSpPr>
          <p:cNvPr id="3" name="TextBox 2">
            <a:extLst>
              <a:ext uri="{FF2B5EF4-FFF2-40B4-BE49-F238E27FC236}">
                <a16:creationId xmlns:a16="http://schemas.microsoft.com/office/drawing/2014/main" id="{8530A86B-0E4E-C9FC-1483-A963EDBBF649}"/>
              </a:ext>
            </a:extLst>
          </p:cNvPr>
          <p:cNvSpPr txBox="1"/>
          <p:nvPr/>
        </p:nvSpPr>
        <p:spPr>
          <a:xfrm>
            <a:off x="3149600" y="838200"/>
            <a:ext cx="5130800" cy="1077218"/>
          </a:xfrm>
          <a:prstGeom prst="rect">
            <a:avLst/>
          </a:prstGeom>
          <a:noFill/>
        </p:spPr>
        <p:txBody>
          <a:bodyPr wrap="square" rtlCol="0">
            <a:spAutoFit/>
          </a:bodyPr>
          <a:lstStyle/>
          <a:p>
            <a:pPr algn="ctr"/>
            <a:r>
              <a:rPr lang="en-US" sz="6400" b="1" dirty="0"/>
              <a:t>Thank you! </a:t>
            </a:r>
          </a:p>
        </p:txBody>
      </p:sp>
    </p:spTree>
    <p:extLst>
      <p:ext uri="{BB962C8B-B14F-4D97-AF65-F5344CB8AC3E}">
        <p14:creationId xmlns:p14="http://schemas.microsoft.com/office/powerpoint/2010/main" val="2771948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a:extLst>
              <a:ext uri="{FF2B5EF4-FFF2-40B4-BE49-F238E27FC236}">
                <a16:creationId xmlns:a16="http://schemas.microsoft.com/office/drawing/2014/main" id="{593A4AAA-DF51-2313-3791-6E3EB9605BAF}"/>
              </a:ext>
            </a:extLst>
          </p:cNvPr>
          <p:cNvGraphicFramePr>
            <a:graphicFrameLocks noChangeAspect="1"/>
          </p:cNvGraphicFramePr>
          <p:nvPr>
            <p:extLst>
              <p:ext uri="{D42A27DB-BD31-4B8C-83A1-F6EECF244321}">
                <p14:modId xmlns:p14="http://schemas.microsoft.com/office/powerpoint/2010/main" val="794777711"/>
              </p:ext>
            </p:extLst>
          </p:nvPr>
        </p:nvGraphicFramePr>
        <p:xfrm>
          <a:off x="2116852" y="527823"/>
          <a:ext cx="10075147" cy="6274393"/>
        </p:xfrm>
        <a:graphic>
          <a:graphicData uri="http://schemas.openxmlformats.org/presentationml/2006/ole">
            <mc:AlternateContent xmlns:mc="http://schemas.openxmlformats.org/markup-compatibility/2006">
              <mc:Choice xmlns:v="urn:schemas-microsoft-com:vml" Requires="v">
                <p:oleObj name="Acrobat Document" r:id="rId2" imgW="7772247" imgH="5029200" progId="Acrobat.Document.DC">
                  <p:embed/>
                </p:oleObj>
              </mc:Choice>
              <mc:Fallback>
                <p:oleObj name="Acrobat Document" r:id="rId2" imgW="7772247" imgH="5029200" progId="Acrobat.Document.DC">
                  <p:embed/>
                  <p:pic>
                    <p:nvPicPr>
                      <p:cNvPr id="27" name="Object 26">
                        <a:extLst>
                          <a:ext uri="{FF2B5EF4-FFF2-40B4-BE49-F238E27FC236}">
                            <a16:creationId xmlns:a16="http://schemas.microsoft.com/office/drawing/2014/main" id="{593A4AAA-DF51-2313-3791-6E3EB9605BAF}"/>
                          </a:ext>
                        </a:extLst>
                      </p:cNvPr>
                      <p:cNvPicPr/>
                      <p:nvPr/>
                    </p:nvPicPr>
                    <p:blipFill>
                      <a:blip r:embed="rId3"/>
                      <a:stretch>
                        <a:fillRect/>
                      </a:stretch>
                    </p:blipFill>
                    <p:spPr>
                      <a:xfrm>
                        <a:off x="2116852" y="527823"/>
                        <a:ext cx="10075147" cy="6274393"/>
                      </a:xfrm>
                      <a:prstGeom prst="rect">
                        <a:avLst/>
                      </a:prstGeom>
                    </p:spPr>
                  </p:pic>
                </p:oleObj>
              </mc:Fallback>
            </mc:AlternateContent>
          </a:graphicData>
        </a:graphic>
      </p:graphicFrame>
      <p:pic>
        <p:nvPicPr>
          <p:cNvPr id="28" name="Picture 9">
            <a:extLst>
              <a:ext uri="{FF2B5EF4-FFF2-40B4-BE49-F238E27FC236}">
                <a16:creationId xmlns:a16="http://schemas.microsoft.com/office/drawing/2014/main" id="{9F6E0E7A-C295-6F75-9C31-30F2B9F5F480}"/>
              </a:ext>
            </a:extLst>
          </p:cNvPr>
          <p:cNvPicPr>
            <a:picLocks noChangeAspect="1"/>
          </p:cNvPicPr>
          <p:nvPr/>
        </p:nvPicPr>
        <p:blipFill>
          <a:blip r:embed="rId4"/>
          <a:srcRect/>
          <a:stretch>
            <a:fillRect/>
          </a:stretch>
        </p:blipFill>
        <p:spPr>
          <a:xfrm>
            <a:off x="225458" y="200396"/>
            <a:ext cx="1976333" cy="9329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8196" y="613421"/>
            <a:ext cx="4282378" cy="1879638"/>
            <a:chOff x="0" y="0"/>
            <a:chExt cx="1691804" cy="742573"/>
          </a:xfrm>
        </p:grpSpPr>
        <p:sp>
          <p:nvSpPr>
            <p:cNvPr id="3" name="Freeform 3"/>
            <p:cNvSpPr/>
            <p:nvPr/>
          </p:nvSpPr>
          <p:spPr>
            <a:xfrm>
              <a:off x="0" y="0"/>
              <a:ext cx="1691804" cy="742573"/>
            </a:xfrm>
            <a:custGeom>
              <a:avLst/>
              <a:gdLst/>
              <a:ahLst/>
              <a:cxnLst/>
              <a:rect l="l" t="t" r="r" b="b"/>
              <a:pathLst>
                <a:path w="1691804" h="742573">
                  <a:moveTo>
                    <a:pt x="61467" y="0"/>
                  </a:moveTo>
                  <a:lnTo>
                    <a:pt x="1630337" y="0"/>
                  </a:lnTo>
                  <a:cubicBezTo>
                    <a:pt x="1646638" y="0"/>
                    <a:pt x="1662273" y="6476"/>
                    <a:pt x="1673800" y="18003"/>
                  </a:cubicBezTo>
                  <a:cubicBezTo>
                    <a:pt x="1685328" y="29531"/>
                    <a:pt x="1691804" y="45165"/>
                    <a:pt x="1691804" y="61467"/>
                  </a:cubicBezTo>
                  <a:lnTo>
                    <a:pt x="1691804" y="681106"/>
                  </a:lnTo>
                  <a:cubicBezTo>
                    <a:pt x="1691804" y="697408"/>
                    <a:pt x="1685328" y="713042"/>
                    <a:pt x="1673800" y="724570"/>
                  </a:cubicBezTo>
                  <a:cubicBezTo>
                    <a:pt x="1662273" y="736097"/>
                    <a:pt x="1646638" y="742573"/>
                    <a:pt x="1630337" y="742573"/>
                  </a:cubicBezTo>
                  <a:lnTo>
                    <a:pt x="61467" y="742573"/>
                  </a:lnTo>
                  <a:cubicBezTo>
                    <a:pt x="45165" y="742573"/>
                    <a:pt x="29531" y="736097"/>
                    <a:pt x="18003" y="724570"/>
                  </a:cubicBezTo>
                  <a:cubicBezTo>
                    <a:pt x="6476" y="713042"/>
                    <a:pt x="0" y="697408"/>
                    <a:pt x="0" y="681106"/>
                  </a:cubicBezTo>
                  <a:lnTo>
                    <a:pt x="0" y="61467"/>
                  </a:lnTo>
                  <a:cubicBezTo>
                    <a:pt x="0" y="45165"/>
                    <a:pt x="6476" y="29531"/>
                    <a:pt x="18003" y="18003"/>
                  </a:cubicBezTo>
                  <a:cubicBezTo>
                    <a:pt x="29531" y="6476"/>
                    <a:pt x="45165" y="0"/>
                    <a:pt x="61467" y="0"/>
                  </a:cubicBezTo>
                  <a:close/>
                </a:path>
              </a:pathLst>
            </a:custGeom>
            <a:solidFill>
              <a:srgbClr val="EAA240">
                <a:alpha val="19608"/>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5" name="Group 5"/>
          <p:cNvGrpSpPr/>
          <p:nvPr/>
        </p:nvGrpSpPr>
        <p:grpSpPr>
          <a:xfrm>
            <a:off x="343770" y="437213"/>
            <a:ext cx="7127525" cy="2232052"/>
            <a:chOff x="0" y="0"/>
            <a:chExt cx="2815812" cy="881798"/>
          </a:xfrm>
        </p:grpSpPr>
        <p:sp>
          <p:nvSpPr>
            <p:cNvPr id="6" name="Freeform 6"/>
            <p:cNvSpPr/>
            <p:nvPr/>
          </p:nvSpPr>
          <p:spPr>
            <a:xfrm>
              <a:off x="0" y="0"/>
              <a:ext cx="2815812" cy="881798"/>
            </a:xfrm>
            <a:custGeom>
              <a:avLst/>
              <a:gdLst/>
              <a:ahLst/>
              <a:cxnLst/>
              <a:rect l="l" t="t" r="r" b="b"/>
              <a:pathLst>
                <a:path w="2815812" h="881798">
                  <a:moveTo>
                    <a:pt x="36931" y="0"/>
                  </a:moveTo>
                  <a:lnTo>
                    <a:pt x="2778881" y="0"/>
                  </a:lnTo>
                  <a:cubicBezTo>
                    <a:pt x="2799278" y="0"/>
                    <a:pt x="2815812" y="16534"/>
                    <a:pt x="2815812" y="36931"/>
                  </a:cubicBezTo>
                  <a:lnTo>
                    <a:pt x="2815812" y="844868"/>
                  </a:lnTo>
                  <a:cubicBezTo>
                    <a:pt x="2815812" y="865264"/>
                    <a:pt x="2799278" y="881798"/>
                    <a:pt x="2778881" y="881798"/>
                  </a:cubicBezTo>
                  <a:lnTo>
                    <a:pt x="36931" y="881798"/>
                  </a:lnTo>
                  <a:cubicBezTo>
                    <a:pt x="27136" y="881798"/>
                    <a:pt x="17743" y="877907"/>
                    <a:pt x="10817" y="870982"/>
                  </a:cubicBezTo>
                  <a:cubicBezTo>
                    <a:pt x="3891" y="864056"/>
                    <a:pt x="0" y="854662"/>
                    <a:pt x="0" y="844868"/>
                  </a:cubicBezTo>
                  <a:lnTo>
                    <a:pt x="0" y="36931"/>
                  </a:lnTo>
                  <a:cubicBezTo>
                    <a:pt x="0" y="16534"/>
                    <a:pt x="16534" y="0"/>
                    <a:pt x="36931" y="0"/>
                  </a:cubicBezTo>
                  <a:close/>
                </a:path>
              </a:pathLst>
            </a:custGeom>
            <a:solidFill>
              <a:srgbClr val="EAA240">
                <a:alpha val="19608"/>
              </a:srgbClr>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8" name="AutoShape 8"/>
          <p:cNvSpPr/>
          <p:nvPr/>
        </p:nvSpPr>
        <p:spPr>
          <a:xfrm rot="-8100000">
            <a:off x="988183" y="4894561"/>
            <a:ext cx="2840408" cy="0"/>
          </a:xfrm>
          <a:prstGeom prst="line">
            <a:avLst/>
          </a:prstGeom>
          <a:ln w="38100" cap="flat">
            <a:solidFill>
              <a:srgbClr val="343232"/>
            </a:solidFill>
            <a:prstDash val="sysDot"/>
            <a:headEnd type="none" w="sm" len="sm"/>
            <a:tailEnd type="none" w="sm" len="sm"/>
          </a:ln>
        </p:spPr>
      </p:sp>
      <p:grpSp>
        <p:nvGrpSpPr>
          <p:cNvPr id="9" name="Group 9"/>
          <p:cNvGrpSpPr/>
          <p:nvPr/>
        </p:nvGrpSpPr>
        <p:grpSpPr>
          <a:xfrm>
            <a:off x="750628" y="2891515"/>
            <a:ext cx="2057400" cy="205740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40"/>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dirty="0"/>
            </a:p>
          </p:txBody>
        </p:sp>
      </p:grpSp>
      <p:sp>
        <p:nvSpPr>
          <p:cNvPr id="12" name="AutoShape 12"/>
          <p:cNvSpPr/>
          <p:nvPr/>
        </p:nvSpPr>
        <p:spPr>
          <a:xfrm rot="-5470047">
            <a:off x="3279155" y="4487609"/>
            <a:ext cx="2840408" cy="0"/>
          </a:xfrm>
          <a:prstGeom prst="line">
            <a:avLst/>
          </a:prstGeom>
          <a:ln w="38100" cap="flat">
            <a:solidFill>
              <a:srgbClr val="343232"/>
            </a:solidFill>
            <a:prstDash val="sysDot"/>
            <a:headEnd type="none" w="sm" len="sm"/>
            <a:tailEnd type="none" w="sm" len="sm"/>
          </a:ln>
        </p:spPr>
      </p:sp>
      <p:grpSp>
        <p:nvGrpSpPr>
          <p:cNvPr id="13" name="Group 13"/>
          <p:cNvGrpSpPr/>
          <p:nvPr/>
        </p:nvGrpSpPr>
        <p:grpSpPr>
          <a:xfrm>
            <a:off x="3629025" y="2866115"/>
            <a:ext cx="2057400" cy="20574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D67A9"/>
            </a:solidFill>
          </p:spPr>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dirty="0"/>
            </a:p>
          </p:txBody>
        </p:sp>
      </p:grpSp>
      <p:sp>
        <p:nvSpPr>
          <p:cNvPr id="16" name="AutoShape 16"/>
          <p:cNvSpPr/>
          <p:nvPr/>
        </p:nvSpPr>
        <p:spPr>
          <a:xfrm rot="-5470047">
            <a:off x="6157552" y="4487609"/>
            <a:ext cx="2840408" cy="0"/>
          </a:xfrm>
          <a:prstGeom prst="line">
            <a:avLst/>
          </a:prstGeom>
          <a:ln w="38100" cap="flat">
            <a:solidFill>
              <a:srgbClr val="343232"/>
            </a:solidFill>
            <a:prstDash val="sysDot"/>
            <a:headEnd type="none" w="sm" len="sm"/>
            <a:tailEnd type="none" w="sm" len="sm"/>
          </a:ln>
        </p:spPr>
      </p:sp>
      <p:grpSp>
        <p:nvGrpSpPr>
          <p:cNvPr id="17" name="Group 17"/>
          <p:cNvGrpSpPr/>
          <p:nvPr/>
        </p:nvGrpSpPr>
        <p:grpSpPr>
          <a:xfrm>
            <a:off x="6507422" y="2866115"/>
            <a:ext cx="2057400" cy="20574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D4CC"/>
            </a:solidFill>
          </p:spPr>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dirty="0"/>
            </a:p>
          </p:txBody>
        </p:sp>
      </p:grpSp>
      <p:sp>
        <p:nvSpPr>
          <p:cNvPr id="20" name="AutoShape 20"/>
          <p:cNvSpPr/>
          <p:nvPr/>
        </p:nvSpPr>
        <p:spPr>
          <a:xfrm rot="-3167770">
            <a:off x="8471041" y="4768920"/>
            <a:ext cx="2840408" cy="0"/>
          </a:xfrm>
          <a:prstGeom prst="line">
            <a:avLst/>
          </a:prstGeom>
          <a:ln w="38100" cap="flat">
            <a:solidFill>
              <a:srgbClr val="343232"/>
            </a:solidFill>
            <a:prstDash val="sysDot"/>
            <a:headEnd type="none" w="sm" len="sm"/>
            <a:tailEnd type="none" w="sm" len="sm"/>
          </a:ln>
        </p:spPr>
      </p:sp>
      <p:grpSp>
        <p:nvGrpSpPr>
          <p:cNvPr id="21" name="Group 21"/>
          <p:cNvGrpSpPr/>
          <p:nvPr/>
        </p:nvGrpSpPr>
        <p:grpSpPr>
          <a:xfrm>
            <a:off x="9383972" y="2866115"/>
            <a:ext cx="2057400" cy="20574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DA1F1"/>
            </a:solidFill>
          </p:spPr>
        </p:sp>
        <p:sp>
          <p:nvSpPr>
            <p:cNvPr id="23" name="TextBox 2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dirty="0"/>
            </a:p>
          </p:txBody>
        </p:sp>
      </p:grpSp>
      <p:sp>
        <p:nvSpPr>
          <p:cNvPr id="24" name="TextBox 24"/>
          <p:cNvSpPr txBox="1"/>
          <p:nvPr/>
        </p:nvSpPr>
        <p:spPr>
          <a:xfrm>
            <a:off x="3719716" y="3533713"/>
            <a:ext cx="1876628" cy="560153"/>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RURAL HOSPITAL VIABILITY </a:t>
            </a:r>
          </a:p>
          <a:p>
            <a:pPr algn="ctr">
              <a:lnSpc>
                <a:spcPts val="1493"/>
              </a:lnSpc>
              <a:spcBef>
                <a:spcPct val="0"/>
              </a:spcBef>
            </a:pPr>
            <a:r>
              <a:rPr lang="en-US" sz="1067" dirty="0">
                <a:solidFill>
                  <a:srgbClr val="000000"/>
                </a:solidFill>
                <a:latin typeface="Montserrat Classic Bold"/>
              </a:rPr>
              <a:t>&amp;</a:t>
            </a:r>
          </a:p>
          <a:p>
            <a:pPr algn="ctr">
              <a:lnSpc>
                <a:spcPts val="1493"/>
              </a:lnSpc>
              <a:spcBef>
                <a:spcPct val="0"/>
              </a:spcBef>
            </a:pPr>
            <a:r>
              <a:rPr lang="en-US" sz="1067" dirty="0">
                <a:solidFill>
                  <a:srgbClr val="000000"/>
                </a:solidFill>
                <a:latin typeface="Montserrat Classic Bold"/>
              </a:rPr>
              <a:t>SUSTAINABILITY</a:t>
            </a:r>
          </a:p>
        </p:txBody>
      </p:sp>
      <p:sp>
        <p:nvSpPr>
          <p:cNvPr id="25" name="TextBox 25"/>
          <p:cNvSpPr txBox="1"/>
          <p:nvPr/>
        </p:nvSpPr>
        <p:spPr>
          <a:xfrm>
            <a:off x="9480049" y="3625788"/>
            <a:ext cx="1876628" cy="367793"/>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Montserrat Classic Bold"/>
              </a:rPr>
              <a:t>HEALTH WORKFORCE PIPELINE</a:t>
            </a:r>
          </a:p>
        </p:txBody>
      </p:sp>
      <p:sp>
        <p:nvSpPr>
          <p:cNvPr id="26" name="TextBox 26"/>
          <p:cNvSpPr txBox="1"/>
          <p:nvPr/>
        </p:nvSpPr>
        <p:spPr>
          <a:xfrm>
            <a:off x="6599882" y="3533713"/>
            <a:ext cx="1876628" cy="752514"/>
          </a:xfrm>
          <a:prstGeom prst="rect">
            <a:avLst/>
          </a:prstGeom>
        </p:spPr>
        <p:txBody>
          <a:bodyPr lIns="0" tIns="0" rIns="0" bIns="0" rtlCol="0" anchor="t">
            <a:spAutoFit/>
          </a:bodyPr>
          <a:lstStyle/>
          <a:p>
            <a:pPr algn="ctr">
              <a:lnSpc>
                <a:spcPts val="1493"/>
              </a:lnSpc>
            </a:pPr>
            <a:r>
              <a:rPr lang="en-US" sz="1067" dirty="0">
                <a:solidFill>
                  <a:srgbClr val="000000"/>
                </a:solidFill>
                <a:latin typeface="Montserrat Classic Bold"/>
              </a:rPr>
              <a:t>HEALTHCARE PROVIDER TRAINING</a:t>
            </a:r>
          </a:p>
          <a:p>
            <a:pPr algn="ctr">
              <a:lnSpc>
                <a:spcPts val="1493"/>
              </a:lnSpc>
            </a:pPr>
            <a:r>
              <a:rPr lang="en-US" sz="1067" dirty="0">
                <a:solidFill>
                  <a:srgbClr val="000000"/>
                </a:solidFill>
                <a:latin typeface="Montserrat Classic Bold"/>
              </a:rPr>
              <a:t>&amp;</a:t>
            </a:r>
          </a:p>
          <a:p>
            <a:pPr algn="ctr">
              <a:lnSpc>
                <a:spcPts val="1493"/>
              </a:lnSpc>
              <a:spcBef>
                <a:spcPct val="0"/>
              </a:spcBef>
            </a:pPr>
            <a:r>
              <a:rPr lang="en-US" sz="1067" dirty="0">
                <a:solidFill>
                  <a:srgbClr val="000000"/>
                </a:solidFill>
                <a:latin typeface="Montserrat Classic Bold"/>
              </a:rPr>
              <a:t>EDUCATION</a:t>
            </a:r>
          </a:p>
        </p:txBody>
      </p:sp>
      <p:sp>
        <p:nvSpPr>
          <p:cNvPr id="27" name="TextBox 27"/>
          <p:cNvSpPr txBox="1"/>
          <p:nvPr/>
        </p:nvSpPr>
        <p:spPr>
          <a:xfrm>
            <a:off x="839788" y="3625788"/>
            <a:ext cx="1876628" cy="560153"/>
          </a:xfrm>
          <a:prstGeom prst="rect">
            <a:avLst/>
          </a:prstGeom>
        </p:spPr>
        <p:txBody>
          <a:bodyPr lIns="0" tIns="0" rIns="0" bIns="0" rtlCol="0" anchor="t">
            <a:spAutoFit/>
          </a:bodyPr>
          <a:lstStyle/>
          <a:p>
            <a:pPr algn="ctr">
              <a:lnSpc>
                <a:spcPts val="1493"/>
              </a:lnSpc>
            </a:pPr>
            <a:r>
              <a:rPr lang="en-US" sz="1067" dirty="0">
                <a:solidFill>
                  <a:srgbClr val="000000"/>
                </a:solidFill>
                <a:latin typeface="Montserrat Classic Bold"/>
              </a:rPr>
              <a:t>COMMUNITY INITIATIVES</a:t>
            </a:r>
          </a:p>
          <a:p>
            <a:pPr algn="ctr">
              <a:lnSpc>
                <a:spcPts val="1493"/>
              </a:lnSpc>
            </a:pPr>
            <a:r>
              <a:rPr lang="en-US" sz="1067" dirty="0">
                <a:solidFill>
                  <a:srgbClr val="000000"/>
                </a:solidFill>
                <a:latin typeface="Montserrat Classic Bold"/>
              </a:rPr>
              <a:t>&amp;</a:t>
            </a:r>
          </a:p>
          <a:p>
            <a:pPr algn="ctr">
              <a:lnSpc>
                <a:spcPts val="1493"/>
              </a:lnSpc>
              <a:spcBef>
                <a:spcPct val="0"/>
              </a:spcBef>
            </a:pPr>
            <a:r>
              <a:rPr lang="en-US" sz="1067" dirty="0">
                <a:solidFill>
                  <a:srgbClr val="000000"/>
                </a:solidFill>
                <a:latin typeface="Montserrat Classic Bold"/>
              </a:rPr>
              <a:t>POPULATION HEALTH</a:t>
            </a:r>
          </a:p>
        </p:txBody>
      </p:sp>
      <p:sp>
        <p:nvSpPr>
          <p:cNvPr id="28" name="TextBox 28"/>
          <p:cNvSpPr txBox="1"/>
          <p:nvPr/>
        </p:nvSpPr>
        <p:spPr>
          <a:xfrm>
            <a:off x="685800" y="596900"/>
            <a:ext cx="6443464" cy="749564"/>
          </a:xfrm>
          <a:prstGeom prst="rect">
            <a:avLst/>
          </a:prstGeom>
        </p:spPr>
        <p:txBody>
          <a:bodyPr lIns="0" tIns="0" rIns="0" bIns="0" rtlCol="0" anchor="t">
            <a:spAutoFit/>
          </a:bodyPr>
          <a:lstStyle/>
          <a:p>
            <a:pPr algn="ctr">
              <a:lnSpc>
                <a:spcPts val="6422"/>
              </a:lnSpc>
              <a:spcBef>
                <a:spcPct val="0"/>
              </a:spcBef>
            </a:pPr>
            <a:r>
              <a:rPr lang="en-US" sz="4400" dirty="0">
                <a:solidFill>
                  <a:srgbClr val="000000"/>
                </a:solidFill>
                <a:latin typeface="Montserrat Extra-Bold Bold"/>
              </a:rPr>
              <a:t>ARHP</a:t>
            </a:r>
            <a:r>
              <a:rPr lang="en-US" sz="4587" dirty="0">
                <a:solidFill>
                  <a:srgbClr val="000000"/>
                </a:solidFill>
                <a:latin typeface="Montserrat Extra-Bold Bold"/>
              </a:rPr>
              <a:t> FOCUS AREAS</a:t>
            </a:r>
          </a:p>
        </p:txBody>
      </p:sp>
      <p:sp>
        <p:nvSpPr>
          <p:cNvPr id="29" name="AutoShape 29"/>
          <p:cNvSpPr/>
          <p:nvPr/>
        </p:nvSpPr>
        <p:spPr>
          <a:xfrm>
            <a:off x="685800" y="1382095"/>
            <a:ext cx="6443464" cy="0"/>
          </a:xfrm>
          <a:prstGeom prst="line">
            <a:avLst/>
          </a:prstGeom>
          <a:ln w="38100" cap="flat">
            <a:solidFill>
              <a:srgbClr val="EAA240"/>
            </a:solidFill>
            <a:prstDash val="solid"/>
            <a:headEnd type="none" w="sm" len="sm"/>
            <a:tailEnd type="none" w="sm" len="sm"/>
          </a:ln>
        </p:spPr>
      </p:sp>
      <p:sp>
        <p:nvSpPr>
          <p:cNvPr id="31" name="TextBox 31"/>
          <p:cNvSpPr txBox="1"/>
          <p:nvPr/>
        </p:nvSpPr>
        <p:spPr>
          <a:xfrm>
            <a:off x="685800" y="1496090"/>
            <a:ext cx="6443464" cy="944874"/>
          </a:xfrm>
          <a:prstGeom prst="rect">
            <a:avLst/>
          </a:prstGeom>
        </p:spPr>
        <p:txBody>
          <a:bodyPr lIns="0" tIns="0" rIns="0" bIns="0" rtlCol="0" anchor="t">
            <a:spAutoFit/>
          </a:bodyPr>
          <a:lstStyle/>
          <a:p>
            <a:pPr algn="ctr">
              <a:lnSpc>
                <a:spcPts val="1909"/>
              </a:lnSpc>
            </a:pPr>
            <a:r>
              <a:rPr lang="en-US" sz="1066" dirty="0">
                <a:solidFill>
                  <a:srgbClr val="000000"/>
                </a:solidFill>
                <a:latin typeface="Montserrat Semi-Bold Bold"/>
              </a:rPr>
              <a:t>At ARHP, we believe that rural communities thrive when residents and key stakeholders come together to determine and meet demonstrated need. ARHP is committed to strengthening the ecosystem of rural communities across rural Arkansas by  engaging in transformative conversations, partnerships, and initiatives.</a:t>
            </a:r>
          </a:p>
        </p:txBody>
      </p:sp>
      <p:sp>
        <p:nvSpPr>
          <p:cNvPr id="32" name="TextBox 32"/>
          <p:cNvSpPr txBox="1"/>
          <p:nvPr/>
        </p:nvSpPr>
        <p:spPr>
          <a:xfrm>
            <a:off x="7681665" y="846622"/>
            <a:ext cx="3995440" cy="327718"/>
          </a:xfrm>
          <a:prstGeom prst="rect">
            <a:avLst/>
          </a:prstGeom>
        </p:spPr>
        <p:txBody>
          <a:bodyPr lIns="0" tIns="0" rIns="0" bIns="0" rtlCol="0" anchor="t">
            <a:spAutoFit/>
          </a:bodyPr>
          <a:lstStyle/>
          <a:p>
            <a:pPr algn="ctr">
              <a:lnSpc>
                <a:spcPts val="2799"/>
              </a:lnSpc>
              <a:spcBef>
                <a:spcPct val="0"/>
              </a:spcBef>
            </a:pPr>
            <a:r>
              <a:rPr lang="en-US" sz="1999" dirty="0">
                <a:solidFill>
                  <a:srgbClr val="000000"/>
                </a:solidFill>
                <a:latin typeface="Montserrat Classic Bold"/>
              </a:rPr>
              <a:t>Long-Term Community Impact</a:t>
            </a:r>
          </a:p>
        </p:txBody>
      </p:sp>
      <p:sp>
        <p:nvSpPr>
          <p:cNvPr id="33" name="TextBox 33"/>
          <p:cNvSpPr txBox="1"/>
          <p:nvPr/>
        </p:nvSpPr>
        <p:spPr>
          <a:xfrm>
            <a:off x="7641301" y="1297952"/>
            <a:ext cx="4076167" cy="944874"/>
          </a:xfrm>
          <a:prstGeom prst="rect">
            <a:avLst/>
          </a:prstGeom>
        </p:spPr>
        <p:txBody>
          <a:bodyPr lIns="0" tIns="0" rIns="0" bIns="0" rtlCol="0" anchor="t">
            <a:spAutoFit/>
          </a:bodyPr>
          <a:lstStyle/>
          <a:p>
            <a:pPr marL="230193" lvl="1" indent="-115096">
              <a:lnSpc>
                <a:spcPts val="1492"/>
              </a:lnSpc>
              <a:buFont typeface="Arial"/>
              <a:buChar char="•"/>
            </a:pPr>
            <a:r>
              <a:rPr lang="en-US" sz="1066" dirty="0">
                <a:solidFill>
                  <a:srgbClr val="000000"/>
                </a:solidFill>
                <a:latin typeface="Montserrat Classic Bold"/>
              </a:rPr>
              <a:t>Healthier and viable Communities</a:t>
            </a:r>
          </a:p>
          <a:p>
            <a:pPr marL="230193" lvl="1" indent="-115096">
              <a:lnSpc>
                <a:spcPts val="1492"/>
              </a:lnSpc>
              <a:buFont typeface="Arial"/>
              <a:buChar char="•"/>
            </a:pPr>
            <a:r>
              <a:rPr lang="en-US" sz="1066" dirty="0">
                <a:solidFill>
                  <a:srgbClr val="000000"/>
                </a:solidFill>
                <a:latin typeface="Montserrat Classic Bold"/>
              </a:rPr>
              <a:t>Decrease in Outward Migration</a:t>
            </a:r>
          </a:p>
          <a:p>
            <a:pPr marL="230193" lvl="1" indent="-115096">
              <a:lnSpc>
                <a:spcPts val="1492"/>
              </a:lnSpc>
              <a:buFont typeface="Arial"/>
              <a:buChar char="•"/>
            </a:pPr>
            <a:r>
              <a:rPr lang="en-US" sz="1066" dirty="0">
                <a:solidFill>
                  <a:srgbClr val="000000"/>
                </a:solidFill>
                <a:latin typeface="Montserrat Classic Bold"/>
              </a:rPr>
              <a:t>Recruit &amp; Retain Skilled Professionals &amp; Their  Families</a:t>
            </a:r>
          </a:p>
          <a:p>
            <a:pPr marL="230193" lvl="1" indent="-115096">
              <a:lnSpc>
                <a:spcPts val="1492"/>
              </a:lnSpc>
              <a:buFont typeface="Arial"/>
              <a:buChar char="•"/>
            </a:pPr>
            <a:r>
              <a:rPr lang="en-US" sz="1066" dirty="0">
                <a:solidFill>
                  <a:srgbClr val="000000"/>
                </a:solidFill>
                <a:latin typeface="Montserrat Classic Bold"/>
              </a:rPr>
              <a:t>Increase in Investment  Strong, Rural Ecosystem</a:t>
            </a:r>
          </a:p>
          <a:p>
            <a:pPr marL="230193" lvl="1" indent="-115096">
              <a:lnSpc>
                <a:spcPts val="1492"/>
              </a:lnSpc>
              <a:buFont typeface="Arial"/>
              <a:buChar char="•"/>
            </a:pPr>
            <a:r>
              <a:rPr lang="en-US" sz="1066" dirty="0">
                <a:solidFill>
                  <a:srgbClr val="000000"/>
                </a:solidFill>
                <a:latin typeface="Montserrat Classic Bold"/>
              </a:rPr>
              <a:t>Attract New Residents, Businesses, &amp; Events</a:t>
            </a:r>
          </a:p>
        </p:txBody>
      </p:sp>
      <p:pic>
        <p:nvPicPr>
          <p:cNvPr id="34" name="Picture 34"/>
          <p:cNvPicPr>
            <a:picLocks noChangeAspect="1"/>
          </p:cNvPicPr>
          <p:nvPr/>
        </p:nvPicPr>
        <p:blipFill>
          <a:blip r:embed="rId2"/>
          <a:srcRect/>
          <a:stretch>
            <a:fillRect/>
          </a:stretch>
        </p:blipFill>
        <p:spPr>
          <a:xfrm>
            <a:off x="5293604" y="4923516"/>
            <a:ext cx="1763717" cy="832621"/>
          </a:xfrm>
          <a:prstGeom prst="rect">
            <a:avLst/>
          </a:prstGeom>
        </p:spPr>
      </p:pic>
      <p:sp>
        <p:nvSpPr>
          <p:cNvPr id="35" name="TextBox 35"/>
          <p:cNvSpPr txBox="1"/>
          <p:nvPr/>
        </p:nvSpPr>
        <p:spPr>
          <a:xfrm>
            <a:off x="3037136" y="5883137"/>
            <a:ext cx="6117729" cy="327718"/>
          </a:xfrm>
          <a:prstGeom prst="rect">
            <a:avLst/>
          </a:prstGeom>
        </p:spPr>
        <p:txBody>
          <a:bodyPr lIns="0" tIns="0" rIns="0" bIns="0" rtlCol="0" anchor="t">
            <a:spAutoFit/>
          </a:bodyPr>
          <a:lstStyle/>
          <a:p>
            <a:pPr algn="ctr">
              <a:lnSpc>
                <a:spcPts val="2800"/>
              </a:lnSpc>
              <a:spcBef>
                <a:spcPct val="0"/>
              </a:spcBef>
            </a:pPr>
            <a:r>
              <a:rPr lang="en-US" sz="2000" dirty="0">
                <a:solidFill>
                  <a:srgbClr val="000000"/>
                </a:solidFill>
                <a:latin typeface="Montserrat Classic Bold"/>
              </a:rPr>
              <a:t>Regional Resource Hub </a:t>
            </a:r>
            <a:r>
              <a:rPr lang="en-US" sz="1867" dirty="0">
                <a:solidFill>
                  <a:srgbClr val="000000"/>
                </a:solidFill>
                <a:latin typeface="Montserrat Classic Bold"/>
              </a:rPr>
              <a:t>For</a:t>
            </a:r>
            <a:r>
              <a:rPr lang="en-US" sz="2000" dirty="0">
                <a:solidFill>
                  <a:srgbClr val="000000"/>
                </a:solidFill>
                <a:latin typeface="Montserrat Classic Bold"/>
              </a:rPr>
              <a:t> Rural  Communities</a:t>
            </a:r>
          </a:p>
        </p:txBody>
      </p:sp>
      <p:sp>
        <p:nvSpPr>
          <p:cNvPr id="36" name="AutoShape 36"/>
          <p:cNvSpPr/>
          <p:nvPr/>
        </p:nvSpPr>
        <p:spPr>
          <a:xfrm>
            <a:off x="2874268" y="6385601"/>
            <a:ext cx="6443464" cy="0"/>
          </a:xfrm>
          <a:prstGeom prst="line">
            <a:avLst/>
          </a:prstGeom>
          <a:ln w="38100" cap="flat">
            <a:solidFill>
              <a:srgbClr val="EAA24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013" y="621838"/>
            <a:ext cx="11696044" cy="5825043"/>
            <a:chOff x="-17931" y="-144661"/>
            <a:chExt cx="23392087" cy="11650088"/>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397" y="2468935"/>
              <a:ext cx="3109764" cy="2849321"/>
            </a:xfrm>
            <a:prstGeom prst="rect">
              <a:avLst/>
            </a:prstGeom>
          </p:spPr>
        </p:pic>
        <p:sp>
          <p:nvSpPr>
            <p:cNvPr id="4" name="TextBox 4"/>
            <p:cNvSpPr txBox="1"/>
            <p:nvPr/>
          </p:nvSpPr>
          <p:spPr>
            <a:xfrm>
              <a:off x="953197" y="5513886"/>
              <a:ext cx="5592522" cy="539252"/>
            </a:xfrm>
            <a:prstGeom prst="rect">
              <a:avLst/>
            </a:prstGeom>
          </p:spPr>
          <p:txBody>
            <a:bodyPr lIns="0" tIns="0" rIns="0" bIns="0" rtlCol="0" anchor="t">
              <a:spAutoFit/>
            </a:bodyPr>
            <a:lstStyle/>
            <a:p>
              <a:pPr algn="ctr">
                <a:lnSpc>
                  <a:spcPts val="2322"/>
                </a:lnSpc>
                <a:spcBef>
                  <a:spcPct val="0"/>
                </a:spcBef>
              </a:pPr>
              <a:r>
                <a:rPr lang="en-US" sz="1659" dirty="0">
                  <a:solidFill>
                    <a:srgbClr val="8D67A9"/>
                  </a:solidFill>
                  <a:latin typeface="Montserrat Semi-Bold Bold"/>
                </a:rPr>
                <a:t>ENROLLMENT SERVICES</a:t>
              </a:r>
            </a:p>
          </p:txBody>
        </p:sp>
        <p:sp>
          <p:nvSpPr>
            <p:cNvPr id="5" name="TextBox 5"/>
            <p:cNvSpPr txBox="1"/>
            <p:nvPr/>
          </p:nvSpPr>
          <p:spPr>
            <a:xfrm>
              <a:off x="628337" y="6242408"/>
              <a:ext cx="6143302" cy="3885296"/>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Community Benefits Counselors </a:t>
              </a:r>
            </a:p>
            <a:p>
              <a:pPr marL="259093" lvl="1" indent="-129546">
                <a:lnSpc>
                  <a:spcPts val="1680"/>
                </a:lnSpc>
                <a:buFont typeface="Arial"/>
                <a:buChar char="•"/>
              </a:pPr>
              <a:r>
                <a:rPr lang="en-US" sz="1200" dirty="0">
                  <a:solidFill>
                    <a:srgbClr val="000000"/>
                  </a:solidFill>
                  <a:latin typeface="Montserrat Classic"/>
                </a:rPr>
                <a:t>Housing &amp; Food Assistance</a:t>
              </a:r>
            </a:p>
            <a:p>
              <a:pPr marL="259093" lvl="1" indent="-129546">
                <a:lnSpc>
                  <a:spcPts val="1680"/>
                </a:lnSpc>
                <a:buFont typeface="Arial"/>
                <a:buChar char="•"/>
              </a:pPr>
              <a:r>
                <a:rPr lang="en-US" sz="1200" dirty="0">
                  <a:solidFill>
                    <a:srgbClr val="000000"/>
                  </a:solidFill>
                  <a:latin typeface="Montserrat Classic"/>
                </a:rPr>
                <a:t>Insurance Enrollment for Medicare and AR Works </a:t>
              </a:r>
            </a:p>
            <a:p>
              <a:pPr marL="518186" lvl="2" indent="-172729">
                <a:lnSpc>
                  <a:spcPts val="1680"/>
                </a:lnSpc>
                <a:buFont typeface="Arial"/>
                <a:buChar char="⚬"/>
              </a:pPr>
              <a:r>
                <a:rPr lang="en-US" sz="1200" dirty="0">
                  <a:solidFill>
                    <a:srgbClr val="000000"/>
                  </a:solidFill>
                  <a:latin typeface="Montserrat Classic"/>
                </a:rPr>
                <a:t>5,377+ Individuals have been served</a:t>
              </a:r>
            </a:p>
            <a:p>
              <a:pPr marL="259093" lvl="1" indent="-129546">
                <a:lnSpc>
                  <a:spcPts val="1680"/>
                </a:lnSpc>
                <a:buFont typeface="Arial"/>
                <a:buChar char="•"/>
              </a:pPr>
              <a:r>
                <a:rPr lang="en-US" sz="1200" dirty="0">
                  <a:solidFill>
                    <a:srgbClr val="000000"/>
                  </a:solidFill>
                  <a:latin typeface="Montserrat Classic"/>
                </a:rPr>
                <a:t>Prescription Assistance Enrollment </a:t>
              </a:r>
            </a:p>
            <a:p>
              <a:pPr marL="518186" lvl="2" indent="-172729">
                <a:lnSpc>
                  <a:spcPts val="1680"/>
                </a:lnSpc>
                <a:buFont typeface="Arial"/>
                <a:buChar char="⚬"/>
              </a:pPr>
              <a:r>
                <a:rPr lang="en-US" sz="1200" dirty="0">
                  <a:solidFill>
                    <a:srgbClr val="000000"/>
                  </a:solidFill>
                  <a:latin typeface="Montserrat Classic"/>
                </a:rPr>
                <a:t>5,577+ prescriptions obtained </a:t>
              </a:r>
            </a:p>
            <a:p>
              <a:pPr marL="518186" lvl="2" indent="-172729">
                <a:lnSpc>
                  <a:spcPts val="1680"/>
                </a:lnSpc>
                <a:buFont typeface="Arial"/>
                <a:buChar char="⚬"/>
              </a:pPr>
              <a:r>
                <a:rPr lang="en-US" sz="1200" dirty="0">
                  <a:solidFill>
                    <a:srgbClr val="000000"/>
                  </a:solidFill>
                  <a:latin typeface="Montserrat Classic"/>
                </a:rPr>
                <a:t>9.7 million dollars in cost savings</a:t>
              </a:r>
            </a:p>
            <a:p>
              <a:pPr marL="345457" lvl="2">
                <a:lnSpc>
                  <a:spcPts val="1680"/>
                </a:lnSpc>
              </a:pPr>
              <a:r>
                <a:rPr lang="en-US" sz="1200" dirty="0">
                  <a:solidFill>
                    <a:srgbClr val="000000"/>
                  </a:solidFill>
                  <a:latin typeface="Montserrat Classic"/>
                </a:rPr>
                <a:t> </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62614" y="2438867"/>
              <a:ext cx="3570984" cy="2722875"/>
            </a:xfrm>
            <a:prstGeom prst="rect">
              <a:avLst/>
            </a:prstGeom>
          </p:spPr>
        </p:pic>
        <p:sp>
          <p:nvSpPr>
            <p:cNvPr id="7" name="TextBox 7"/>
            <p:cNvSpPr txBox="1"/>
            <p:nvPr/>
          </p:nvSpPr>
          <p:spPr>
            <a:xfrm>
              <a:off x="16166442" y="5639924"/>
              <a:ext cx="5358018" cy="539252"/>
            </a:xfrm>
            <a:prstGeom prst="rect">
              <a:avLst/>
            </a:prstGeom>
          </p:spPr>
          <p:txBody>
            <a:bodyPr lIns="0" tIns="0" rIns="0" bIns="0" rtlCol="0" anchor="t">
              <a:spAutoFit/>
            </a:bodyPr>
            <a:lstStyle/>
            <a:p>
              <a:pPr algn="ctr">
                <a:lnSpc>
                  <a:spcPts val="2322"/>
                </a:lnSpc>
                <a:spcBef>
                  <a:spcPct val="0"/>
                </a:spcBef>
              </a:pPr>
              <a:r>
                <a:rPr lang="en-US" sz="1659" dirty="0">
                  <a:solidFill>
                    <a:srgbClr val="8D67A9"/>
                  </a:solidFill>
                  <a:latin typeface="Montserrat Semi-Bold Bold"/>
                </a:rPr>
                <a:t>NAVIGATION SERVICES</a:t>
              </a:r>
            </a:p>
          </p:txBody>
        </p:sp>
        <p:sp>
          <p:nvSpPr>
            <p:cNvPr id="8" name="TextBox 8"/>
            <p:cNvSpPr txBox="1"/>
            <p:nvPr/>
          </p:nvSpPr>
          <p:spPr>
            <a:xfrm>
              <a:off x="15760374" y="6484636"/>
              <a:ext cx="7028546" cy="3449278"/>
            </a:xfrm>
            <a:prstGeom prst="rect">
              <a:avLst/>
            </a:prstGeom>
          </p:spPr>
          <p:txBody>
            <a:bodyPr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Community Health Resource Hub </a:t>
              </a:r>
            </a:p>
            <a:p>
              <a:pPr marL="259093" lvl="1" indent="-129546">
                <a:lnSpc>
                  <a:spcPts val="1680"/>
                </a:lnSpc>
                <a:buFont typeface="Arial"/>
                <a:buChar char="•"/>
              </a:pPr>
              <a:r>
                <a:rPr lang="en-US" sz="1200" dirty="0">
                  <a:solidFill>
                    <a:srgbClr val="000000"/>
                  </a:solidFill>
                  <a:latin typeface="Montserrat Classic"/>
                </a:rPr>
                <a:t>Connection Point to Local Healthcare Resources </a:t>
              </a:r>
            </a:p>
            <a:p>
              <a:pPr marL="259093" lvl="1" indent="-129546">
                <a:lnSpc>
                  <a:spcPts val="1680"/>
                </a:lnSpc>
                <a:buFont typeface="Arial"/>
                <a:buChar char="•"/>
              </a:pPr>
              <a:r>
                <a:rPr lang="en-US" sz="1200" dirty="0">
                  <a:solidFill>
                    <a:srgbClr val="000000"/>
                  </a:solidFill>
                  <a:latin typeface="Montserrat Classic"/>
                </a:rPr>
                <a:t>Community Benefit Counselors provide free patient navigation services </a:t>
              </a:r>
            </a:p>
            <a:p>
              <a:pPr marL="259093" lvl="1" indent="-129546">
                <a:lnSpc>
                  <a:spcPts val="1680"/>
                </a:lnSpc>
                <a:buFont typeface="Arial"/>
                <a:buChar char="•"/>
              </a:pPr>
              <a:r>
                <a:rPr lang="en-US" sz="1200" dirty="0">
                  <a:solidFill>
                    <a:srgbClr val="000000"/>
                  </a:solidFill>
                  <a:latin typeface="Montserrat Classic"/>
                </a:rPr>
                <a:t>Toll free number serves as a hotline staffed  8 am to 5 pm Monday-Friday</a:t>
              </a:r>
            </a:p>
            <a:p>
              <a:pPr marL="259093" lvl="1" indent="-129546">
                <a:lnSpc>
                  <a:spcPts val="1680"/>
                </a:lnSpc>
                <a:buFont typeface="Arial"/>
                <a:buChar char="•"/>
              </a:pPr>
              <a:r>
                <a:rPr lang="en-US" sz="1200" dirty="0">
                  <a:solidFill>
                    <a:srgbClr val="000000"/>
                  </a:solidFill>
                  <a:latin typeface="Montserrat Classic"/>
                </a:rPr>
                <a:t>Resource directory</a:t>
              </a:r>
            </a:p>
          </p:txBody>
        </p:sp>
        <p:pic>
          <p:nvPicPr>
            <p:cNvPr id="9" name="Picture 9"/>
            <p:cNvPicPr>
              <a:picLocks noChangeAspect="1"/>
            </p:cNvPicPr>
            <p:nvPr/>
          </p:nvPicPr>
          <p:blipFill>
            <a:blip r:embed="rId6"/>
            <a:srcRect/>
            <a:stretch>
              <a:fillRect/>
            </a:stretch>
          </p:blipFill>
          <p:spPr>
            <a:xfrm>
              <a:off x="8341262" y="2468935"/>
              <a:ext cx="5849491" cy="1767109"/>
            </a:xfrm>
            <a:prstGeom prst="rect">
              <a:avLst/>
            </a:prstGeom>
          </p:spPr>
        </p:pic>
        <p:sp>
          <p:nvSpPr>
            <p:cNvPr id="10" name="TextBox 10"/>
            <p:cNvSpPr txBox="1"/>
            <p:nvPr/>
          </p:nvSpPr>
          <p:spPr>
            <a:xfrm>
              <a:off x="8655423" y="4927151"/>
              <a:ext cx="4747508" cy="539252"/>
            </a:xfrm>
            <a:prstGeom prst="rect">
              <a:avLst/>
            </a:prstGeom>
          </p:spPr>
          <p:txBody>
            <a:bodyPr lIns="0" tIns="0" rIns="0" bIns="0" rtlCol="0" anchor="t">
              <a:spAutoFit/>
            </a:bodyPr>
            <a:lstStyle/>
            <a:p>
              <a:pPr algn="ctr">
                <a:lnSpc>
                  <a:spcPts val="2322"/>
                </a:lnSpc>
                <a:spcBef>
                  <a:spcPct val="0"/>
                </a:spcBef>
              </a:pPr>
              <a:r>
                <a:rPr lang="en-US" sz="1659" dirty="0">
                  <a:solidFill>
                    <a:srgbClr val="8D67A9"/>
                  </a:solidFill>
                  <a:latin typeface="Montserrat Semi-Bold Bold"/>
                </a:rPr>
                <a:t>THE GOOD FOOD RX</a:t>
              </a:r>
            </a:p>
          </p:txBody>
        </p:sp>
        <p:sp>
          <p:nvSpPr>
            <p:cNvPr id="11" name="TextBox 11"/>
            <p:cNvSpPr txBox="1"/>
            <p:nvPr/>
          </p:nvSpPr>
          <p:spPr>
            <a:xfrm>
              <a:off x="7073385" y="5876064"/>
              <a:ext cx="8385244" cy="5629363"/>
            </a:xfrm>
            <a:prstGeom prst="rect">
              <a:avLst/>
            </a:prstGeom>
          </p:spPr>
          <p:txBody>
            <a:bodyPr wrap="square" lIns="0" tIns="0" rIns="0" bIns="0" rtlCol="0" anchor="t">
              <a:spAutoFit/>
            </a:bodyPr>
            <a:lstStyle/>
            <a:p>
              <a:pPr marL="259093" lvl="1" indent="-129546">
                <a:lnSpc>
                  <a:spcPts val="1680"/>
                </a:lnSpc>
                <a:buFont typeface="Arial"/>
                <a:buChar char="•"/>
              </a:pPr>
              <a:r>
                <a:rPr lang="en-US" sz="1200" dirty="0">
                  <a:solidFill>
                    <a:srgbClr val="000000"/>
                  </a:solidFill>
                  <a:latin typeface="Montserrat Classic"/>
                </a:rPr>
                <a:t>Pilot project with two clinics and their chronic care management programs</a:t>
              </a:r>
            </a:p>
            <a:p>
              <a:pPr marL="518186" lvl="2" indent="-172729">
                <a:lnSpc>
                  <a:spcPts val="1680"/>
                </a:lnSpc>
                <a:buFont typeface="Arial"/>
                <a:buChar char="⚬"/>
              </a:pPr>
              <a:r>
                <a:rPr lang="en-US" sz="1200" dirty="0">
                  <a:solidFill>
                    <a:srgbClr val="000000"/>
                  </a:solidFill>
                  <a:latin typeface="Montserrat Classic"/>
                </a:rPr>
                <a:t>Lake Village Clinic/UAMS East-Helena </a:t>
              </a:r>
            </a:p>
            <a:p>
              <a:pPr marL="259093" lvl="1" indent="-129546">
                <a:lnSpc>
                  <a:spcPts val="1680"/>
                </a:lnSpc>
                <a:buFont typeface="Arial"/>
                <a:buChar char="•"/>
              </a:pPr>
              <a:r>
                <a:rPr lang="en-US" sz="1200" dirty="0">
                  <a:solidFill>
                    <a:srgbClr val="000000"/>
                  </a:solidFill>
                  <a:latin typeface="Montserrat Classic"/>
                </a:rPr>
                <a:t>Food distribution centers for seniors (age 65+) with chronic disease experiencing food insecurity </a:t>
              </a:r>
            </a:p>
            <a:p>
              <a:pPr marL="259093" lvl="1" indent="-129546">
                <a:lnSpc>
                  <a:spcPts val="1680"/>
                </a:lnSpc>
                <a:buFont typeface="Arial"/>
                <a:buChar char="•"/>
              </a:pPr>
              <a:r>
                <a:rPr lang="en-US" sz="1200" dirty="0">
                  <a:solidFill>
                    <a:srgbClr val="000000"/>
                  </a:solidFill>
                  <a:latin typeface="Montserrat Classic"/>
                </a:rPr>
                <a:t>Participants provided with:</a:t>
              </a:r>
            </a:p>
            <a:p>
              <a:pPr marL="518186" lvl="2" indent="-172729">
                <a:lnSpc>
                  <a:spcPts val="1680"/>
                </a:lnSpc>
                <a:buFont typeface="Arial"/>
                <a:buChar char="⚬"/>
              </a:pPr>
              <a:r>
                <a:rPr lang="en-US" sz="1200" dirty="0">
                  <a:solidFill>
                    <a:srgbClr val="000000"/>
                  </a:solidFill>
                  <a:latin typeface="Montserrat Classic"/>
                </a:rPr>
                <a:t>Healthy food (delivery &amp; grocery store)</a:t>
              </a:r>
            </a:p>
            <a:p>
              <a:pPr marL="518186" lvl="2" indent="-172729">
                <a:lnSpc>
                  <a:spcPts val="1680"/>
                </a:lnSpc>
                <a:buFont typeface="Arial"/>
                <a:buChar char="⚬"/>
              </a:pPr>
              <a:r>
                <a:rPr lang="en-US" sz="1200" dirty="0">
                  <a:solidFill>
                    <a:srgbClr val="000000"/>
                  </a:solidFill>
                  <a:latin typeface="Montserrat Classic"/>
                </a:rPr>
                <a:t>Nutritional/health coaching </a:t>
              </a:r>
            </a:p>
            <a:p>
              <a:pPr marL="518186" lvl="2" indent="-172729">
                <a:lnSpc>
                  <a:spcPts val="1680"/>
                </a:lnSpc>
                <a:buFont typeface="Arial"/>
                <a:buChar char="⚬"/>
              </a:pPr>
              <a:r>
                <a:rPr lang="en-US" sz="1200" dirty="0">
                  <a:solidFill>
                    <a:srgbClr val="000000"/>
                  </a:solidFill>
                  <a:latin typeface="Montserrat Classic"/>
                </a:rPr>
                <a:t>Cooking classes/Recipes</a:t>
              </a:r>
            </a:p>
            <a:p>
              <a:pPr marL="518186" lvl="2" indent="-172729">
                <a:lnSpc>
                  <a:spcPts val="1680"/>
                </a:lnSpc>
                <a:buFont typeface="Arial"/>
                <a:buChar char="⚬"/>
              </a:pPr>
              <a:r>
                <a:rPr lang="en-US" sz="1200" dirty="0">
                  <a:solidFill>
                    <a:srgbClr val="000000"/>
                  </a:solidFill>
                  <a:latin typeface="Montserrat Classic"/>
                </a:rPr>
                <a:t>Virtual patient education with nursing students </a:t>
              </a:r>
            </a:p>
            <a:p>
              <a:pPr marL="518186" lvl="2" indent="-172729">
                <a:lnSpc>
                  <a:spcPts val="1680"/>
                </a:lnSpc>
                <a:buFont typeface="Arial"/>
                <a:buChar char="⚬"/>
              </a:pPr>
              <a:r>
                <a:rPr lang="en-US" sz="1200" dirty="0">
                  <a:solidFill>
                    <a:srgbClr val="000000"/>
                  </a:solidFill>
                  <a:latin typeface="Montserrat Classic"/>
                </a:rPr>
                <a:t>Health improvement tracking/support</a:t>
              </a:r>
            </a:p>
            <a:p>
              <a:pPr marL="518186" lvl="2" indent="-172729">
                <a:lnSpc>
                  <a:spcPts val="1680"/>
                </a:lnSpc>
                <a:buFont typeface="Arial"/>
                <a:buChar char="⚬"/>
              </a:pPr>
              <a:r>
                <a:rPr lang="en-US" sz="1200" dirty="0">
                  <a:solidFill>
                    <a:srgbClr val="000000"/>
                  </a:solidFill>
                  <a:latin typeface="Montserrat Classic"/>
                </a:rPr>
                <a:t>Remote patient monitoring devices </a:t>
              </a:r>
            </a:p>
            <a:p>
              <a:pPr marL="518186" lvl="2" indent="-172729">
                <a:lnSpc>
                  <a:spcPts val="1680"/>
                </a:lnSpc>
                <a:buFont typeface="Arial"/>
                <a:buChar char="⚬"/>
              </a:pPr>
              <a:r>
                <a:rPr lang="en-US" sz="1200" dirty="0">
                  <a:solidFill>
                    <a:srgbClr val="000000"/>
                  </a:solidFill>
                  <a:latin typeface="Montserrat Classic"/>
                </a:rPr>
                <a:t>Virtual exercise classes</a:t>
              </a:r>
            </a:p>
          </p:txBody>
        </p:sp>
        <p:grpSp>
          <p:nvGrpSpPr>
            <p:cNvPr id="12" name="Group 12"/>
            <p:cNvGrpSpPr/>
            <p:nvPr/>
          </p:nvGrpSpPr>
          <p:grpSpPr>
            <a:xfrm>
              <a:off x="-17931" y="-144661"/>
              <a:ext cx="23392087" cy="4259461"/>
              <a:chOff x="-3542" y="-28575"/>
              <a:chExt cx="4620659" cy="841375"/>
            </a:xfrm>
          </p:grpSpPr>
          <p:sp>
            <p:nvSpPr>
              <p:cNvPr id="13" name="Freeform 13"/>
              <p:cNvSpPr/>
              <p:nvPr/>
            </p:nvSpPr>
            <p:spPr>
              <a:xfrm>
                <a:off x="-3542" y="-19104"/>
                <a:ext cx="4620659" cy="406400"/>
              </a:xfrm>
              <a:custGeom>
                <a:avLst/>
                <a:gdLst/>
                <a:ahLst/>
                <a:cxnLst/>
                <a:rect l="l" t="t" r="r" b="b"/>
                <a:pathLst>
                  <a:path w="4620659" h="406400">
                    <a:moveTo>
                      <a:pt x="22505" y="0"/>
                    </a:moveTo>
                    <a:lnTo>
                      <a:pt x="4598154" y="0"/>
                    </a:lnTo>
                    <a:cubicBezTo>
                      <a:pt x="4604123" y="0"/>
                      <a:pt x="4609847" y="2371"/>
                      <a:pt x="4614068" y="6592"/>
                    </a:cubicBezTo>
                    <a:cubicBezTo>
                      <a:pt x="4618288" y="10812"/>
                      <a:pt x="4620659" y="16537"/>
                      <a:pt x="4620659" y="22505"/>
                    </a:cubicBezTo>
                    <a:lnTo>
                      <a:pt x="4620659" y="383894"/>
                    </a:lnTo>
                    <a:cubicBezTo>
                      <a:pt x="4620659" y="389863"/>
                      <a:pt x="4618288" y="395588"/>
                      <a:pt x="4614068" y="399808"/>
                    </a:cubicBezTo>
                    <a:cubicBezTo>
                      <a:pt x="4609847" y="404029"/>
                      <a:pt x="4604123" y="406400"/>
                      <a:pt x="4598154" y="406400"/>
                    </a:cubicBezTo>
                    <a:lnTo>
                      <a:pt x="22505" y="406400"/>
                    </a:lnTo>
                    <a:cubicBezTo>
                      <a:pt x="16537" y="406400"/>
                      <a:pt x="10812" y="404029"/>
                      <a:pt x="6592" y="399808"/>
                    </a:cubicBezTo>
                    <a:cubicBezTo>
                      <a:pt x="2371" y="395588"/>
                      <a:pt x="0" y="389863"/>
                      <a:pt x="0" y="383894"/>
                    </a:cubicBezTo>
                    <a:lnTo>
                      <a:pt x="0" y="22505"/>
                    </a:lnTo>
                    <a:cubicBezTo>
                      <a:pt x="0" y="16537"/>
                      <a:pt x="2371" y="10812"/>
                      <a:pt x="6592" y="6592"/>
                    </a:cubicBezTo>
                    <a:cubicBezTo>
                      <a:pt x="10812" y="2371"/>
                      <a:pt x="16537" y="0"/>
                      <a:pt x="22505" y="0"/>
                    </a:cubicBezTo>
                    <a:close/>
                  </a:path>
                </a:pathLst>
              </a:custGeom>
              <a:solidFill>
                <a:srgbClr val="8D67A9">
                  <a:alpha val="27843"/>
                </a:srgbClr>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algn="ctr">
                  <a:lnSpc>
                    <a:spcPts val="1493"/>
                  </a:lnSpc>
                </a:pPr>
                <a:endParaRPr sz="1200" dirty="0"/>
              </a:p>
            </p:txBody>
          </p:sp>
        </p:grpSp>
        <p:sp>
          <p:nvSpPr>
            <p:cNvPr id="15" name="TextBox 15"/>
            <p:cNvSpPr txBox="1"/>
            <p:nvPr/>
          </p:nvSpPr>
          <p:spPr>
            <a:xfrm>
              <a:off x="410693" y="276647"/>
              <a:ext cx="22570703" cy="1218412"/>
            </a:xfrm>
            <a:prstGeom prst="rect">
              <a:avLst/>
            </a:prstGeom>
          </p:spPr>
          <p:txBody>
            <a:bodyPr lIns="0" tIns="0" rIns="0" bIns="0" rtlCol="0" anchor="t">
              <a:spAutoFit/>
            </a:bodyPr>
            <a:lstStyle/>
            <a:p>
              <a:pPr algn="ctr">
                <a:lnSpc>
                  <a:spcPts val="5227"/>
                </a:lnSpc>
                <a:spcBef>
                  <a:spcPct val="0"/>
                </a:spcBef>
              </a:pPr>
              <a:r>
                <a:rPr lang="en-US" sz="3734" dirty="0">
                  <a:solidFill>
                    <a:srgbClr val="000000"/>
                  </a:solidFill>
                  <a:latin typeface="Montserrat Extra-Bold Bold"/>
                </a:rPr>
                <a:t>MEETING THE NEEDS OF THE  COMMUNITY</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EAA1D52B-DBD7-1F76-254B-533D112BF300}"/>
              </a:ext>
            </a:extLst>
          </p:cNvPr>
          <p:cNvPicPr>
            <a:picLocks noChangeAspect="1"/>
          </p:cNvPicPr>
          <p:nvPr/>
        </p:nvPicPr>
        <p:blipFill>
          <a:blip r:embed="rId2"/>
          <a:stretch>
            <a:fillRect/>
          </a:stretch>
        </p:blipFill>
        <p:spPr>
          <a:xfrm>
            <a:off x="1289304" y="1173707"/>
            <a:ext cx="6829724" cy="2065992"/>
          </a:xfrm>
          <a:prstGeom prst="rect">
            <a:avLst/>
          </a:prstGeom>
        </p:spPr>
      </p:pic>
      <p:sp>
        <p:nvSpPr>
          <p:cNvPr id="4" name="TextBox 3">
            <a:extLst>
              <a:ext uri="{FF2B5EF4-FFF2-40B4-BE49-F238E27FC236}">
                <a16:creationId xmlns:a16="http://schemas.microsoft.com/office/drawing/2014/main" id="{031EDCEB-897D-3C52-610D-46019E755138}"/>
              </a:ext>
            </a:extLst>
          </p:cNvPr>
          <p:cNvSpPr txBox="1"/>
          <p:nvPr/>
        </p:nvSpPr>
        <p:spPr>
          <a:xfrm>
            <a:off x="1140622" y="3618302"/>
            <a:ext cx="8672451" cy="2425659"/>
          </a:xfrm>
          <a:prstGeom prst="rect">
            <a:avLst/>
          </a:prstGeom>
        </p:spPr>
        <p:txBody>
          <a:bodyPr vert="horz" lIns="91440" tIns="45720" rIns="91440" bIns="45720" rtlCol="0" anchor="t">
            <a:normAutofit fontScale="25000" lnSpcReduction="20000"/>
          </a:bodyPr>
          <a:lstStyle/>
          <a:p>
            <a:pPr marL="0" lvl="1">
              <a:lnSpc>
                <a:spcPct val="90000"/>
              </a:lnSpc>
              <a:spcAft>
                <a:spcPts val="600"/>
              </a:spcAft>
            </a:pPr>
            <a:r>
              <a:rPr lang="en-US" sz="5600" dirty="0"/>
              <a:t>Pilot project with two food distribution centers partnering with chronic care management programs to provide food for seniors (age 65+) with chronic disease experiencing food insecurity </a:t>
            </a:r>
          </a:p>
          <a:p>
            <a:pPr marL="129547" lvl="1" indent="-228600">
              <a:lnSpc>
                <a:spcPct val="90000"/>
              </a:lnSpc>
              <a:spcAft>
                <a:spcPts val="600"/>
              </a:spcAft>
              <a:buFont typeface="Arial" panose="020B0604020202020204" pitchFamily="34" charset="0"/>
              <a:buChar char="•"/>
            </a:pPr>
            <a:endParaRPr lang="en-US" sz="5600" dirty="0"/>
          </a:p>
          <a:p>
            <a:pPr marL="0" lvl="1">
              <a:lnSpc>
                <a:spcPct val="90000"/>
              </a:lnSpc>
              <a:spcAft>
                <a:spcPts val="600"/>
              </a:spcAft>
            </a:pPr>
            <a:r>
              <a:rPr lang="en-US" sz="5600" dirty="0"/>
              <a:t>Participants provided with:</a:t>
            </a:r>
          </a:p>
          <a:p>
            <a:pPr marL="129547" lvl="1" indent="-228600">
              <a:lnSpc>
                <a:spcPct val="90000"/>
              </a:lnSpc>
              <a:spcAft>
                <a:spcPts val="600"/>
              </a:spcAft>
              <a:buFont typeface="Arial" panose="020B0604020202020204" pitchFamily="34" charset="0"/>
              <a:buChar char="•"/>
            </a:pPr>
            <a:endParaRPr lang="en-US" sz="5600" dirty="0"/>
          </a:p>
          <a:p>
            <a:pPr marL="518186" lvl="2" indent="-228600">
              <a:lnSpc>
                <a:spcPct val="90000"/>
              </a:lnSpc>
              <a:spcAft>
                <a:spcPts val="600"/>
              </a:spcAft>
              <a:buFont typeface="Arial" panose="020B0604020202020204" pitchFamily="34" charset="0"/>
              <a:buChar char="•"/>
            </a:pPr>
            <a:r>
              <a:rPr lang="en-US" sz="5600" dirty="0"/>
              <a:t>Healthy food (delivery &amp; grocery store)</a:t>
            </a:r>
          </a:p>
          <a:p>
            <a:pPr marL="518186" lvl="2" indent="-228600">
              <a:lnSpc>
                <a:spcPct val="90000"/>
              </a:lnSpc>
              <a:spcAft>
                <a:spcPts val="600"/>
              </a:spcAft>
              <a:buFont typeface="Arial" panose="020B0604020202020204" pitchFamily="34" charset="0"/>
              <a:buChar char="•"/>
            </a:pPr>
            <a:r>
              <a:rPr lang="en-US" sz="5600" dirty="0"/>
              <a:t>Nutritional/health coaching </a:t>
            </a:r>
          </a:p>
          <a:p>
            <a:pPr marL="518186" lvl="2" indent="-228600">
              <a:lnSpc>
                <a:spcPct val="90000"/>
              </a:lnSpc>
              <a:spcAft>
                <a:spcPts val="600"/>
              </a:spcAft>
              <a:buFont typeface="Arial" panose="020B0604020202020204" pitchFamily="34" charset="0"/>
              <a:buChar char="•"/>
            </a:pPr>
            <a:r>
              <a:rPr lang="en-US" sz="5600" dirty="0"/>
              <a:t>Cooking classes/Recipes</a:t>
            </a:r>
          </a:p>
          <a:p>
            <a:pPr marL="518186" lvl="2" indent="-228600">
              <a:lnSpc>
                <a:spcPct val="90000"/>
              </a:lnSpc>
              <a:spcAft>
                <a:spcPts val="600"/>
              </a:spcAft>
              <a:buFont typeface="Arial" panose="020B0604020202020204" pitchFamily="34" charset="0"/>
              <a:buChar char="•"/>
            </a:pPr>
            <a:r>
              <a:rPr lang="en-US" sz="5600" dirty="0"/>
              <a:t>Virtual patient education with nursing students </a:t>
            </a:r>
          </a:p>
          <a:p>
            <a:pPr marL="518186" lvl="2" indent="-228600">
              <a:lnSpc>
                <a:spcPct val="90000"/>
              </a:lnSpc>
              <a:spcAft>
                <a:spcPts val="600"/>
              </a:spcAft>
              <a:buFont typeface="Arial" panose="020B0604020202020204" pitchFamily="34" charset="0"/>
              <a:buChar char="•"/>
            </a:pPr>
            <a:r>
              <a:rPr lang="en-US" sz="5600" dirty="0"/>
              <a:t>Health improvement tracking/support</a:t>
            </a:r>
          </a:p>
          <a:p>
            <a:pPr marL="518186" lvl="2" indent="-228600">
              <a:lnSpc>
                <a:spcPct val="90000"/>
              </a:lnSpc>
              <a:spcAft>
                <a:spcPts val="600"/>
              </a:spcAft>
              <a:buFont typeface="Arial" panose="020B0604020202020204" pitchFamily="34" charset="0"/>
              <a:buChar char="•"/>
            </a:pPr>
            <a:r>
              <a:rPr lang="en-US" sz="5600" dirty="0"/>
              <a:t>Remote patient monitoring devices </a:t>
            </a:r>
          </a:p>
          <a:p>
            <a:pPr marL="518186" lvl="2" indent="-228600">
              <a:lnSpc>
                <a:spcPct val="90000"/>
              </a:lnSpc>
              <a:spcAft>
                <a:spcPts val="600"/>
              </a:spcAft>
              <a:buFont typeface="Arial" panose="020B0604020202020204" pitchFamily="34" charset="0"/>
              <a:buChar char="•"/>
            </a:pPr>
            <a:r>
              <a:rPr lang="en-US" sz="500" dirty="0"/>
              <a:t>Virtual exercise classes</a:t>
            </a:r>
          </a:p>
        </p:txBody>
      </p:sp>
    </p:spTree>
    <p:extLst>
      <p:ext uri="{BB962C8B-B14F-4D97-AF65-F5344CB8AC3E}">
        <p14:creationId xmlns:p14="http://schemas.microsoft.com/office/powerpoint/2010/main" val="1211450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441856" y="1078917"/>
            <a:ext cx="8186643" cy="2965299"/>
          </a:xfrm>
          <a:prstGeom prst="rect">
            <a:avLst/>
          </a:prstGeom>
        </p:spPr>
        <p:txBody>
          <a:bodyPr wrap="square" lIns="0" tIns="0" rIns="0" bIns="0" rtlCol="0" anchor="t">
            <a:spAutoFit/>
          </a:bodyPr>
          <a:lstStyle/>
          <a:p>
            <a:pPr algn="just">
              <a:spcBef>
                <a:spcPct val="0"/>
              </a:spcBef>
            </a:pPr>
            <a:r>
              <a:rPr lang="en-US" sz="1599" dirty="0">
                <a:latin typeface="Montserrat Classic Bold"/>
              </a:rPr>
              <a:t>The Telehealth Resource Center in partnership with UAMS Institute of Digital Health</a:t>
            </a:r>
          </a:p>
          <a:p>
            <a:pPr algn="just">
              <a:spcBef>
                <a:spcPct val="0"/>
              </a:spcBef>
            </a:pPr>
            <a:endParaRPr lang="en-US" sz="1599" dirty="0">
              <a:latin typeface="Montserrat Classic Bold"/>
            </a:endParaRPr>
          </a:p>
          <a:p>
            <a:pPr algn="just">
              <a:spcBef>
                <a:spcPct val="0"/>
              </a:spcBef>
            </a:pPr>
            <a:r>
              <a:rPr lang="en-US" sz="1599" dirty="0">
                <a:latin typeface="Montserrat Classic Bold"/>
              </a:rPr>
              <a:t>Patient Education in partnership with UAMS College of Nursing</a:t>
            </a:r>
          </a:p>
          <a:p>
            <a:pPr algn="just">
              <a:spcBef>
                <a:spcPct val="0"/>
              </a:spcBef>
            </a:pPr>
            <a:endParaRPr lang="en-US" sz="1599" dirty="0">
              <a:latin typeface="Montserrat Classic Bold"/>
            </a:endParaRPr>
          </a:p>
          <a:p>
            <a:pPr algn="just">
              <a:spcBef>
                <a:spcPct val="0"/>
              </a:spcBef>
            </a:pPr>
            <a:r>
              <a:rPr lang="en-US" sz="1599" dirty="0">
                <a:latin typeface="Montserrat Classic Bold"/>
              </a:rPr>
              <a:t>Menu planning and recipes in partnership with UAMS Center on Aging</a:t>
            </a:r>
          </a:p>
          <a:p>
            <a:pPr algn="just">
              <a:spcBef>
                <a:spcPct val="0"/>
              </a:spcBef>
            </a:pPr>
            <a:endParaRPr lang="en-US" sz="1599" dirty="0">
              <a:latin typeface="Montserrat Classic Bold"/>
            </a:endParaRPr>
          </a:p>
          <a:p>
            <a:pPr algn="just">
              <a:spcBef>
                <a:spcPct val="0"/>
              </a:spcBef>
            </a:pPr>
            <a:r>
              <a:rPr lang="en-US" sz="1599" dirty="0">
                <a:latin typeface="Montserrat Classic Bold"/>
              </a:rPr>
              <a:t>Fresh fruits and vegetables through Well Fed</a:t>
            </a:r>
          </a:p>
          <a:p>
            <a:pPr algn="just">
              <a:spcBef>
                <a:spcPct val="0"/>
              </a:spcBef>
            </a:pPr>
            <a:endParaRPr lang="en-US" sz="1599" dirty="0">
              <a:latin typeface="Montserrat Classic Bold"/>
            </a:endParaRPr>
          </a:p>
          <a:p>
            <a:pPr algn="just">
              <a:spcBef>
                <a:spcPct val="0"/>
              </a:spcBef>
            </a:pPr>
            <a:r>
              <a:rPr lang="en-US" sz="1599" dirty="0">
                <a:latin typeface="Montserrat Classic Bold"/>
              </a:rPr>
              <a:t>Food Delivery services via community health workers</a:t>
            </a:r>
          </a:p>
          <a:p>
            <a:pPr algn="just">
              <a:spcBef>
                <a:spcPct val="0"/>
              </a:spcBef>
            </a:pPr>
            <a:endParaRPr lang="en-US" sz="1599" dirty="0">
              <a:latin typeface="Montserrat Classic Bold"/>
            </a:endParaRPr>
          </a:p>
          <a:p>
            <a:pPr algn="just">
              <a:spcBef>
                <a:spcPct val="0"/>
              </a:spcBef>
            </a:pPr>
            <a:r>
              <a:rPr lang="en-US" sz="1599" dirty="0">
                <a:latin typeface="Montserrat Classic Bold"/>
              </a:rPr>
              <a:t>Exercise Classes in partnership with UAMS Center on Aging and local churches</a:t>
            </a:r>
            <a:endParaRPr lang="en-US" sz="1400" dirty="0">
              <a:latin typeface="Montserrat Classic"/>
            </a:endParaRPr>
          </a:p>
          <a:p>
            <a:pPr algn="ctr">
              <a:lnSpc>
                <a:spcPts val="2239"/>
              </a:lnSpc>
              <a:spcBef>
                <a:spcPct val="0"/>
              </a:spcBef>
            </a:pPr>
            <a:endParaRPr lang="en-US" sz="1599" b="1" dirty="0">
              <a:solidFill>
                <a:srgbClr val="7030A0"/>
              </a:solidFill>
              <a:latin typeface="Montserrat Classic Bold"/>
            </a:endParaRPr>
          </a:p>
        </p:txBody>
      </p:sp>
      <p:sp>
        <p:nvSpPr>
          <p:cNvPr id="9" name="TextBox 9"/>
          <p:cNvSpPr txBox="1"/>
          <p:nvPr/>
        </p:nvSpPr>
        <p:spPr>
          <a:xfrm>
            <a:off x="165696" y="343183"/>
            <a:ext cx="5095171" cy="282129"/>
          </a:xfrm>
          <a:prstGeom prst="rect">
            <a:avLst/>
          </a:prstGeom>
        </p:spPr>
        <p:txBody>
          <a:bodyPr wrap="square" lIns="0" tIns="0" rIns="0" bIns="0" rtlCol="0" anchor="t">
            <a:spAutoFit/>
          </a:bodyPr>
          <a:lstStyle/>
          <a:p>
            <a:pPr algn="ctr">
              <a:lnSpc>
                <a:spcPts val="2239"/>
              </a:lnSpc>
              <a:spcBef>
                <a:spcPct val="0"/>
              </a:spcBef>
            </a:pPr>
            <a:r>
              <a:rPr lang="en-US" sz="2400" b="1" dirty="0">
                <a:solidFill>
                  <a:srgbClr val="7030A0"/>
                </a:solidFill>
                <a:latin typeface="Montserrat Classic Bold"/>
              </a:rPr>
              <a:t>The Good Food RX Components</a:t>
            </a:r>
          </a:p>
        </p:txBody>
      </p:sp>
      <p:pic>
        <p:nvPicPr>
          <p:cNvPr id="22" name="Picture 21">
            <a:extLst>
              <a:ext uri="{FF2B5EF4-FFF2-40B4-BE49-F238E27FC236}">
                <a16:creationId xmlns:a16="http://schemas.microsoft.com/office/drawing/2014/main" id="{AF7E14FB-D78E-BB06-B7E7-B108A71BC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3816" y="79779"/>
            <a:ext cx="2337907" cy="3117209"/>
          </a:xfrm>
          <a:prstGeom prst="rect">
            <a:avLst/>
          </a:prstGeom>
        </p:spPr>
      </p:pic>
      <p:pic>
        <p:nvPicPr>
          <p:cNvPr id="24" name="Picture 23" descr="A picture containing text, truck, sky, tree&#10;&#10;Description automatically generated">
            <a:extLst>
              <a:ext uri="{FF2B5EF4-FFF2-40B4-BE49-F238E27FC236}">
                <a16:creationId xmlns:a16="http://schemas.microsoft.com/office/drawing/2014/main" id="{B234F679-E76B-5EE2-2397-B4343167E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20" y="3982856"/>
            <a:ext cx="3950645" cy="2632735"/>
          </a:xfrm>
          <a:prstGeom prst="rect">
            <a:avLst/>
          </a:prstGeom>
        </p:spPr>
      </p:pic>
      <p:pic>
        <p:nvPicPr>
          <p:cNvPr id="26" name="Picture 25" descr="A picture containing person&#10;&#10;Description automatically generated">
            <a:extLst>
              <a:ext uri="{FF2B5EF4-FFF2-40B4-BE49-F238E27FC236}">
                <a16:creationId xmlns:a16="http://schemas.microsoft.com/office/drawing/2014/main" id="{A0ABA482-32F0-EDEA-40C4-9A4B7477F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861534" y="3726981"/>
            <a:ext cx="3302789" cy="24744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F9933673-2F09-4FD6-AE59-B2D42298E8BF" descr="A bowl of food&#10;&#10;Description automatically generated with low confidence">
            <a:extLst>
              <a:ext uri="{FF2B5EF4-FFF2-40B4-BE49-F238E27FC236}">
                <a16:creationId xmlns:a16="http://schemas.microsoft.com/office/drawing/2014/main" id="{4725F1A4-20DD-1C09-8BF6-9221DB2FD076}"/>
              </a:ext>
            </a:extLst>
          </p:cNvPr>
          <p:cNvPicPr/>
          <p:nvPr/>
        </p:nvPicPr>
        <p:blipFill rotWithShape="1">
          <a:blip r:embed="rId2" r:link="rId3">
            <a:extLst>
              <a:ext uri="{28A0092B-C50C-407E-A947-70E740481C1C}">
                <a14:useLocalDpi xmlns:a14="http://schemas.microsoft.com/office/drawing/2010/main" val="0"/>
              </a:ext>
            </a:extLst>
          </a:blip>
          <a:srcRect t="51619" b="15777"/>
          <a:stretch>
            <a:fillRect/>
          </a:stretch>
        </p:blipFill>
        <p:spPr bwMode="auto">
          <a:xfrm>
            <a:off x="4499573"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2" name="3DC40C27-0175-458E-9C74-61B6D65C4BBE" descr="A person standing in front of a shelf of food&#10;&#10;Description automatically generated with low confidence">
            <a:extLst>
              <a:ext uri="{FF2B5EF4-FFF2-40B4-BE49-F238E27FC236}">
                <a16:creationId xmlns:a16="http://schemas.microsoft.com/office/drawing/2014/main" id="{45E52942-4D3A-A113-0798-5F50B85D29C2}"/>
              </a:ext>
            </a:extLst>
          </p:cNvPr>
          <p:cNvPicPr/>
          <p:nvPr/>
        </p:nvPicPr>
        <p:blipFill rotWithShape="1">
          <a:blip r:embed="rId4" r:link="rId5">
            <a:extLst>
              <a:ext uri="{28A0092B-C50C-407E-A947-70E740481C1C}">
                <a14:useLocalDpi xmlns:a14="http://schemas.microsoft.com/office/drawing/2010/main" val="0"/>
              </a:ext>
            </a:extLst>
          </a:blip>
          <a:srcRect t="31766" r="2" b="25400"/>
          <a:stretch>
            <a:fillRect/>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4" name="6CB7BCF5-D433-4B20-84CF-E7A4F31131BC">
            <a:extLst>
              <a:ext uri="{FF2B5EF4-FFF2-40B4-BE49-F238E27FC236}">
                <a16:creationId xmlns:a16="http://schemas.microsoft.com/office/drawing/2014/main" id="{45A1A111-4235-6DD2-F7E7-2C685D4C6CB9}"/>
              </a:ext>
            </a:extLst>
          </p:cNvPr>
          <p:cNvPicPr/>
          <p:nvPr/>
        </p:nvPicPr>
        <p:blipFill rotWithShape="1">
          <a:blip r:embed="rId6" r:link="rId7">
            <a:extLst>
              <a:ext uri="{28A0092B-C50C-407E-A947-70E740481C1C}">
                <a14:useLocalDpi xmlns:a14="http://schemas.microsoft.com/office/drawing/2010/main" val="0"/>
              </a:ext>
            </a:extLst>
          </a:blip>
          <a:srcRect t="33864" r="-2" b="8172"/>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pic>
        <p:nvPicPr>
          <p:cNvPr id="8" name="Picture 7">
            <a:extLst>
              <a:ext uri="{FF2B5EF4-FFF2-40B4-BE49-F238E27FC236}">
                <a16:creationId xmlns:a16="http://schemas.microsoft.com/office/drawing/2014/main" id="{2C612464-F6F3-F9B8-8B24-9F99ECC469FC}"/>
              </a:ext>
            </a:extLst>
          </p:cNvPr>
          <p:cNvPicPr>
            <a:picLocks noChangeAspect="1"/>
          </p:cNvPicPr>
          <p:nvPr/>
        </p:nvPicPr>
        <p:blipFill>
          <a:blip r:embed="rId8"/>
          <a:stretch>
            <a:fillRect/>
          </a:stretch>
        </p:blipFill>
        <p:spPr>
          <a:xfrm>
            <a:off x="7026628" y="5120601"/>
            <a:ext cx="4926967" cy="1488355"/>
          </a:xfrm>
          <a:prstGeom prst="rect">
            <a:avLst/>
          </a:prstGeom>
        </p:spPr>
      </p:pic>
    </p:spTree>
    <p:extLst>
      <p:ext uri="{BB962C8B-B14F-4D97-AF65-F5344CB8AC3E}">
        <p14:creationId xmlns:p14="http://schemas.microsoft.com/office/powerpoint/2010/main" val="174328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p6"/>
          <p:cNvGrpSpPr/>
          <p:nvPr/>
        </p:nvGrpSpPr>
        <p:grpSpPr>
          <a:xfrm>
            <a:off x="389974" y="428414"/>
            <a:ext cx="11412053" cy="5835246"/>
            <a:chOff x="0" y="-289322"/>
            <a:chExt cx="22824107" cy="11670492"/>
          </a:xfrm>
        </p:grpSpPr>
        <p:grpSp>
          <p:nvGrpSpPr>
            <p:cNvPr id="155" name="Google Shape;155;p6"/>
            <p:cNvGrpSpPr/>
            <p:nvPr/>
          </p:nvGrpSpPr>
          <p:grpSpPr>
            <a:xfrm>
              <a:off x="0" y="-289322"/>
              <a:ext cx="22824107" cy="4404122"/>
              <a:chOff x="0" y="-57150"/>
              <a:chExt cx="4508466" cy="869950"/>
            </a:xfrm>
          </p:grpSpPr>
          <p:sp>
            <p:nvSpPr>
              <p:cNvPr id="156" name="Google Shape;156;p6"/>
              <p:cNvSpPr/>
              <p:nvPr/>
            </p:nvSpPr>
            <p:spPr>
              <a:xfrm>
                <a:off x="0" y="0"/>
                <a:ext cx="4508466" cy="322529"/>
              </a:xfrm>
              <a:custGeom>
                <a:avLst/>
                <a:gdLst/>
                <a:ahLst/>
                <a:cxnLst/>
                <a:rect l="l" t="t" r="r" b="b"/>
                <a:pathLst>
                  <a:path w="4508466" h="322529" extrusionOk="0">
                    <a:moveTo>
                      <a:pt x="23066" y="0"/>
                    </a:moveTo>
                    <a:lnTo>
                      <a:pt x="4485400" y="0"/>
                    </a:lnTo>
                    <a:cubicBezTo>
                      <a:pt x="4491517" y="0"/>
                      <a:pt x="4497384" y="2430"/>
                      <a:pt x="4501710" y="6756"/>
                    </a:cubicBezTo>
                    <a:cubicBezTo>
                      <a:pt x="4506035" y="11081"/>
                      <a:pt x="4508466" y="16948"/>
                      <a:pt x="4508466" y="23066"/>
                    </a:cubicBezTo>
                    <a:lnTo>
                      <a:pt x="4508466" y="299463"/>
                    </a:lnTo>
                    <a:cubicBezTo>
                      <a:pt x="4508466" y="312202"/>
                      <a:pt x="4498139" y="322529"/>
                      <a:pt x="4485400" y="322529"/>
                    </a:cubicBezTo>
                    <a:lnTo>
                      <a:pt x="23066" y="322529"/>
                    </a:lnTo>
                    <a:cubicBezTo>
                      <a:pt x="10327" y="322529"/>
                      <a:pt x="0" y="312202"/>
                      <a:pt x="0" y="299463"/>
                    </a:cubicBezTo>
                    <a:lnTo>
                      <a:pt x="0" y="23066"/>
                    </a:lnTo>
                    <a:cubicBezTo>
                      <a:pt x="0" y="10327"/>
                      <a:pt x="10327" y="0"/>
                      <a:pt x="23066" y="0"/>
                    </a:cubicBezTo>
                    <a:close/>
                  </a:path>
                </a:pathLst>
              </a:custGeom>
              <a:solidFill>
                <a:srgbClr val="8F67BD">
                  <a:alpha val="57254"/>
                </a:srgbClr>
              </a:solidFill>
              <a:ln>
                <a:noFill/>
              </a:ln>
            </p:spPr>
            <p:txBody>
              <a:bodyPr spcFirstLastPara="1" wrap="square" lIns="60950" tIns="60950" rIns="60950" bIns="60950" anchor="ctr" anchorCtr="0">
                <a:noAutofit/>
              </a:bodyPr>
              <a:lstStyle/>
              <a:p>
                <a:endParaRPr sz="1200"/>
              </a:p>
            </p:txBody>
          </p:sp>
          <p:sp>
            <p:nvSpPr>
              <p:cNvPr id="157" name="Google Shape;157;p6"/>
              <p:cNvSpPr txBox="1"/>
              <p:nvPr/>
            </p:nvSpPr>
            <p:spPr>
              <a:xfrm>
                <a:off x="0" y="-57150"/>
                <a:ext cx="812800" cy="86995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dk1"/>
                  </a:solidFill>
                  <a:latin typeface="Calibri"/>
                  <a:ea typeface="Calibri"/>
                  <a:cs typeface="Calibri"/>
                  <a:sym typeface="Calibri"/>
                </a:endParaRPr>
              </a:p>
            </p:txBody>
          </p:sp>
        </p:grpSp>
        <p:pic>
          <p:nvPicPr>
            <p:cNvPr id="158" name="Google Shape;158;p6"/>
            <p:cNvPicPr preferRelativeResize="0"/>
            <p:nvPr/>
          </p:nvPicPr>
          <p:blipFill rotWithShape="1">
            <a:blip r:embed="rId3">
              <a:alphaModFix/>
            </a:blip>
            <a:srcRect r="340"/>
            <a:stretch/>
          </p:blipFill>
          <p:spPr>
            <a:xfrm>
              <a:off x="591654" y="2087648"/>
              <a:ext cx="6903466" cy="9293522"/>
            </a:xfrm>
            <a:prstGeom prst="rect">
              <a:avLst/>
            </a:prstGeom>
            <a:noFill/>
            <a:ln>
              <a:noFill/>
            </a:ln>
          </p:spPr>
        </p:pic>
        <p:pic>
          <p:nvPicPr>
            <p:cNvPr id="159" name="Google Shape;159;p6"/>
            <p:cNvPicPr preferRelativeResize="0"/>
            <p:nvPr/>
          </p:nvPicPr>
          <p:blipFill rotWithShape="1">
            <a:blip r:embed="rId4">
              <a:alphaModFix/>
            </a:blip>
            <a:srcRect l="1038" r="21"/>
            <a:stretch/>
          </p:blipFill>
          <p:spPr>
            <a:xfrm>
              <a:off x="8016416" y="2087648"/>
              <a:ext cx="6896239" cy="9293522"/>
            </a:xfrm>
            <a:prstGeom prst="rect">
              <a:avLst/>
            </a:prstGeom>
            <a:noFill/>
            <a:ln>
              <a:noFill/>
            </a:ln>
          </p:spPr>
        </p:pic>
        <p:pic>
          <p:nvPicPr>
            <p:cNvPr id="160" name="Google Shape;160;p6"/>
            <p:cNvPicPr preferRelativeResize="0"/>
            <p:nvPr/>
          </p:nvPicPr>
          <p:blipFill rotWithShape="1">
            <a:blip r:embed="rId5">
              <a:alphaModFix/>
            </a:blip>
            <a:srcRect r="1071"/>
            <a:stretch/>
          </p:blipFill>
          <p:spPr>
            <a:xfrm>
              <a:off x="15337005" y="2087648"/>
              <a:ext cx="6895449" cy="9293522"/>
            </a:xfrm>
            <a:prstGeom prst="rect">
              <a:avLst/>
            </a:prstGeom>
            <a:noFill/>
            <a:ln>
              <a:noFill/>
            </a:ln>
          </p:spPr>
        </p:pic>
        <p:sp>
          <p:nvSpPr>
            <p:cNvPr id="161" name="Google Shape;161;p6"/>
            <p:cNvSpPr txBox="1"/>
            <p:nvPr/>
          </p:nvSpPr>
          <p:spPr>
            <a:xfrm>
              <a:off x="4976002" y="-93002"/>
              <a:ext cx="12872101" cy="1953228"/>
            </a:xfrm>
            <a:prstGeom prst="rect">
              <a:avLst/>
            </a:prstGeom>
            <a:noFill/>
            <a:ln>
              <a:noFill/>
            </a:ln>
          </p:spPr>
          <p:txBody>
            <a:bodyPr spcFirstLastPara="1" wrap="square" lIns="0" tIns="0" rIns="0" bIns="0" anchor="t" anchorCtr="0">
              <a:spAutoFit/>
            </a:bodyPr>
            <a:lstStyle/>
            <a:p>
              <a:pPr algn="ctr">
                <a:lnSpc>
                  <a:spcPct val="140005"/>
                </a:lnSpc>
              </a:pPr>
              <a:r>
                <a:rPr lang="en-US" sz="4533" dirty="0">
                  <a:solidFill>
                    <a:srgbClr val="000000"/>
                  </a:solidFill>
                  <a:latin typeface="Montserrat ExtraBold"/>
                  <a:ea typeface="Montserrat ExtraBold"/>
                  <a:cs typeface="Montserrat ExtraBold"/>
                  <a:sym typeface="Montserrat ExtraBold"/>
                </a:rPr>
                <a:t>THE GOOD FOOD Rx </a:t>
              </a:r>
              <a:endParaRPr sz="1200" dirty="0">
                <a:latin typeface="Montserrat ExtraBold"/>
                <a:ea typeface="Montserrat ExtraBold"/>
                <a:cs typeface="Montserrat ExtraBold"/>
                <a:sym typeface="Montserrat ExtraBold"/>
              </a:endParaRPr>
            </a:p>
          </p:txBody>
        </p:sp>
      </p:grpSp>
      <p:sp>
        <p:nvSpPr>
          <p:cNvPr id="162" name="Google Shape;162;p6"/>
          <p:cNvSpPr txBox="1"/>
          <p:nvPr/>
        </p:nvSpPr>
        <p:spPr>
          <a:xfrm>
            <a:off x="-11265894" y="4659630"/>
            <a:ext cx="4922244" cy="1809726"/>
          </a:xfrm>
          <a:prstGeom prst="rect">
            <a:avLst/>
          </a:prstGeom>
          <a:noFill/>
          <a:ln>
            <a:noFill/>
          </a:ln>
        </p:spPr>
        <p:txBody>
          <a:bodyPr spcFirstLastPara="1" wrap="square" lIns="0" tIns="0" rIns="0" bIns="0" anchor="t" anchorCtr="0">
            <a:spAutoFit/>
          </a:bodyPr>
          <a:lstStyle/>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Fill current workforce needs </a:t>
            </a:r>
            <a:endParaRPr sz="1200"/>
          </a:p>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70 Arkansas Delta Students</a:t>
            </a:r>
            <a:endParaRPr sz="1200"/>
          </a:p>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Degrees in Health Information Technology and Behavioral Health Technology </a:t>
            </a:r>
            <a:endParaRPr sz="1200"/>
          </a:p>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Apprenticeships </a:t>
            </a:r>
            <a:endParaRPr sz="1200"/>
          </a:p>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Community Health Worker Training </a:t>
            </a:r>
            <a:endParaRPr sz="1200"/>
          </a:p>
          <a:p>
            <a:pPr marL="259093" lvl="1" indent="-129546">
              <a:lnSpc>
                <a:spcPct val="140000"/>
              </a:lnSpc>
              <a:buClr>
                <a:srgbClr val="000000"/>
              </a:buClr>
              <a:buSzPts val="1800"/>
              <a:buFont typeface="Arial"/>
              <a:buChar char="•"/>
            </a:pPr>
            <a:r>
              <a:rPr lang="en-US" sz="1200">
                <a:solidFill>
                  <a:srgbClr val="000000"/>
                </a:solidFill>
                <a:latin typeface="Montserrat"/>
                <a:ea typeface="Montserrat"/>
                <a:cs typeface="Montserrat"/>
                <a:sym typeface="Montserrat"/>
              </a:rPr>
              <a:t>Career Placement </a:t>
            </a:r>
            <a:endParaRPr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2170</Words>
  <Application>Microsoft Office PowerPoint</Application>
  <PresentationFormat>Widescreen</PresentationFormat>
  <Paragraphs>298</Paragraphs>
  <Slides>22</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Calibri Light</vt:lpstr>
      <vt:lpstr>Montserrat</vt:lpstr>
      <vt:lpstr>Montserrat Classic</vt:lpstr>
      <vt:lpstr>Montserrat Classic Bold</vt:lpstr>
      <vt:lpstr>Montserrat ExtraBold</vt:lpstr>
      <vt:lpstr>Montserrat Extra-Bold</vt:lpstr>
      <vt:lpstr>Montserrat Extra-Bold Bold</vt:lpstr>
      <vt:lpstr>Montserrat Semi-Bold</vt:lpstr>
      <vt:lpstr>Montserrat Semi-Bold Bold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Mellie Bridewell</dc:creator>
  <cp:lastModifiedBy>Mellie Bridewell</cp:lastModifiedBy>
  <cp:revision>2</cp:revision>
  <dcterms:created xsi:type="dcterms:W3CDTF">2023-05-05T20:16:10Z</dcterms:created>
  <dcterms:modified xsi:type="dcterms:W3CDTF">2023-06-22T13:10:23Z</dcterms:modified>
</cp:coreProperties>
</file>