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529" r:id="rId2"/>
    <p:sldId id="490" r:id="rId3"/>
    <p:sldId id="530" r:id="rId4"/>
    <p:sldId id="531" r:id="rId5"/>
    <p:sldId id="560" r:id="rId6"/>
    <p:sldId id="566" r:id="rId7"/>
    <p:sldId id="562" r:id="rId8"/>
    <p:sldId id="565" r:id="rId9"/>
    <p:sldId id="564" r:id="rId10"/>
    <p:sldId id="570" r:id="rId11"/>
    <p:sldId id="328" r:id="rId12"/>
    <p:sldId id="532" r:id="rId13"/>
    <p:sldId id="428" r:id="rId14"/>
    <p:sldId id="533" r:id="rId15"/>
    <p:sldId id="263" r:id="rId16"/>
    <p:sldId id="265" r:id="rId17"/>
    <p:sldId id="536" r:id="rId18"/>
    <p:sldId id="567" r:id="rId19"/>
    <p:sldId id="455" r:id="rId20"/>
    <p:sldId id="534" r:id="rId21"/>
    <p:sldId id="538" r:id="rId22"/>
    <p:sldId id="539" r:id="rId23"/>
    <p:sldId id="540" r:id="rId24"/>
    <p:sldId id="542" r:id="rId25"/>
    <p:sldId id="543" r:id="rId26"/>
    <p:sldId id="544" r:id="rId27"/>
    <p:sldId id="545" r:id="rId28"/>
    <p:sldId id="546" r:id="rId29"/>
    <p:sldId id="547" r:id="rId30"/>
    <p:sldId id="548" r:id="rId31"/>
    <p:sldId id="549" r:id="rId32"/>
    <p:sldId id="550" r:id="rId33"/>
    <p:sldId id="551" r:id="rId34"/>
    <p:sldId id="552" r:id="rId35"/>
    <p:sldId id="553" r:id="rId36"/>
    <p:sldId id="554" r:id="rId37"/>
    <p:sldId id="555" r:id="rId38"/>
    <p:sldId id="556" r:id="rId39"/>
    <p:sldId id="461" r:id="rId40"/>
    <p:sldId id="258" r:id="rId41"/>
    <p:sldId id="568" r:id="rId42"/>
    <p:sldId id="569" r:id="rId43"/>
    <p:sldId id="462" r:id="rId44"/>
    <p:sldId id="486" r:id="rId45"/>
    <p:sldId id="468" r:id="rId46"/>
    <p:sldId id="470" r:id="rId47"/>
    <p:sldId id="557" r:id="rId48"/>
    <p:sldId id="475" r:id="rId49"/>
    <p:sldId id="559" r:id="rId50"/>
    <p:sldId id="261" r:id="rId51"/>
    <p:sldId id="257" r:id="rId52"/>
    <p:sldId id="260" r:id="rId53"/>
    <p:sldId id="498"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9CA8"/>
    <a:srgbClr val="4CC7D4"/>
    <a:srgbClr val="E658C8"/>
    <a:srgbClr val="FF6600"/>
    <a:srgbClr val="FDE8E7"/>
    <a:srgbClr val="ABE5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73"/>
  </p:normalViewPr>
  <p:slideViewPr>
    <p:cSldViewPr snapToGrid="0">
      <p:cViewPr varScale="1">
        <p:scale>
          <a:sx n="101" d="100"/>
          <a:sy n="101" d="100"/>
        </p:scale>
        <p:origin x="95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_rels/data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ata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A66772-F185-4D58-B8BB-E9370D7A7A2B}"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0FC4FFE-8987-4A26-B7F4-8A516F18ADAE}">
      <dgm:prSet/>
      <dgm:spPr/>
      <dgm:t>
        <a:bodyPr/>
        <a:lstStyle/>
        <a:p>
          <a:pPr>
            <a:lnSpc>
              <a:spcPct val="100000"/>
            </a:lnSpc>
            <a:defRPr cap="all"/>
          </a:pPr>
          <a:r>
            <a:rPr lang="en-US"/>
            <a:t>Lorem ipsum dolor sit amet, consectetuer adipiscing elit. </a:t>
          </a:r>
        </a:p>
      </dgm:t>
    </dgm:pt>
    <dgm:pt modelId="{CAD7EF86-FB23-41F6-BF42-040B36DEFDB1}" type="parTrans" cxnId="{C7AD8469-3C68-4AF9-AB82-79B0043AA120}">
      <dgm:prSet/>
      <dgm:spPr/>
      <dgm:t>
        <a:bodyPr/>
        <a:lstStyle/>
        <a:p>
          <a:endParaRPr lang="en-US"/>
        </a:p>
      </dgm:t>
    </dgm:pt>
    <dgm:pt modelId="{5B62599A-5C9B-48E7-896E-EA782AC60C8B}" type="sibTrans" cxnId="{C7AD8469-3C68-4AF9-AB82-79B0043AA120}">
      <dgm:prSet/>
      <dgm:spPr/>
      <dgm:t>
        <a:bodyPr/>
        <a:lstStyle/>
        <a:p>
          <a:endParaRPr lang="en-US"/>
        </a:p>
      </dgm:t>
    </dgm:pt>
    <dgm:pt modelId="{49225C73-1633-42F1-AB3B-7CB183E5F8B8}">
      <dgm:prSet/>
      <dgm:spPr/>
      <dgm:t>
        <a:bodyPr/>
        <a:lstStyle/>
        <a:p>
          <a:pPr>
            <a:lnSpc>
              <a:spcPct val="100000"/>
            </a:lnSpc>
            <a:defRPr cap="all"/>
          </a:pPr>
          <a:r>
            <a:rPr lang="en-US"/>
            <a:t>Nunc viverra imperdiet enim. Fusce est. Vivamus a tellus.</a:t>
          </a:r>
        </a:p>
      </dgm:t>
    </dgm:pt>
    <dgm:pt modelId="{1A0E2090-1D4F-438A-8766-B6030CE01ADD}" type="parTrans" cxnId="{A9154303-8225-4248-91DC-1B0156A35F07}">
      <dgm:prSet/>
      <dgm:spPr/>
      <dgm:t>
        <a:bodyPr/>
        <a:lstStyle/>
        <a:p>
          <a:endParaRPr lang="en-US"/>
        </a:p>
      </dgm:t>
    </dgm:pt>
    <dgm:pt modelId="{9646853A-8964-4519-A5B1-0B7D18B2983D}" type="sibTrans" cxnId="{A9154303-8225-4248-91DC-1B0156A35F07}">
      <dgm:prSet/>
      <dgm:spPr/>
      <dgm:t>
        <a:bodyPr/>
        <a:lstStyle/>
        <a:p>
          <a:endParaRPr lang="en-US"/>
        </a:p>
      </dgm:t>
    </dgm:pt>
    <dgm:pt modelId="{1C383F32-22E8-4F62-A3E0-BDC3D5F48992}">
      <dgm:prSet/>
      <dgm:spPr/>
      <dgm:t>
        <a:bodyPr/>
        <a:lstStyle/>
        <a:p>
          <a:pPr>
            <a:lnSpc>
              <a:spcPct val="100000"/>
            </a:lnSpc>
            <a:defRPr cap="all"/>
          </a:pPr>
          <a:r>
            <a:rPr lang="en-US"/>
            <a:t>Pellentesque habitant morbi tristique senectus et netus.</a:t>
          </a:r>
        </a:p>
      </dgm:t>
    </dgm:pt>
    <dgm:pt modelId="{A7920A2F-3244-4159-AF04-6A1D38B7B317}" type="parTrans" cxnId="{C4CCE57E-E871-46D6-BAD5-880252C95D22}">
      <dgm:prSet/>
      <dgm:spPr/>
      <dgm:t>
        <a:bodyPr/>
        <a:lstStyle/>
        <a:p>
          <a:endParaRPr lang="en-US"/>
        </a:p>
      </dgm:t>
    </dgm:pt>
    <dgm:pt modelId="{8500F72A-2C6D-4FDF-9C1D-CA691380EB0B}" type="sibTrans" cxnId="{C4CCE57E-E871-46D6-BAD5-880252C95D22}">
      <dgm:prSet/>
      <dgm:spPr/>
      <dgm:t>
        <a:bodyPr/>
        <a:lstStyle/>
        <a:p>
          <a:endParaRPr lang="en-US"/>
        </a:p>
      </dgm:t>
    </dgm:pt>
    <dgm:pt modelId="{50B3CE7C-E10B-4E23-BD93-03664997C932}" type="pres">
      <dgm:prSet presAssocID="{01A66772-F185-4D58-B8BB-E9370D7A7A2B}" presName="root" presStyleCnt="0">
        <dgm:presLayoutVars>
          <dgm:dir/>
          <dgm:resizeHandles val="exact"/>
        </dgm:presLayoutVars>
      </dgm:prSet>
      <dgm:spPr/>
    </dgm:pt>
    <dgm:pt modelId="{DE9CE479-E4AE-4283-AEF1-10C1535B4324}" type="pres">
      <dgm:prSet presAssocID="{40FC4FFE-8987-4A26-B7F4-8A516F18ADAE}" presName="compNode" presStyleCnt="0"/>
      <dgm:spPr/>
    </dgm:pt>
    <dgm:pt modelId="{B59FCF02-CAD2-4D6F-9542-AD86711168CA}" type="pres">
      <dgm:prSet presAssocID="{40FC4FFE-8987-4A26-B7F4-8A516F18ADAE}" presName="iconBgRect" presStyleLbl="bgShp" presStyleIdx="0" presStyleCnt="3"/>
      <dgm:spPr/>
    </dgm:pt>
    <dgm:pt modelId="{7C175B98-93F4-4D7C-BB95-1514AB879CD5}" type="pres">
      <dgm:prSet presAssocID="{40FC4FFE-8987-4A26-B7F4-8A516F18ADA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ar graph with downward trend"/>
        </a:ext>
      </dgm:extLst>
    </dgm:pt>
    <dgm:pt modelId="{677A3090-5F01-43FD-9FA6-C0420AD80FD6}" type="pres">
      <dgm:prSet presAssocID="{40FC4FFE-8987-4A26-B7F4-8A516F18ADAE}" presName="spaceRect" presStyleCnt="0"/>
      <dgm:spPr/>
    </dgm:pt>
    <dgm:pt modelId="{127117FB-F8A7-4A20-A8A7-EC686DDC76D0}" type="pres">
      <dgm:prSet presAssocID="{40FC4FFE-8987-4A26-B7F4-8A516F18ADAE}" presName="textRect" presStyleLbl="revTx" presStyleIdx="0" presStyleCnt="3">
        <dgm:presLayoutVars>
          <dgm:chMax val="1"/>
          <dgm:chPref val="1"/>
        </dgm:presLayoutVars>
      </dgm:prSet>
      <dgm:spPr/>
    </dgm:pt>
    <dgm:pt modelId="{FD1EED9C-83D3-41AD-A09B-D3B36354168F}" type="pres">
      <dgm:prSet presAssocID="{5B62599A-5C9B-48E7-896E-EA782AC60C8B}" presName="sibTrans" presStyleCnt="0"/>
      <dgm:spPr/>
    </dgm:pt>
    <dgm:pt modelId="{C998AB0A-577D-44AA-A068-F634DDE7BD47}" type="pres">
      <dgm:prSet presAssocID="{49225C73-1633-42F1-AB3B-7CB183E5F8B8}" presName="compNode" presStyleCnt="0"/>
      <dgm:spPr/>
    </dgm:pt>
    <dgm:pt modelId="{BCD8CDD9-0C56-4401-ADB1-8B48DAB2C96F}" type="pres">
      <dgm:prSet presAssocID="{49225C73-1633-42F1-AB3B-7CB183E5F8B8}" presName="iconBgRect" presStyleLbl="bgShp" presStyleIdx="1" presStyleCnt="3"/>
      <dgm:spPr/>
    </dgm:pt>
    <dgm:pt modelId="{DB4CA7C4-FCA1-4127-B20A-2A5C031A3CF4}" type="pres">
      <dgm:prSet presAssocID="{49225C73-1633-42F1-AB3B-7CB183E5F8B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Presentation with bar chart"/>
        </a:ext>
      </dgm:extLst>
    </dgm:pt>
    <dgm:pt modelId="{9B0C8FBF-0BDD-48A5-967E-F3FE71659F6A}" type="pres">
      <dgm:prSet presAssocID="{49225C73-1633-42F1-AB3B-7CB183E5F8B8}" presName="spaceRect" presStyleCnt="0"/>
      <dgm:spPr/>
    </dgm:pt>
    <dgm:pt modelId="{7E6FE37A-5DB0-4899-9FCB-0CE39BC185F8}" type="pres">
      <dgm:prSet presAssocID="{49225C73-1633-42F1-AB3B-7CB183E5F8B8}" presName="textRect" presStyleLbl="revTx" presStyleIdx="1" presStyleCnt="3">
        <dgm:presLayoutVars>
          <dgm:chMax val="1"/>
          <dgm:chPref val="1"/>
        </dgm:presLayoutVars>
      </dgm:prSet>
      <dgm:spPr/>
    </dgm:pt>
    <dgm:pt modelId="{5A266296-0042-402F-92EF-D59AB148E92E}" type="pres">
      <dgm:prSet presAssocID="{9646853A-8964-4519-A5B1-0B7D18B2983D}" presName="sibTrans" presStyleCnt="0"/>
      <dgm:spPr/>
    </dgm:pt>
    <dgm:pt modelId="{ECFA770B-DE2C-4683-A038-58D0FE44BC27}" type="pres">
      <dgm:prSet presAssocID="{1C383F32-22E8-4F62-A3E0-BDC3D5F48992}" presName="compNode" presStyleCnt="0"/>
      <dgm:spPr/>
    </dgm:pt>
    <dgm:pt modelId="{FF93E135-77D6-48A0-8871-9BC93D705D06}" type="pres">
      <dgm:prSet presAssocID="{1C383F32-22E8-4F62-A3E0-BDC3D5F48992}" presName="iconBgRect" presStyleLbl="bgShp" presStyleIdx="2" presStyleCnt="3"/>
      <dgm:spPr/>
    </dgm:pt>
    <dgm:pt modelId="{39509775-983E-4110-B989-EE2CD6514BE0}" type="pres">
      <dgm:prSet presAssocID="{1C383F32-22E8-4F62-A3E0-BDC3D5F4899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Stopwatch"/>
        </a:ext>
      </dgm:extLst>
    </dgm:pt>
    <dgm:pt modelId="{493B43B2-705C-4AE5-8A77-D8DEEDA1B5CF}" type="pres">
      <dgm:prSet presAssocID="{1C383F32-22E8-4F62-A3E0-BDC3D5F48992}" presName="spaceRect" presStyleCnt="0"/>
      <dgm:spPr/>
    </dgm:pt>
    <dgm:pt modelId="{1AEDC777-00B3-41D7-9AE1-23D741E941C3}" type="pres">
      <dgm:prSet presAssocID="{1C383F32-22E8-4F62-A3E0-BDC3D5F48992}" presName="textRect" presStyleLbl="revTx" presStyleIdx="2" presStyleCnt="3">
        <dgm:presLayoutVars>
          <dgm:chMax val="1"/>
          <dgm:chPref val="1"/>
        </dgm:presLayoutVars>
      </dgm:prSet>
      <dgm:spPr/>
    </dgm:pt>
  </dgm:ptLst>
  <dgm:cxnLst>
    <dgm:cxn modelId="{A9154303-8225-4248-91DC-1B0156A35F07}" srcId="{01A66772-F185-4D58-B8BB-E9370D7A7A2B}" destId="{49225C73-1633-42F1-AB3B-7CB183E5F8B8}" srcOrd="1" destOrd="0" parTransId="{1A0E2090-1D4F-438A-8766-B6030CE01ADD}" sibTransId="{9646853A-8964-4519-A5B1-0B7D18B2983D}"/>
    <dgm:cxn modelId="{7A710F69-5154-4855-ACF5-BC7C1BF85A80}" type="presOf" srcId="{49225C73-1633-42F1-AB3B-7CB183E5F8B8}" destId="{7E6FE37A-5DB0-4899-9FCB-0CE39BC185F8}" srcOrd="0" destOrd="0" presId="urn:microsoft.com/office/officeart/2018/5/layout/IconCircleLabelList"/>
    <dgm:cxn modelId="{C7AD8469-3C68-4AF9-AB82-79B0043AA120}" srcId="{01A66772-F185-4D58-B8BB-E9370D7A7A2B}" destId="{40FC4FFE-8987-4A26-B7F4-8A516F18ADAE}" srcOrd="0" destOrd="0" parTransId="{CAD7EF86-FB23-41F6-BF42-040B36DEFDB1}" sibTransId="{5B62599A-5C9B-48E7-896E-EA782AC60C8B}"/>
    <dgm:cxn modelId="{676D3A6A-6EA7-4483-BB12-0BD4A7D7AF9D}" type="presOf" srcId="{01A66772-F185-4D58-B8BB-E9370D7A7A2B}" destId="{50B3CE7C-E10B-4E23-BD93-03664997C932}" srcOrd="0" destOrd="0" presId="urn:microsoft.com/office/officeart/2018/5/layout/IconCircleLabelList"/>
    <dgm:cxn modelId="{1496FC70-DB8B-48D4-98DE-DD2856E389EE}" type="presOf" srcId="{1C383F32-22E8-4F62-A3E0-BDC3D5F48992}" destId="{1AEDC777-00B3-41D7-9AE1-23D741E941C3}" srcOrd="0" destOrd="0" presId="urn:microsoft.com/office/officeart/2018/5/layout/IconCircleLabelList"/>
    <dgm:cxn modelId="{C4CCE57E-E871-46D6-BAD5-880252C95D22}" srcId="{01A66772-F185-4D58-B8BB-E9370D7A7A2B}" destId="{1C383F32-22E8-4F62-A3E0-BDC3D5F48992}" srcOrd="2" destOrd="0" parTransId="{A7920A2F-3244-4159-AF04-6A1D38B7B317}" sibTransId="{8500F72A-2C6D-4FDF-9C1D-CA691380EB0B}"/>
    <dgm:cxn modelId="{355227E3-55E0-4343-BC8D-FC0EB1694F48}" type="presOf" srcId="{40FC4FFE-8987-4A26-B7F4-8A516F18ADAE}" destId="{127117FB-F8A7-4A20-A8A7-EC686DDC76D0}" srcOrd="0" destOrd="0" presId="urn:microsoft.com/office/officeart/2018/5/layout/IconCircleLabelList"/>
    <dgm:cxn modelId="{555498CB-3ED1-404E-A25F-EB243EFC5FB1}" type="presParOf" srcId="{50B3CE7C-E10B-4E23-BD93-03664997C932}" destId="{DE9CE479-E4AE-4283-AEF1-10C1535B4324}" srcOrd="0" destOrd="0" presId="urn:microsoft.com/office/officeart/2018/5/layout/IconCircleLabelList"/>
    <dgm:cxn modelId="{11F12D49-CD08-4D50-BD13-3ECBC3A476A4}" type="presParOf" srcId="{DE9CE479-E4AE-4283-AEF1-10C1535B4324}" destId="{B59FCF02-CAD2-4D6F-9542-AD86711168CA}" srcOrd="0" destOrd="0" presId="urn:microsoft.com/office/officeart/2018/5/layout/IconCircleLabelList"/>
    <dgm:cxn modelId="{F443A659-540B-487B-97F9-49219CF60D6B}" type="presParOf" srcId="{DE9CE479-E4AE-4283-AEF1-10C1535B4324}" destId="{7C175B98-93F4-4D7C-BB95-1514AB879CD5}" srcOrd="1" destOrd="0" presId="urn:microsoft.com/office/officeart/2018/5/layout/IconCircleLabelList"/>
    <dgm:cxn modelId="{A503D7AB-7D64-4163-93B5-1CEEDAE81823}" type="presParOf" srcId="{DE9CE479-E4AE-4283-AEF1-10C1535B4324}" destId="{677A3090-5F01-43FD-9FA6-C0420AD80FD6}" srcOrd="2" destOrd="0" presId="urn:microsoft.com/office/officeart/2018/5/layout/IconCircleLabelList"/>
    <dgm:cxn modelId="{780188ED-7DCE-45BB-B6AF-91BE48969612}" type="presParOf" srcId="{DE9CE479-E4AE-4283-AEF1-10C1535B4324}" destId="{127117FB-F8A7-4A20-A8A7-EC686DDC76D0}" srcOrd="3" destOrd="0" presId="urn:microsoft.com/office/officeart/2018/5/layout/IconCircleLabelList"/>
    <dgm:cxn modelId="{155719F8-A89B-4E96-BC49-C48BC717F480}" type="presParOf" srcId="{50B3CE7C-E10B-4E23-BD93-03664997C932}" destId="{FD1EED9C-83D3-41AD-A09B-D3B36354168F}" srcOrd="1" destOrd="0" presId="urn:microsoft.com/office/officeart/2018/5/layout/IconCircleLabelList"/>
    <dgm:cxn modelId="{2772E199-56B0-4310-A55E-67D00CA3E59E}" type="presParOf" srcId="{50B3CE7C-E10B-4E23-BD93-03664997C932}" destId="{C998AB0A-577D-44AA-A068-F634DDE7BD47}" srcOrd="2" destOrd="0" presId="urn:microsoft.com/office/officeart/2018/5/layout/IconCircleLabelList"/>
    <dgm:cxn modelId="{4E351D18-D97F-4B92-A608-2E9600B91C28}" type="presParOf" srcId="{C998AB0A-577D-44AA-A068-F634DDE7BD47}" destId="{BCD8CDD9-0C56-4401-ADB1-8B48DAB2C96F}" srcOrd="0" destOrd="0" presId="urn:microsoft.com/office/officeart/2018/5/layout/IconCircleLabelList"/>
    <dgm:cxn modelId="{B3DC724C-4569-4E9D-BD5A-49E4CD991FD0}" type="presParOf" srcId="{C998AB0A-577D-44AA-A068-F634DDE7BD47}" destId="{DB4CA7C4-FCA1-4127-B20A-2A5C031A3CF4}" srcOrd="1" destOrd="0" presId="urn:microsoft.com/office/officeart/2018/5/layout/IconCircleLabelList"/>
    <dgm:cxn modelId="{AD1AB552-CCE0-4911-BB9E-5D4A60B21F4F}" type="presParOf" srcId="{C998AB0A-577D-44AA-A068-F634DDE7BD47}" destId="{9B0C8FBF-0BDD-48A5-967E-F3FE71659F6A}" srcOrd="2" destOrd="0" presId="urn:microsoft.com/office/officeart/2018/5/layout/IconCircleLabelList"/>
    <dgm:cxn modelId="{8558F796-2D01-40FE-A21A-7530EEBC3BC3}" type="presParOf" srcId="{C998AB0A-577D-44AA-A068-F634DDE7BD47}" destId="{7E6FE37A-5DB0-4899-9FCB-0CE39BC185F8}" srcOrd="3" destOrd="0" presId="urn:microsoft.com/office/officeart/2018/5/layout/IconCircleLabelList"/>
    <dgm:cxn modelId="{1532E2BE-82E9-40A4-A6F7-40B60FC879AE}" type="presParOf" srcId="{50B3CE7C-E10B-4E23-BD93-03664997C932}" destId="{5A266296-0042-402F-92EF-D59AB148E92E}" srcOrd="3" destOrd="0" presId="urn:microsoft.com/office/officeart/2018/5/layout/IconCircleLabelList"/>
    <dgm:cxn modelId="{3A7F4DB9-1469-4F58-B633-24B7EEE084D1}" type="presParOf" srcId="{50B3CE7C-E10B-4E23-BD93-03664997C932}" destId="{ECFA770B-DE2C-4683-A038-58D0FE44BC27}" srcOrd="4" destOrd="0" presId="urn:microsoft.com/office/officeart/2018/5/layout/IconCircleLabelList"/>
    <dgm:cxn modelId="{91311827-CDAC-4BA8-B4A3-117AFD1CEE2D}" type="presParOf" srcId="{ECFA770B-DE2C-4683-A038-58D0FE44BC27}" destId="{FF93E135-77D6-48A0-8871-9BC93D705D06}" srcOrd="0" destOrd="0" presId="urn:microsoft.com/office/officeart/2018/5/layout/IconCircleLabelList"/>
    <dgm:cxn modelId="{83B7CA40-11B7-4507-8422-A40F02D469B2}" type="presParOf" srcId="{ECFA770B-DE2C-4683-A038-58D0FE44BC27}" destId="{39509775-983E-4110-B989-EE2CD6514BE0}" srcOrd="1" destOrd="0" presId="urn:microsoft.com/office/officeart/2018/5/layout/IconCircleLabelList"/>
    <dgm:cxn modelId="{A44BB251-01EB-4DEF-A28C-6D495183E4DC}" type="presParOf" srcId="{ECFA770B-DE2C-4683-A038-58D0FE44BC27}" destId="{493B43B2-705C-4AE5-8A77-D8DEEDA1B5CF}" srcOrd="2" destOrd="0" presId="urn:microsoft.com/office/officeart/2018/5/layout/IconCircleLabelList"/>
    <dgm:cxn modelId="{1EFA52DF-3C80-4DAA-BED6-AFE2F81796B2}" type="presParOf" srcId="{ECFA770B-DE2C-4683-A038-58D0FE44BC27}" destId="{1AEDC777-00B3-41D7-9AE1-23D741E941C3}"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A66772-F185-4D58-B8BB-E9370D7A7A2B}"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0FC4FFE-8987-4A26-B7F4-8A516F18ADAE}">
      <dgm:prSet/>
      <dgm:spPr/>
      <dgm:t>
        <a:bodyPr/>
        <a:lstStyle/>
        <a:p>
          <a:pPr>
            <a:lnSpc>
              <a:spcPct val="100000"/>
            </a:lnSpc>
            <a:defRPr cap="all"/>
          </a:pPr>
          <a:r>
            <a:rPr lang="en-US"/>
            <a:t>Lorem ipsum dolor sit amet, consectetuer adipiscing elit. </a:t>
          </a:r>
        </a:p>
      </dgm:t>
    </dgm:pt>
    <dgm:pt modelId="{CAD7EF86-FB23-41F6-BF42-040B36DEFDB1}" type="parTrans" cxnId="{C7AD8469-3C68-4AF9-AB82-79B0043AA120}">
      <dgm:prSet/>
      <dgm:spPr/>
      <dgm:t>
        <a:bodyPr/>
        <a:lstStyle/>
        <a:p>
          <a:endParaRPr lang="en-US"/>
        </a:p>
      </dgm:t>
    </dgm:pt>
    <dgm:pt modelId="{5B62599A-5C9B-48E7-896E-EA782AC60C8B}" type="sibTrans" cxnId="{C7AD8469-3C68-4AF9-AB82-79B0043AA120}">
      <dgm:prSet/>
      <dgm:spPr/>
      <dgm:t>
        <a:bodyPr/>
        <a:lstStyle/>
        <a:p>
          <a:endParaRPr lang="en-US"/>
        </a:p>
      </dgm:t>
    </dgm:pt>
    <dgm:pt modelId="{49225C73-1633-42F1-AB3B-7CB183E5F8B8}">
      <dgm:prSet/>
      <dgm:spPr/>
      <dgm:t>
        <a:bodyPr/>
        <a:lstStyle/>
        <a:p>
          <a:pPr>
            <a:lnSpc>
              <a:spcPct val="100000"/>
            </a:lnSpc>
            <a:defRPr cap="all"/>
          </a:pPr>
          <a:r>
            <a:rPr lang="en-US"/>
            <a:t>Nunc viverra imperdiet enim. Fusce est. Vivamus a tellus.</a:t>
          </a:r>
        </a:p>
      </dgm:t>
    </dgm:pt>
    <dgm:pt modelId="{1A0E2090-1D4F-438A-8766-B6030CE01ADD}" type="parTrans" cxnId="{A9154303-8225-4248-91DC-1B0156A35F07}">
      <dgm:prSet/>
      <dgm:spPr/>
      <dgm:t>
        <a:bodyPr/>
        <a:lstStyle/>
        <a:p>
          <a:endParaRPr lang="en-US"/>
        </a:p>
      </dgm:t>
    </dgm:pt>
    <dgm:pt modelId="{9646853A-8964-4519-A5B1-0B7D18B2983D}" type="sibTrans" cxnId="{A9154303-8225-4248-91DC-1B0156A35F07}">
      <dgm:prSet/>
      <dgm:spPr/>
      <dgm:t>
        <a:bodyPr/>
        <a:lstStyle/>
        <a:p>
          <a:endParaRPr lang="en-US"/>
        </a:p>
      </dgm:t>
    </dgm:pt>
    <dgm:pt modelId="{1C383F32-22E8-4F62-A3E0-BDC3D5F48992}">
      <dgm:prSet/>
      <dgm:spPr/>
      <dgm:t>
        <a:bodyPr/>
        <a:lstStyle/>
        <a:p>
          <a:pPr>
            <a:lnSpc>
              <a:spcPct val="100000"/>
            </a:lnSpc>
            <a:defRPr cap="all"/>
          </a:pPr>
          <a:r>
            <a:rPr lang="en-US"/>
            <a:t>Pellentesque habitant morbi tristique senectus et netus.</a:t>
          </a:r>
        </a:p>
      </dgm:t>
    </dgm:pt>
    <dgm:pt modelId="{A7920A2F-3244-4159-AF04-6A1D38B7B317}" type="parTrans" cxnId="{C4CCE57E-E871-46D6-BAD5-880252C95D22}">
      <dgm:prSet/>
      <dgm:spPr/>
      <dgm:t>
        <a:bodyPr/>
        <a:lstStyle/>
        <a:p>
          <a:endParaRPr lang="en-US"/>
        </a:p>
      </dgm:t>
    </dgm:pt>
    <dgm:pt modelId="{8500F72A-2C6D-4FDF-9C1D-CA691380EB0B}" type="sibTrans" cxnId="{C4CCE57E-E871-46D6-BAD5-880252C95D22}">
      <dgm:prSet/>
      <dgm:spPr/>
      <dgm:t>
        <a:bodyPr/>
        <a:lstStyle/>
        <a:p>
          <a:endParaRPr lang="en-US"/>
        </a:p>
      </dgm:t>
    </dgm:pt>
    <dgm:pt modelId="{50B3CE7C-E10B-4E23-BD93-03664997C932}" type="pres">
      <dgm:prSet presAssocID="{01A66772-F185-4D58-B8BB-E9370D7A7A2B}" presName="root" presStyleCnt="0">
        <dgm:presLayoutVars>
          <dgm:dir/>
          <dgm:resizeHandles val="exact"/>
        </dgm:presLayoutVars>
      </dgm:prSet>
      <dgm:spPr/>
    </dgm:pt>
    <dgm:pt modelId="{DE9CE479-E4AE-4283-AEF1-10C1535B4324}" type="pres">
      <dgm:prSet presAssocID="{40FC4FFE-8987-4A26-B7F4-8A516F18ADAE}" presName="compNode" presStyleCnt="0"/>
      <dgm:spPr/>
    </dgm:pt>
    <dgm:pt modelId="{B59FCF02-CAD2-4D6F-9542-AD86711168CA}" type="pres">
      <dgm:prSet presAssocID="{40FC4FFE-8987-4A26-B7F4-8A516F18ADAE}" presName="iconBgRect" presStyleLbl="bgShp" presStyleIdx="0" presStyleCnt="3"/>
      <dgm:spPr/>
    </dgm:pt>
    <dgm:pt modelId="{7C175B98-93F4-4D7C-BB95-1514AB879CD5}" type="pres">
      <dgm:prSet presAssocID="{40FC4FFE-8987-4A26-B7F4-8A516F18ADA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ar graph with downward trend"/>
        </a:ext>
      </dgm:extLst>
    </dgm:pt>
    <dgm:pt modelId="{677A3090-5F01-43FD-9FA6-C0420AD80FD6}" type="pres">
      <dgm:prSet presAssocID="{40FC4FFE-8987-4A26-B7F4-8A516F18ADAE}" presName="spaceRect" presStyleCnt="0"/>
      <dgm:spPr/>
    </dgm:pt>
    <dgm:pt modelId="{127117FB-F8A7-4A20-A8A7-EC686DDC76D0}" type="pres">
      <dgm:prSet presAssocID="{40FC4FFE-8987-4A26-B7F4-8A516F18ADAE}" presName="textRect" presStyleLbl="revTx" presStyleIdx="0" presStyleCnt="3">
        <dgm:presLayoutVars>
          <dgm:chMax val="1"/>
          <dgm:chPref val="1"/>
        </dgm:presLayoutVars>
      </dgm:prSet>
      <dgm:spPr/>
    </dgm:pt>
    <dgm:pt modelId="{FD1EED9C-83D3-41AD-A09B-D3B36354168F}" type="pres">
      <dgm:prSet presAssocID="{5B62599A-5C9B-48E7-896E-EA782AC60C8B}" presName="sibTrans" presStyleCnt="0"/>
      <dgm:spPr/>
    </dgm:pt>
    <dgm:pt modelId="{C998AB0A-577D-44AA-A068-F634DDE7BD47}" type="pres">
      <dgm:prSet presAssocID="{49225C73-1633-42F1-AB3B-7CB183E5F8B8}" presName="compNode" presStyleCnt="0"/>
      <dgm:spPr/>
    </dgm:pt>
    <dgm:pt modelId="{BCD8CDD9-0C56-4401-ADB1-8B48DAB2C96F}" type="pres">
      <dgm:prSet presAssocID="{49225C73-1633-42F1-AB3B-7CB183E5F8B8}" presName="iconBgRect" presStyleLbl="bgShp" presStyleIdx="1" presStyleCnt="3"/>
      <dgm:spPr/>
    </dgm:pt>
    <dgm:pt modelId="{DB4CA7C4-FCA1-4127-B20A-2A5C031A3CF4}" type="pres">
      <dgm:prSet presAssocID="{49225C73-1633-42F1-AB3B-7CB183E5F8B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Presentation with bar chart"/>
        </a:ext>
      </dgm:extLst>
    </dgm:pt>
    <dgm:pt modelId="{9B0C8FBF-0BDD-48A5-967E-F3FE71659F6A}" type="pres">
      <dgm:prSet presAssocID="{49225C73-1633-42F1-AB3B-7CB183E5F8B8}" presName="spaceRect" presStyleCnt="0"/>
      <dgm:spPr/>
    </dgm:pt>
    <dgm:pt modelId="{7E6FE37A-5DB0-4899-9FCB-0CE39BC185F8}" type="pres">
      <dgm:prSet presAssocID="{49225C73-1633-42F1-AB3B-7CB183E5F8B8}" presName="textRect" presStyleLbl="revTx" presStyleIdx="1" presStyleCnt="3">
        <dgm:presLayoutVars>
          <dgm:chMax val="1"/>
          <dgm:chPref val="1"/>
        </dgm:presLayoutVars>
      </dgm:prSet>
      <dgm:spPr/>
    </dgm:pt>
    <dgm:pt modelId="{5A266296-0042-402F-92EF-D59AB148E92E}" type="pres">
      <dgm:prSet presAssocID="{9646853A-8964-4519-A5B1-0B7D18B2983D}" presName="sibTrans" presStyleCnt="0"/>
      <dgm:spPr/>
    </dgm:pt>
    <dgm:pt modelId="{ECFA770B-DE2C-4683-A038-58D0FE44BC27}" type="pres">
      <dgm:prSet presAssocID="{1C383F32-22E8-4F62-A3E0-BDC3D5F48992}" presName="compNode" presStyleCnt="0"/>
      <dgm:spPr/>
    </dgm:pt>
    <dgm:pt modelId="{FF93E135-77D6-48A0-8871-9BC93D705D06}" type="pres">
      <dgm:prSet presAssocID="{1C383F32-22E8-4F62-A3E0-BDC3D5F48992}" presName="iconBgRect" presStyleLbl="bgShp" presStyleIdx="2" presStyleCnt="3"/>
      <dgm:spPr/>
    </dgm:pt>
    <dgm:pt modelId="{39509775-983E-4110-B989-EE2CD6514BE0}" type="pres">
      <dgm:prSet presAssocID="{1C383F32-22E8-4F62-A3E0-BDC3D5F4899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Stopwatch"/>
        </a:ext>
      </dgm:extLst>
    </dgm:pt>
    <dgm:pt modelId="{493B43B2-705C-4AE5-8A77-D8DEEDA1B5CF}" type="pres">
      <dgm:prSet presAssocID="{1C383F32-22E8-4F62-A3E0-BDC3D5F48992}" presName="spaceRect" presStyleCnt="0"/>
      <dgm:spPr/>
    </dgm:pt>
    <dgm:pt modelId="{1AEDC777-00B3-41D7-9AE1-23D741E941C3}" type="pres">
      <dgm:prSet presAssocID="{1C383F32-22E8-4F62-A3E0-BDC3D5F48992}" presName="textRect" presStyleLbl="revTx" presStyleIdx="2" presStyleCnt="3">
        <dgm:presLayoutVars>
          <dgm:chMax val="1"/>
          <dgm:chPref val="1"/>
        </dgm:presLayoutVars>
      </dgm:prSet>
      <dgm:spPr/>
    </dgm:pt>
  </dgm:ptLst>
  <dgm:cxnLst>
    <dgm:cxn modelId="{A9154303-8225-4248-91DC-1B0156A35F07}" srcId="{01A66772-F185-4D58-B8BB-E9370D7A7A2B}" destId="{49225C73-1633-42F1-AB3B-7CB183E5F8B8}" srcOrd="1" destOrd="0" parTransId="{1A0E2090-1D4F-438A-8766-B6030CE01ADD}" sibTransId="{9646853A-8964-4519-A5B1-0B7D18B2983D}"/>
    <dgm:cxn modelId="{7A710F69-5154-4855-ACF5-BC7C1BF85A80}" type="presOf" srcId="{49225C73-1633-42F1-AB3B-7CB183E5F8B8}" destId="{7E6FE37A-5DB0-4899-9FCB-0CE39BC185F8}" srcOrd="0" destOrd="0" presId="urn:microsoft.com/office/officeart/2018/5/layout/IconCircleLabelList"/>
    <dgm:cxn modelId="{C7AD8469-3C68-4AF9-AB82-79B0043AA120}" srcId="{01A66772-F185-4D58-B8BB-E9370D7A7A2B}" destId="{40FC4FFE-8987-4A26-B7F4-8A516F18ADAE}" srcOrd="0" destOrd="0" parTransId="{CAD7EF86-FB23-41F6-BF42-040B36DEFDB1}" sibTransId="{5B62599A-5C9B-48E7-896E-EA782AC60C8B}"/>
    <dgm:cxn modelId="{676D3A6A-6EA7-4483-BB12-0BD4A7D7AF9D}" type="presOf" srcId="{01A66772-F185-4D58-B8BB-E9370D7A7A2B}" destId="{50B3CE7C-E10B-4E23-BD93-03664997C932}" srcOrd="0" destOrd="0" presId="urn:microsoft.com/office/officeart/2018/5/layout/IconCircleLabelList"/>
    <dgm:cxn modelId="{1496FC70-DB8B-48D4-98DE-DD2856E389EE}" type="presOf" srcId="{1C383F32-22E8-4F62-A3E0-BDC3D5F48992}" destId="{1AEDC777-00B3-41D7-9AE1-23D741E941C3}" srcOrd="0" destOrd="0" presId="urn:microsoft.com/office/officeart/2018/5/layout/IconCircleLabelList"/>
    <dgm:cxn modelId="{C4CCE57E-E871-46D6-BAD5-880252C95D22}" srcId="{01A66772-F185-4D58-B8BB-E9370D7A7A2B}" destId="{1C383F32-22E8-4F62-A3E0-BDC3D5F48992}" srcOrd="2" destOrd="0" parTransId="{A7920A2F-3244-4159-AF04-6A1D38B7B317}" sibTransId="{8500F72A-2C6D-4FDF-9C1D-CA691380EB0B}"/>
    <dgm:cxn modelId="{355227E3-55E0-4343-BC8D-FC0EB1694F48}" type="presOf" srcId="{40FC4FFE-8987-4A26-B7F4-8A516F18ADAE}" destId="{127117FB-F8A7-4A20-A8A7-EC686DDC76D0}" srcOrd="0" destOrd="0" presId="urn:microsoft.com/office/officeart/2018/5/layout/IconCircleLabelList"/>
    <dgm:cxn modelId="{555498CB-3ED1-404E-A25F-EB243EFC5FB1}" type="presParOf" srcId="{50B3CE7C-E10B-4E23-BD93-03664997C932}" destId="{DE9CE479-E4AE-4283-AEF1-10C1535B4324}" srcOrd="0" destOrd="0" presId="urn:microsoft.com/office/officeart/2018/5/layout/IconCircleLabelList"/>
    <dgm:cxn modelId="{11F12D49-CD08-4D50-BD13-3ECBC3A476A4}" type="presParOf" srcId="{DE9CE479-E4AE-4283-AEF1-10C1535B4324}" destId="{B59FCF02-CAD2-4D6F-9542-AD86711168CA}" srcOrd="0" destOrd="0" presId="urn:microsoft.com/office/officeart/2018/5/layout/IconCircleLabelList"/>
    <dgm:cxn modelId="{F443A659-540B-487B-97F9-49219CF60D6B}" type="presParOf" srcId="{DE9CE479-E4AE-4283-AEF1-10C1535B4324}" destId="{7C175B98-93F4-4D7C-BB95-1514AB879CD5}" srcOrd="1" destOrd="0" presId="urn:microsoft.com/office/officeart/2018/5/layout/IconCircleLabelList"/>
    <dgm:cxn modelId="{A503D7AB-7D64-4163-93B5-1CEEDAE81823}" type="presParOf" srcId="{DE9CE479-E4AE-4283-AEF1-10C1535B4324}" destId="{677A3090-5F01-43FD-9FA6-C0420AD80FD6}" srcOrd="2" destOrd="0" presId="urn:microsoft.com/office/officeart/2018/5/layout/IconCircleLabelList"/>
    <dgm:cxn modelId="{780188ED-7DCE-45BB-B6AF-91BE48969612}" type="presParOf" srcId="{DE9CE479-E4AE-4283-AEF1-10C1535B4324}" destId="{127117FB-F8A7-4A20-A8A7-EC686DDC76D0}" srcOrd="3" destOrd="0" presId="urn:microsoft.com/office/officeart/2018/5/layout/IconCircleLabelList"/>
    <dgm:cxn modelId="{155719F8-A89B-4E96-BC49-C48BC717F480}" type="presParOf" srcId="{50B3CE7C-E10B-4E23-BD93-03664997C932}" destId="{FD1EED9C-83D3-41AD-A09B-D3B36354168F}" srcOrd="1" destOrd="0" presId="urn:microsoft.com/office/officeart/2018/5/layout/IconCircleLabelList"/>
    <dgm:cxn modelId="{2772E199-56B0-4310-A55E-67D00CA3E59E}" type="presParOf" srcId="{50B3CE7C-E10B-4E23-BD93-03664997C932}" destId="{C998AB0A-577D-44AA-A068-F634DDE7BD47}" srcOrd="2" destOrd="0" presId="urn:microsoft.com/office/officeart/2018/5/layout/IconCircleLabelList"/>
    <dgm:cxn modelId="{4E351D18-D97F-4B92-A608-2E9600B91C28}" type="presParOf" srcId="{C998AB0A-577D-44AA-A068-F634DDE7BD47}" destId="{BCD8CDD9-0C56-4401-ADB1-8B48DAB2C96F}" srcOrd="0" destOrd="0" presId="urn:microsoft.com/office/officeart/2018/5/layout/IconCircleLabelList"/>
    <dgm:cxn modelId="{B3DC724C-4569-4E9D-BD5A-49E4CD991FD0}" type="presParOf" srcId="{C998AB0A-577D-44AA-A068-F634DDE7BD47}" destId="{DB4CA7C4-FCA1-4127-B20A-2A5C031A3CF4}" srcOrd="1" destOrd="0" presId="urn:microsoft.com/office/officeart/2018/5/layout/IconCircleLabelList"/>
    <dgm:cxn modelId="{AD1AB552-CCE0-4911-BB9E-5D4A60B21F4F}" type="presParOf" srcId="{C998AB0A-577D-44AA-A068-F634DDE7BD47}" destId="{9B0C8FBF-0BDD-48A5-967E-F3FE71659F6A}" srcOrd="2" destOrd="0" presId="urn:microsoft.com/office/officeart/2018/5/layout/IconCircleLabelList"/>
    <dgm:cxn modelId="{8558F796-2D01-40FE-A21A-7530EEBC3BC3}" type="presParOf" srcId="{C998AB0A-577D-44AA-A068-F634DDE7BD47}" destId="{7E6FE37A-5DB0-4899-9FCB-0CE39BC185F8}" srcOrd="3" destOrd="0" presId="urn:microsoft.com/office/officeart/2018/5/layout/IconCircleLabelList"/>
    <dgm:cxn modelId="{1532E2BE-82E9-40A4-A6F7-40B60FC879AE}" type="presParOf" srcId="{50B3CE7C-E10B-4E23-BD93-03664997C932}" destId="{5A266296-0042-402F-92EF-D59AB148E92E}" srcOrd="3" destOrd="0" presId="urn:microsoft.com/office/officeart/2018/5/layout/IconCircleLabelList"/>
    <dgm:cxn modelId="{3A7F4DB9-1469-4F58-B633-24B7EEE084D1}" type="presParOf" srcId="{50B3CE7C-E10B-4E23-BD93-03664997C932}" destId="{ECFA770B-DE2C-4683-A038-58D0FE44BC27}" srcOrd="4" destOrd="0" presId="urn:microsoft.com/office/officeart/2018/5/layout/IconCircleLabelList"/>
    <dgm:cxn modelId="{91311827-CDAC-4BA8-B4A3-117AFD1CEE2D}" type="presParOf" srcId="{ECFA770B-DE2C-4683-A038-58D0FE44BC27}" destId="{FF93E135-77D6-48A0-8871-9BC93D705D06}" srcOrd="0" destOrd="0" presId="urn:microsoft.com/office/officeart/2018/5/layout/IconCircleLabelList"/>
    <dgm:cxn modelId="{83B7CA40-11B7-4507-8422-A40F02D469B2}" type="presParOf" srcId="{ECFA770B-DE2C-4683-A038-58D0FE44BC27}" destId="{39509775-983E-4110-B989-EE2CD6514BE0}" srcOrd="1" destOrd="0" presId="urn:microsoft.com/office/officeart/2018/5/layout/IconCircleLabelList"/>
    <dgm:cxn modelId="{A44BB251-01EB-4DEF-A28C-6D495183E4DC}" type="presParOf" srcId="{ECFA770B-DE2C-4683-A038-58D0FE44BC27}" destId="{493B43B2-705C-4AE5-8A77-D8DEEDA1B5CF}" srcOrd="2" destOrd="0" presId="urn:microsoft.com/office/officeart/2018/5/layout/IconCircleLabelList"/>
    <dgm:cxn modelId="{1EFA52DF-3C80-4DAA-BED6-AFE2F81796B2}" type="presParOf" srcId="{ECFA770B-DE2C-4683-A038-58D0FE44BC27}" destId="{1AEDC777-00B3-41D7-9AE1-23D741E941C3}"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9FCF02-CAD2-4D6F-9542-AD86711168CA}">
      <dsp:nvSpPr>
        <dsp:cNvPr id="0" name=""/>
        <dsp:cNvSpPr/>
      </dsp:nvSpPr>
      <dsp:spPr>
        <a:xfrm>
          <a:off x="616949" y="310305"/>
          <a:ext cx="1818562" cy="181856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175B98-93F4-4D7C-BB95-1514AB879CD5}">
      <dsp:nvSpPr>
        <dsp:cNvPr id="0" name=""/>
        <dsp:cNvSpPr/>
      </dsp:nvSpPr>
      <dsp:spPr>
        <a:xfrm>
          <a:off x="1004512" y="697868"/>
          <a:ext cx="1043437" cy="10434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7117FB-F8A7-4A20-A8A7-EC686DDC76D0}">
      <dsp:nvSpPr>
        <dsp:cNvPr id="0" name=""/>
        <dsp:cNvSpPr/>
      </dsp:nvSpPr>
      <dsp:spPr>
        <a:xfrm>
          <a:off x="35606" y="2695306"/>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a:t>Lorem ipsum dolor sit amet, consectetuer adipiscing elit. </a:t>
          </a:r>
        </a:p>
      </dsp:txBody>
      <dsp:txXfrm>
        <a:off x="35606" y="2695306"/>
        <a:ext cx="2981250" cy="720000"/>
      </dsp:txXfrm>
    </dsp:sp>
    <dsp:sp modelId="{BCD8CDD9-0C56-4401-ADB1-8B48DAB2C96F}">
      <dsp:nvSpPr>
        <dsp:cNvPr id="0" name=""/>
        <dsp:cNvSpPr/>
      </dsp:nvSpPr>
      <dsp:spPr>
        <a:xfrm>
          <a:off x="4119918" y="310305"/>
          <a:ext cx="1818562" cy="181856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4CA7C4-FCA1-4127-B20A-2A5C031A3CF4}">
      <dsp:nvSpPr>
        <dsp:cNvPr id="0" name=""/>
        <dsp:cNvSpPr/>
      </dsp:nvSpPr>
      <dsp:spPr>
        <a:xfrm>
          <a:off x="4507481" y="697868"/>
          <a:ext cx="1043437" cy="10434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6FE37A-5DB0-4899-9FCB-0CE39BC185F8}">
      <dsp:nvSpPr>
        <dsp:cNvPr id="0" name=""/>
        <dsp:cNvSpPr/>
      </dsp:nvSpPr>
      <dsp:spPr>
        <a:xfrm>
          <a:off x="3538574" y="2695306"/>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a:t>Nunc viverra imperdiet enim. Fusce est. Vivamus a tellus.</a:t>
          </a:r>
        </a:p>
      </dsp:txBody>
      <dsp:txXfrm>
        <a:off x="3538574" y="2695306"/>
        <a:ext cx="2981250" cy="720000"/>
      </dsp:txXfrm>
    </dsp:sp>
    <dsp:sp modelId="{FF93E135-77D6-48A0-8871-9BC93D705D06}">
      <dsp:nvSpPr>
        <dsp:cNvPr id="0" name=""/>
        <dsp:cNvSpPr/>
      </dsp:nvSpPr>
      <dsp:spPr>
        <a:xfrm>
          <a:off x="7622887" y="310305"/>
          <a:ext cx="1818562" cy="181856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509775-983E-4110-B989-EE2CD6514BE0}">
      <dsp:nvSpPr>
        <dsp:cNvPr id="0" name=""/>
        <dsp:cNvSpPr/>
      </dsp:nvSpPr>
      <dsp:spPr>
        <a:xfrm>
          <a:off x="8010450" y="697868"/>
          <a:ext cx="1043437" cy="10434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EDC777-00B3-41D7-9AE1-23D741E941C3}">
      <dsp:nvSpPr>
        <dsp:cNvPr id="0" name=""/>
        <dsp:cNvSpPr/>
      </dsp:nvSpPr>
      <dsp:spPr>
        <a:xfrm>
          <a:off x="7041543" y="2695306"/>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a:t>Pellentesque habitant morbi tristique senectus et netus.</a:t>
          </a:r>
        </a:p>
      </dsp:txBody>
      <dsp:txXfrm>
        <a:off x="7041543" y="2695306"/>
        <a:ext cx="298125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9FCF02-CAD2-4D6F-9542-AD86711168CA}">
      <dsp:nvSpPr>
        <dsp:cNvPr id="0" name=""/>
        <dsp:cNvSpPr/>
      </dsp:nvSpPr>
      <dsp:spPr>
        <a:xfrm>
          <a:off x="616949" y="310305"/>
          <a:ext cx="1818562" cy="181856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175B98-93F4-4D7C-BB95-1514AB879CD5}">
      <dsp:nvSpPr>
        <dsp:cNvPr id="0" name=""/>
        <dsp:cNvSpPr/>
      </dsp:nvSpPr>
      <dsp:spPr>
        <a:xfrm>
          <a:off x="1004512" y="697868"/>
          <a:ext cx="1043437" cy="10434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7117FB-F8A7-4A20-A8A7-EC686DDC76D0}">
      <dsp:nvSpPr>
        <dsp:cNvPr id="0" name=""/>
        <dsp:cNvSpPr/>
      </dsp:nvSpPr>
      <dsp:spPr>
        <a:xfrm>
          <a:off x="35606" y="2695306"/>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a:t>Lorem ipsum dolor sit amet, consectetuer adipiscing elit. </a:t>
          </a:r>
        </a:p>
      </dsp:txBody>
      <dsp:txXfrm>
        <a:off x="35606" y="2695306"/>
        <a:ext cx="2981250" cy="720000"/>
      </dsp:txXfrm>
    </dsp:sp>
    <dsp:sp modelId="{BCD8CDD9-0C56-4401-ADB1-8B48DAB2C96F}">
      <dsp:nvSpPr>
        <dsp:cNvPr id="0" name=""/>
        <dsp:cNvSpPr/>
      </dsp:nvSpPr>
      <dsp:spPr>
        <a:xfrm>
          <a:off x="4119918" y="310305"/>
          <a:ext cx="1818562" cy="181856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4CA7C4-FCA1-4127-B20A-2A5C031A3CF4}">
      <dsp:nvSpPr>
        <dsp:cNvPr id="0" name=""/>
        <dsp:cNvSpPr/>
      </dsp:nvSpPr>
      <dsp:spPr>
        <a:xfrm>
          <a:off x="4507481" y="697868"/>
          <a:ext cx="1043437" cy="10434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6FE37A-5DB0-4899-9FCB-0CE39BC185F8}">
      <dsp:nvSpPr>
        <dsp:cNvPr id="0" name=""/>
        <dsp:cNvSpPr/>
      </dsp:nvSpPr>
      <dsp:spPr>
        <a:xfrm>
          <a:off x="3538574" y="2695306"/>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a:t>Nunc viverra imperdiet enim. Fusce est. Vivamus a tellus.</a:t>
          </a:r>
        </a:p>
      </dsp:txBody>
      <dsp:txXfrm>
        <a:off x="3538574" y="2695306"/>
        <a:ext cx="2981250" cy="720000"/>
      </dsp:txXfrm>
    </dsp:sp>
    <dsp:sp modelId="{FF93E135-77D6-48A0-8871-9BC93D705D06}">
      <dsp:nvSpPr>
        <dsp:cNvPr id="0" name=""/>
        <dsp:cNvSpPr/>
      </dsp:nvSpPr>
      <dsp:spPr>
        <a:xfrm>
          <a:off x="7622887" y="310305"/>
          <a:ext cx="1818562" cy="181856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509775-983E-4110-B989-EE2CD6514BE0}">
      <dsp:nvSpPr>
        <dsp:cNvPr id="0" name=""/>
        <dsp:cNvSpPr/>
      </dsp:nvSpPr>
      <dsp:spPr>
        <a:xfrm>
          <a:off x="8010450" y="697868"/>
          <a:ext cx="1043437" cy="10434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EDC777-00B3-41D7-9AE1-23D741E941C3}">
      <dsp:nvSpPr>
        <dsp:cNvPr id="0" name=""/>
        <dsp:cNvSpPr/>
      </dsp:nvSpPr>
      <dsp:spPr>
        <a:xfrm>
          <a:off x="7041543" y="2695306"/>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a:t>Pellentesque habitant morbi tristique senectus et netus.</a:t>
          </a:r>
        </a:p>
      </dsp:txBody>
      <dsp:txXfrm>
        <a:off x="7041543" y="2695306"/>
        <a:ext cx="298125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984D22-DBE0-42B3-8A24-7BE3AC1AC54F}" type="datetimeFigureOut">
              <a:rPr lang="en-US" smtClean="0"/>
              <a:t>7/24/2023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9757CF-3E49-45EE-B600-412040EADF17}" type="slidenum">
              <a:rPr lang="en-US" smtClean="0"/>
              <a:t>‹#›</a:t>
            </a:fld>
            <a:endParaRPr lang="en-US"/>
          </a:p>
        </p:txBody>
      </p:sp>
    </p:spTree>
    <p:extLst>
      <p:ext uri="{BB962C8B-B14F-4D97-AF65-F5344CB8AC3E}">
        <p14:creationId xmlns:p14="http://schemas.microsoft.com/office/powerpoint/2010/main" val="2998724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https://www.aafp.org/pubs/afp/issues/2006/1001/p1159.html</a:t>
            </a:r>
          </a:p>
        </p:txBody>
      </p:sp>
      <p:sp>
        <p:nvSpPr>
          <p:cNvPr id="4" name="Slide Number Placeholder 3"/>
          <p:cNvSpPr>
            <a:spLocks noGrp="1"/>
          </p:cNvSpPr>
          <p:nvPr>
            <p:ph type="sldNum" sz="quarter" idx="5"/>
          </p:nvPr>
        </p:nvSpPr>
        <p:spPr/>
        <p:txBody>
          <a:bodyPr/>
          <a:lstStyle/>
          <a:p>
            <a:fld id="{5B905C5A-1E50-4BF7-86A7-E7C233977CB5}" type="slidenum">
              <a:rPr lang="en-US" smtClean="0"/>
              <a:t>1</a:t>
            </a:fld>
            <a:endParaRPr lang="en-US"/>
          </a:p>
        </p:txBody>
      </p:sp>
    </p:spTree>
    <p:extLst>
      <p:ext uri="{BB962C8B-B14F-4D97-AF65-F5344CB8AC3E}">
        <p14:creationId xmlns:p14="http://schemas.microsoft.com/office/powerpoint/2010/main" val="8063406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https://www.aafp.org/pubs/afp/issues/2006/1001/p1159.html</a:t>
            </a:r>
          </a:p>
        </p:txBody>
      </p:sp>
      <p:sp>
        <p:nvSpPr>
          <p:cNvPr id="4" name="Slide Number Placeholder 3"/>
          <p:cNvSpPr>
            <a:spLocks noGrp="1"/>
          </p:cNvSpPr>
          <p:nvPr>
            <p:ph type="sldNum" sz="quarter" idx="5"/>
          </p:nvPr>
        </p:nvSpPr>
        <p:spPr/>
        <p:txBody>
          <a:bodyPr/>
          <a:lstStyle/>
          <a:p>
            <a:fld id="{5B905C5A-1E50-4BF7-86A7-E7C233977CB5}" type="slidenum">
              <a:rPr lang="en-US" smtClean="0"/>
              <a:t>20</a:t>
            </a:fld>
            <a:endParaRPr lang="en-US"/>
          </a:p>
        </p:txBody>
      </p:sp>
    </p:spTree>
    <p:extLst>
      <p:ext uri="{BB962C8B-B14F-4D97-AF65-F5344CB8AC3E}">
        <p14:creationId xmlns:p14="http://schemas.microsoft.com/office/powerpoint/2010/main" val="3555717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https://www.aafp.org/pubs/afp/issues/2006/1001/p1159.html</a:t>
            </a:r>
          </a:p>
        </p:txBody>
      </p:sp>
      <p:sp>
        <p:nvSpPr>
          <p:cNvPr id="4" name="Slide Number Placeholder 3"/>
          <p:cNvSpPr>
            <a:spLocks noGrp="1"/>
          </p:cNvSpPr>
          <p:nvPr>
            <p:ph type="sldNum" sz="quarter" idx="5"/>
          </p:nvPr>
        </p:nvSpPr>
        <p:spPr/>
        <p:txBody>
          <a:bodyPr/>
          <a:lstStyle/>
          <a:p>
            <a:fld id="{5B905C5A-1E50-4BF7-86A7-E7C233977CB5}" type="slidenum">
              <a:rPr lang="en-US" smtClean="0"/>
              <a:t>23</a:t>
            </a:fld>
            <a:endParaRPr lang="en-US"/>
          </a:p>
        </p:txBody>
      </p:sp>
    </p:spTree>
    <p:extLst>
      <p:ext uri="{BB962C8B-B14F-4D97-AF65-F5344CB8AC3E}">
        <p14:creationId xmlns:p14="http://schemas.microsoft.com/office/powerpoint/2010/main" val="3555717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https://www.aafp.org/pubs/afp/issues/2006/1001/p1159.html</a:t>
            </a:r>
          </a:p>
        </p:txBody>
      </p:sp>
      <p:sp>
        <p:nvSpPr>
          <p:cNvPr id="4" name="Slide Number Placeholder 3"/>
          <p:cNvSpPr>
            <a:spLocks noGrp="1"/>
          </p:cNvSpPr>
          <p:nvPr>
            <p:ph type="sldNum" sz="quarter" idx="5"/>
          </p:nvPr>
        </p:nvSpPr>
        <p:spPr/>
        <p:txBody>
          <a:bodyPr/>
          <a:lstStyle/>
          <a:p>
            <a:fld id="{5B905C5A-1E50-4BF7-86A7-E7C233977CB5}" type="slidenum">
              <a:rPr lang="en-US" smtClean="0"/>
              <a:t>26</a:t>
            </a:fld>
            <a:endParaRPr lang="en-US"/>
          </a:p>
        </p:txBody>
      </p:sp>
    </p:spTree>
    <p:extLst>
      <p:ext uri="{BB962C8B-B14F-4D97-AF65-F5344CB8AC3E}">
        <p14:creationId xmlns:p14="http://schemas.microsoft.com/office/powerpoint/2010/main" val="3555717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https://www.aafp.org/pubs/afp/issues/2006/1001/p1159.html</a:t>
            </a:r>
          </a:p>
        </p:txBody>
      </p:sp>
      <p:sp>
        <p:nvSpPr>
          <p:cNvPr id="4" name="Slide Number Placeholder 3"/>
          <p:cNvSpPr>
            <a:spLocks noGrp="1"/>
          </p:cNvSpPr>
          <p:nvPr>
            <p:ph type="sldNum" sz="quarter" idx="5"/>
          </p:nvPr>
        </p:nvSpPr>
        <p:spPr/>
        <p:txBody>
          <a:bodyPr/>
          <a:lstStyle/>
          <a:p>
            <a:fld id="{5B905C5A-1E50-4BF7-86A7-E7C233977CB5}" type="slidenum">
              <a:rPr lang="en-US" smtClean="0"/>
              <a:t>30</a:t>
            </a:fld>
            <a:endParaRPr lang="en-US"/>
          </a:p>
        </p:txBody>
      </p:sp>
    </p:spTree>
    <p:extLst>
      <p:ext uri="{BB962C8B-B14F-4D97-AF65-F5344CB8AC3E}">
        <p14:creationId xmlns:p14="http://schemas.microsoft.com/office/powerpoint/2010/main" val="3555717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https://www.aafp.org/pubs/afp/issues/2006/1001/p1159.html</a:t>
            </a:r>
          </a:p>
        </p:txBody>
      </p:sp>
      <p:sp>
        <p:nvSpPr>
          <p:cNvPr id="4" name="Slide Number Placeholder 3"/>
          <p:cNvSpPr>
            <a:spLocks noGrp="1"/>
          </p:cNvSpPr>
          <p:nvPr>
            <p:ph type="sldNum" sz="quarter" idx="5"/>
          </p:nvPr>
        </p:nvSpPr>
        <p:spPr/>
        <p:txBody>
          <a:bodyPr/>
          <a:lstStyle/>
          <a:p>
            <a:fld id="{5B905C5A-1E50-4BF7-86A7-E7C233977CB5}" type="slidenum">
              <a:rPr lang="en-US" smtClean="0"/>
              <a:t>34</a:t>
            </a:fld>
            <a:endParaRPr lang="en-US"/>
          </a:p>
        </p:txBody>
      </p:sp>
    </p:spTree>
    <p:extLst>
      <p:ext uri="{BB962C8B-B14F-4D97-AF65-F5344CB8AC3E}">
        <p14:creationId xmlns:p14="http://schemas.microsoft.com/office/powerpoint/2010/main" val="35557170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https://www.aafp.org/pubs/afp/issues/2006/1001/p1159.html</a:t>
            </a:r>
          </a:p>
        </p:txBody>
      </p:sp>
      <p:sp>
        <p:nvSpPr>
          <p:cNvPr id="4" name="Slide Number Placeholder 3"/>
          <p:cNvSpPr>
            <a:spLocks noGrp="1"/>
          </p:cNvSpPr>
          <p:nvPr>
            <p:ph type="sldNum" sz="quarter" idx="5"/>
          </p:nvPr>
        </p:nvSpPr>
        <p:spPr/>
        <p:txBody>
          <a:bodyPr/>
          <a:lstStyle/>
          <a:p>
            <a:fld id="{5B905C5A-1E50-4BF7-86A7-E7C233977CB5}" type="slidenum">
              <a:rPr lang="en-US" smtClean="0"/>
              <a:t>38</a:t>
            </a:fld>
            <a:endParaRPr lang="en-US"/>
          </a:p>
        </p:txBody>
      </p:sp>
    </p:spTree>
    <p:extLst>
      <p:ext uri="{BB962C8B-B14F-4D97-AF65-F5344CB8AC3E}">
        <p14:creationId xmlns:p14="http://schemas.microsoft.com/office/powerpoint/2010/main" val="35557170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https://www.aafp.org/pubs/afp/issues/2006/1001/p1159.html</a:t>
            </a:r>
          </a:p>
        </p:txBody>
      </p:sp>
      <p:sp>
        <p:nvSpPr>
          <p:cNvPr id="4" name="Slide Number Placeholder 3"/>
          <p:cNvSpPr>
            <a:spLocks noGrp="1"/>
          </p:cNvSpPr>
          <p:nvPr>
            <p:ph type="sldNum" sz="quarter" idx="5"/>
          </p:nvPr>
        </p:nvSpPr>
        <p:spPr/>
        <p:txBody>
          <a:bodyPr/>
          <a:lstStyle/>
          <a:p>
            <a:fld id="{5B905C5A-1E50-4BF7-86A7-E7C233977CB5}" type="slidenum">
              <a:rPr lang="en-US" smtClean="0"/>
              <a:t>50</a:t>
            </a:fld>
            <a:endParaRPr lang="en-US"/>
          </a:p>
        </p:txBody>
      </p:sp>
    </p:spTree>
    <p:extLst>
      <p:ext uri="{BB962C8B-B14F-4D97-AF65-F5344CB8AC3E}">
        <p14:creationId xmlns:p14="http://schemas.microsoft.com/office/powerpoint/2010/main" val="2377898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https://www.aafp.org/pubs/afp/issues/2006/1001/p1159.html</a:t>
            </a:r>
          </a:p>
        </p:txBody>
      </p:sp>
      <p:sp>
        <p:nvSpPr>
          <p:cNvPr id="4" name="Slide Number Placeholder 3"/>
          <p:cNvSpPr>
            <a:spLocks noGrp="1"/>
          </p:cNvSpPr>
          <p:nvPr>
            <p:ph type="sldNum" sz="quarter" idx="5"/>
          </p:nvPr>
        </p:nvSpPr>
        <p:spPr/>
        <p:txBody>
          <a:bodyPr/>
          <a:lstStyle/>
          <a:p>
            <a:fld id="{5B905C5A-1E50-4BF7-86A7-E7C233977CB5}" type="slidenum">
              <a:rPr lang="en-US" smtClean="0"/>
              <a:t>51</a:t>
            </a:fld>
            <a:endParaRPr lang="en-US"/>
          </a:p>
        </p:txBody>
      </p:sp>
    </p:spTree>
    <p:extLst>
      <p:ext uri="{BB962C8B-B14F-4D97-AF65-F5344CB8AC3E}">
        <p14:creationId xmlns:p14="http://schemas.microsoft.com/office/powerpoint/2010/main" val="1935807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https://www.aafp.org/pubs/afp/issues/2006/1001/p1159.html</a:t>
            </a:r>
          </a:p>
        </p:txBody>
      </p:sp>
      <p:sp>
        <p:nvSpPr>
          <p:cNvPr id="4" name="Slide Number Placeholder 3"/>
          <p:cNvSpPr>
            <a:spLocks noGrp="1"/>
          </p:cNvSpPr>
          <p:nvPr>
            <p:ph type="sldNum" sz="quarter" idx="5"/>
          </p:nvPr>
        </p:nvSpPr>
        <p:spPr/>
        <p:txBody>
          <a:bodyPr/>
          <a:lstStyle/>
          <a:p>
            <a:fld id="{5B905C5A-1E50-4BF7-86A7-E7C233977CB5}" type="slidenum">
              <a:rPr lang="en-US" smtClean="0"/>
              <a:t>4</a:t>
            </a:fld>
            <a:endParaRPr lang="en-US"/>
          </a:p>
        </p:txBody>
      </p:sp>
    </p:spTree>
    <p:extLst>
      <p:ext uri="{BB962C8B-B14F-4D97-AF65-F5344CB8AC3E}">
        <p14:creationId xmlns:p14="http://schemas.microsoft.com/office/powerpoint/2010/main" val="844993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B9757CF-3E49-45EE-B600-412040EADF17}" type="slidenum">
              <a:rPr lang="en-US" smtClean="0"/>
              <a:t>8</a:t>
            </a:fld>
            <a:endParaRPr lang="en-US"/>
          </a:p>
        </p:txBody>
      </p:sp>
    </p:spTree>
    <p:extLst>
      <p:ext uri="{BB962C8B-B14F-4D97-AF65-F5344CB8AC3E}">
        <p14:creationId xmlns:p14="http://schemas.microsoft.com/office/powerpoint/2010/main" val="1301544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B9757CF-3E49-45EE-B600-412040EADF17}" type="slidenum">
              <a:rPr lang="en-US" smtClean="0"/>
              <a:t>9</a:t>
            </a:fld>
            <a:endParaRPr lang="en-US"/>
          </a:p>
        </p:txBody>
      </p:sp>
    </p:spTree>
    <p:extLst>
      <p:ext uri="{BB962C8B-B14F-4D97-AF65-F5344CB8AC3E}">
        <p14:creationId xmlns:p14="http://schemas.microsoft.com/office/powerpoint/2010/main" val="1633757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B9757CF-3E49-45EE-B600-412040EADF17}" type="slidenum">
              <a:rPr lang="en-US" smtClean="0"/>
              <a:t>10</a:t>
            </a:fld>
            <a:endParaRPr lang="en-US"/>
          </a:p>
        </p:txBody>
      </p:sp>
    </p:spTree>
    <p:extLst>
      <p:ext uri="{BB962C8B-B14F-4D97-AF65-F5344CB8AC3E}">
        <p14:creationId xmlns:p14="http://schemas.microsoft.com/office/powerpoint/2010/main" val="2888721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a:t>Let’s go back to definitions</a:t>
            </a:r>
            <a:r>
              <a:rPr lang="en-US" altLang="en-US" baseline="0"/>
              <a:t> of “substance use” and “substance use disorders” and think some more about SBIRT in practice. </a:t>
            </a:r>
          </a:p>
          <a:p>
            <a:pPr eaLnBrk="1" hangingPunct="1">
              <a:spcBef>
                <a:spcPct val="0"/>
              </a:spcBef>
            </a:pPr>
            <a:endParaRPr lang="en-US" altLang="en-US" baseline="0"/>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a:t>These graphics represents the </a:t>
            </a:r>
            <a:r>
              <a:rPr lang="en-US" altLang="en-US" baseline="0"/>
              <a:t>traditional continuum and the SBIRT model. The traditional model </a:t>
            </a:r>
            <a:r>
              <a:rPr lang="en-US" altLang="en-US"/>
              <a:t>really only recognizes abstinence and “responsible use” </a:t>
            </a:r>
            <a:r>
              <a:rPr lang="en-US" altLang="en-US" u="sng"/>
              <a:t>and</a:t>
            </a:r>
            <a:r>
              <a:rPr lang="en-US" altLang="en-US"/>
              <a:t> addiction. You</a:t>
            </a:r>
            <a:r>
              <a:rPr lang="en-US" altLang="en-US" baseline="0"/>
              <a:t> either </a:t>
            </a:r>
            <a:r>
              <a:rPr lang="en-US" altLang="en-US"/>
              <a:t>have</a:t>
            </a:r>
            <a:r>
              <a:rPr lang="en-US" altLang="en-US" baseline="0"/>
              <a:t> a problem or you don’t.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en-US" baseline="0"/>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a:t>What we</a:t>
            </a:r>
            <a:r>
              <a:rPr lang="en-US" altLang="en-US" baseline="0"/>
              <a:t> understand today is that the continuum includes misuse or high risk use – substance use that is potentially harmful to the person.  Most people fall into the low to no-risk zones… about 71%. But using SBIRT helps identify the smaller populations of those who engage in risky use and those who may have a substance use disorder.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en-US" baseline="0"/>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baseline="0"/>
              <a:t>Source: University of Iowa, SBIRT slides; Sbirtoregon.org (reference sheet adults English)</a:t>
            </a:r>
            <a:endParaRPr lang="en-US" altLang="en-US"/>
          </a:p>
          <a:p>
            <a:pPr eaLnBrk="1" hangingPunct="1">
              <a:spcBef>
                <a:spcPct val="0"/>
              </a:spcBef>
            </a:pPr>
            <a:endParaRPr lang="en-US" altLang="en-US"/>
          </a:p>
          <a:p>
            <a:endParaRPr lang="en-US"/>
          </a:p>
        </p:txBody>
      </p:sp>
      <p:sp>
        <p:nvSpPr>
          <p:cNvPr id="4" name="Slide Number Placeholder 3"/>
          <p:cNvSpPr>
            <a:spLocks noGrp="1"/>
          </p:cNvSpPr>
          <p:nvPr>
            <p:ph type="sldNum" sz="quarter" idx="5"/>
          </p:nvPr>
        </p:nvSpPr>
        <p:spPr/>
        <p:txBody>
          <a:bodyPr/>
          <a:lstStyle/>
          <a:p>
            <a:fld id="{7B9757CF-3E49-45EE-B600-412040EADF17}" type="slidenum">
              <a:rPr lang="en-US" smtClean="0"/>
              <a:t>13</a:t>
            </a:fld>
            <a:endParaRPr lang="en-US"/>
          </a:p>
        </p:txBody>
      </p:sp>
    </p:spTree>
    <p:extLst>
      <p:ext uri="{BB962C8B-B14F-4D97-AF65-F5344CB8AC3E}">
        <p14:creationId xmlns:p14="http://schemas.microsoft.com/office/powerpoint/2010/main" val="3288370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https://www.aafp.org/pubs/afp/issues/2006/1001/p1159.html</a:t>
            </a:r>
          </a:p>
        </p:txBody>
      </p:sp>
      <p:sp>
        <p:nvSpPr>
          <p:cNvPr id="4" name="Slide Number Placeholder 3"/>
          <p:cNvSpPr>
            <a:spLocks noGrp="1"/>
          </p:cNvSpPr>
          <p:nvPr>
            <p:ph type="sldNum" sz="quarter" idx="5"/>
          </p:nvPr>
        </p:nvSpPr>
        <p:spPr/>
        <p:txBody>
          <a:bodyPr/>
          <a:lstStyle/>
          <a:p>
            <a:fld id="{5B905C5A-1E50-4BF7-86A7-E7C233977CB5}" type="slidenum">
              <a:rPr lang="en-US" smtClean="0"/>
              <a:t>14</a:t>
            </a:fld>
            <a:endParaRPr lang="en-US"/>
          </a:p>
        </p:txBody>
      </p:sp>
    </p:spTree>
    <p:extLst>
      <p:ext uri="{BB962C8B-B14F-4D97-AF65-F5344CB8AC3E}">
        <p14:creationId xmlns:p14="http://schemas.microsoft.com/office/powerpoint/2010/main" val="3555717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https://www.aafp.org/pubs/afp/issues/2006/1001/p1159.html</a:t>
            </a:r>
          </a:p>
        </p:txBody>
      </p:sp>
      <p:sp>
        <p:nvSpPr>
          <p:cNvPr id="4" name="Slide Number Placeholder 3"/>
          <p:cNvSpPr>
            <a:spLocks noGrp="1"/>
          </p:cNvSpPr>
          <p:nvPr>
            <p:ph type="sldNum" sz="quarter" idx="5"/>
          </p:nvPr>
        </p:nvSpPr>
        <p:spPr/>
        <p:txBody>
          <a:bodyPr/>
          <a:lstStyle/>
          <a:p>
            <a:fld id="{5B905C5A-1E50-4BF7-86A7-E7C233977CB5}" type="slidenum">
              <a:rPr lang="en-US" smtClean="0"/>
              <a:t>16</a:t>
            </a:fld>
            <a:endParaRPr lang="en-US"/>
          </a:p>
        </p:txBody>
      </p:sp>
    </p:spTree>
    <p:extLst>
      <p:ext uri="{BB962C8B-B14F-4D97-AF65-F5344CB8AC3E}">
        <p14:creationId xmlns:p14="http://schemas.microsoft.com/office/powerpoint/2010/main" val="3555717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SBIRT, Screening is universal, but before we get into that lets talk about what screening does and does not do. Screening does NOT provide a diagnosis.</a:t>
            </a:r>
          </a:p>
        </p:txBody>
      </p:sp>
      <p:sp>
        <p:nvSpPr>
          <p:cNvPr id="4" name="Slide Number Placeholder 3"/>
          <p:cNvSpPr>
            <a:spLocks noGrp="1"/>
          </p:cNvSpPr>
          <p:nvPr>
            <p:ph type="sldNum" sz="quarter" idx="5"/>
          </p:nvPr>
        </p:nvSpPr>
        <p:spPr/>
        <p:txBody>
          <a:bodyPr/>
          <a:lstStyle/>
          <a:p>
            <a:fld id="{7B9757CF-3E49-45EE-B600-412040EADF17}" type="slidenum">
              <a:rPr lang="en-US" smtClean="0"/>
              <a:t>19</a:t>
            </a:fld>
            <a:endParaRPr lang="en-US"/>
          </a:p>
        </p:txBody>
      </p:sp>
    </p:spTree>
    <p:extLst>
      <p:ext uri="{BB962C8B-B14F-4D97-AF65-F5344CB8AC3E}">
        <p14:creationId xmlns:p14="http://schemas.microsoft.com/office/powerpoint/2010/main" val="1883823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C2D46-DCFB-F753-1B9C-0642AE5F44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9575D8-0D64-D9AA-CCFD-2033D78D45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CEA49C-098A-C885-406B-E26C5613A3DA}"/>
              </a:ext>
            </a:extLst>
          </p:cNvPr>
          <p:cNvSpPr>
            <a:spLocks noGrp="1"/>
          </p:cNvSpPr>
          <p:nvPr>
            <p:ph type="dt" sz="half" idx="10"/>
          </p:nvPr>
        </p:nvSpPr>
        <p:spPr/>
        <p:txBody>
          <a:bodyPr/>
          <a:lstStyle/>
          <a:p>
            <a:fld id="{5F786264-D29F-4CB4-9F69-2A1F498F20C0}" type="datetimeFigureOut">
              <a:rPr lang="en-US" smtClean="0"/>
              <a:t>7/24/2023</a:t>
            </a:fld>
            <a:endParaRPr lang="en-US"/>
          </a:p>
        </p:txBody>
      </p:sp>
      <p:sp>
        <p:nvSpPr>
          <p:cNvPr id="5" name="Footer Placeholder 4">
            <a:extLst>
              <a:ext uri="{FF2B5EF4-FFF2-40B4-BE49-F238E27FC236}">
                <a16:creationId xmlns:a16="http://schemas.microsoft.com/office/drawing/2014/main" id="{28DD539A-977B-7857-8B55-50B924823E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EF54F0-548F-3875-EE0C-82CEFB9CC03C}"/>
              </a:ext>
            </a:extLst>
          </p:cNvPr>
          <p:cNvSpPr>
            <a:spLocks noGrp="1"/>
          </p:cNvSpPr>
          <p:nvPr>
            <p:ph type="sldNum" sz="quarter" idx="12"/>
          </p:nvPr>
        </p:nvSpPr>
        <p:spPr/>
        <p:txBody>
          <a:bodyPr/>
          <a:lstStyle/>
          <a:p>
            <a:fld id="{B885AC91-5F37-417B-BAD6-FBE3159CCC18}" type="slidenum">
              <a:rPr lang="en-US" smtClean="0"/>
              <a:t>‹#›</a:t>
            </a:fld>
            <a:endParaRPr lang="en-US"/>
          </a:p>
        </p:txBody>
      </p:sp>
    </p:spTree>
    <p:extLst>
      <p:ext uri="{BB962C8B-B14F-4D97-AF65-F5344CB8AC3E}">
        <p14:creationId xmlns:p14="http://schemas.microsoft.com/office/powerpoint/2010/main" val="2211262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CF848-7684-B70D-D936-407BFFE22E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B125F2-D42F-D664-A2C4-C7B08B78E4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9D3AFE-0DFF-6706-6E76-E0F6BF746E4F}"/>
              </a:ext>
            </a:extLst>
          </p:cNvPr>
          <p:cNvSpPr>
            <a:spLocks noGrp="1"/>
          </p:cNvSpPr>
          <p:nvPr>
            <p:ph type="dt" sz="half" idx="10"/>
          </p:nvPr>
        </p:nvSpPr>
        <p:spPr/>
        <p:txBody>
          <a:bodyPr/>
          <a:lstStyle/>
          <a:p>
            <a:fld id="{5F786264-D29F-4CB4-9F69-2A1F498F20C0}" type="datetimeFigureOut">
              <a:rPr lang="en-US" smtClean="0"/>
              <a:t>7/24/2023</a:t>
            </a:fld>
            <a:endParaRPr lang="en-US"/>
          </a:p>
        </p:txBody>
      </p:sp>
      <p:sp>
        <p:nvSpPr>
          <p:cNvPr id="5" name="Footer Placeholder 4">
            <a:extLst>
              <a:ext uri="{FF2B5EF4-FFF2-40B4-BE49-F238E27FC236}">
                <a16:creationId xmlns:a16="http://schemas.microsoft.com/office/drawing/2014/main" id="{B51595A4-8F7A-4B1A-2245-56A720694F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0BECB8-615D-B40E-52E9-14ED411E7FC2}"/>
              </a:ext>
            </a:extLst>
          </p:cNvPr>
          <p:cNvSpPr>
            <a:spLocks noGrp="1"/>
          </p:cNvSpPr>
          <p:nvPr>
            <p:ph type="sldNum" sz="quarter" idx="12"/>
          </p:nvPr>
        </p:nvSpPr>
        <p:spPr/>
        <p:txBody>
          <a:bodyPr/>
          <a:lstStyle/>
          <a:p>
            <a:fld id="{B885AC91-5F37-417B-BAD6-FBE3159CCC18}" type="slidenum">
              <a:rPr lang="en-US" smtClean="0"/>
              <a:t>‹#›</a:t>
            </a:fld>
            <a:endParaRPr lang="en-US"/>
          </a:p>
        </p:txBody>
      </p:sp>
    </p:spTree>
    <p:extLst>
      <p:ext uri="{BB962C8B-B14F-4D97-AF65-F5344CB8AC3E}">
        <p14:creationId xmlns:p14="http://schemas.microsoft.com/office/powerpoint/2010/main" val="1770987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23B7BB-B737-A92B-628D-96FB613A6EA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CADE26-329F-436B-B2EF-4F1EEBE54F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4C54B7-34AF-4F89-C75F-C47BAF20E321}"/>
              </a:ext>
            </a:extLst>
          </p:cNvPr>
          <p:cNvSpPr>
            <a:spLocks noGrp="1"/>
          </p:cNvSpPr>
          <p:nvPr>
            <p:ph type="dt" sz="half" idx="10"/>
          </p:nvPr>
        </p:nvSpPr>
        <p:spPr/>
        <p:txBody>
          <a:bodyPr/>
          <a:lstStyle/>
          <a:p>
            <a:fld id="{5F786264-D29F-4CB4-9F69-2A1F498F20C0}" type="datetimeFigureOut">
              <a:rPr lang="en-US" smtClean="0"/>
              <a:t>7/24/2023</a:t>
            </a:fld>
            <a:endParaRPr lang="en-US"/>
          </a:p>
        </p:txBody>
      </p:sp>
      <p:sp>
        <p:nvSpPr>
          <p:cNvPr id="5" name="Footer Placeholder 4">
            <a:extLst>
              <a:ext uri="{FF2B5EF4-FFF2-40B4-BE49-F238E27FC236}">
                <a16:creationId xmlns:a16="http://schemas.microsoft.com/office/drawing/2014/main" id="{71E0F721-B1E2-DC6A-D7AC-3AA87BA2C0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2A303E-9160-0B38-1CA3-06EC8B38E827}"/>
              </a:ext>
            </a:extLst>
          </p:cNvPr>
          <p:cNvSpPr>
            <a:spLocks noGrp="1"/>
          </p:cNvSpPr>
          <p:nvPr>
            <p:ph type="sldNum" sz="quarter" idx="12"/>
          </p:nvPr>
        </p:nvSpPr>
        <p:spPr/>
        <p:txBody>
          <a:bodyPr/>
          <a:lstStyle/>
          <a:p>
            <a:fld id="{B885AC91-5F37-417B-BAD6-FBE3159CCC18}" type="slidenum">
              <a:rPr lang="en-US" smtClean="0"/>
              <a:t>‹#›</a:t>
            </a:fld>
            <a:endParaRPr lang="en-US"/>
          </a:p>
        </p:txBody>
      </p:sp>
    </p:spTree>
    <p:extLst>
      <p:ext uri="{BB962C8B-B14F-4D97-AF65-F5344CB8AC3E}">
        <p14:creationId xmlns:p14="http://schemas.microsoft.com/office/powerpoint/2010/main" val="2803395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86683-3032-925E-FF70-7DC19E643A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8E6F8A-C332-0EC8-3B2C-97A434B186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97D327-ADF8-A6CF-64BA-DEF915F7DD8F}"/>
              </a:ext>
            </a:extLst>
          </p:cNvPr>
          <p:cNvSpPr>
            <a:spLocks noGrp="1"/>
          </p:cNvSpPr>
          <p:nvPr>
            <p:ph type="dt" sz="half" idx="10"/>
          </p:nvPr>
        </p:nvSpPr>
        <p:spPr/>
        <p:txBody>
          <a:bodyPr/>
          <a:lstStyle/>
          <a:p>
            <a:fld id="{5F786264-D29F-4CB4-9F69-2A1F498F20C0}" type="datetimeFigureOut">
              <a:rPr lang="en-US" smtClean="0"/>
              <a:t>7/24/2023</a:t>
            </a:fld>
            <a:endParaRPr lang="en-US"/>
          </a:p>
        </p:txBody>
      </p:sp>
      <p:sp>
        <p:nvSpPr>
          <p:cNvPr id="5" name="Footer Placeholder 4">
            <a:extLst>
              <a:ext uri="{FF2B5EF4-FFF2-40B4-BE49-F238E27FC236}">
                <a16:creationId xmlns:a16="http://schemas.microsoft.com/office/drawing/2014/main" id="{513F2074-3B31-1319-344A-3928DB5181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C3AE5D-C67A-32AB-B7A0-BE3909224ABF}"/>
              </a:ext>
            </a:extLst>
          </p:cNvPr>
          <p:cNvSpPr>
            <a:spLocks noGrp="1"/>
          </p:cNvSpPr>
          <p:nvPr>
            <p:ph type="sldNum" sz="quarter" idx="12"/>
          </p:nvPr>
        </p:nvSpPr>
        <p:spPr/>
        <p:txBody>
          <a:bodyPr/>
          <a:lstStyle/>
          <a:p>
            <a:fld id="{B885AC91-5F37-417B-BAD6-FBE3159CCC18}" type="slidenum">
              <a:rPr lang="en-US" smtClean="0"/>
              <a:t>‹#›</a:t>
            </a:fld>
            <a:endParaRPr lang="en-US"/>
          </a:p>
        </p:txBody>
      </p:sp>
    </p:spTree>
    <p:extLst>
      <p:ext uri="{BB962C8B-B14F-4D97-AF65-F5344CB8AC3E}">
        <p14:creationId xmlns:p14="http://schemas.microsoft.com/office/powerpoint/2010/main" val="3321742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1DF3E-D898-B971-D63A-3504B11298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E4A527-3C87-3E92-50AF-E06DC5618D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940596-52D5-4DFB-C406-121FEC5B4F58}"/>
              </a:ext>
            </a:extLst>
          </p:cNvPr>
          <p:cNvSpPr>
            <a:spLocks noGrp="1"/>
          </p:cNvSpPr>
          <p:nvPr>
            <p:ph type="dt" sz="half" idx="10"/>
          </p:nvPr>
        </p:nvSpPr>
        <p:spPr/>
        <p:txBody>
          <a:bodyPr/>
          <a:lstStyle/>
          <a:p>
            <a:fld id="{5F786264-D29F-4CB4-9F69-2A1F498F20C0}" type="datetimeFigureOut">
              <a:rPr lang="en-US" smtClean="0"/>
              <a:t>7/24/2023</a:t>
            </a:fld>
            <a:endParaRPr lang="en-US"/>
          </a:p>
        </p:txBody>
      </p:sp>
      <p:sp>
        <p:nvSpPr>
          <p:cNvPr id="5" name="Footer Placeholder 4">
            <a:extLst>
              <a:ext uri="{FF2B5EF4-FFF2-40B4-BE49-F238E27FC236}">
                <a16:creationId xmlns:a16="http://schemas.microsoft.com/office/drawing/2014/main" id="{55506E18-BBC9-86F3-FA63-E2868F2620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DF5083-700A-7069-B113-DA9F64EB0FB0}"/>
              </a:ext>
            </a:extLst>
          </p:cNvPr>
          <p:cNvSpPr>
            <a:spLocks noGrp="1"/>
          </p:cNvSpPr>
          <p:nvPr>
            <p:ph type="sldNum" sz="quarter" idx="12"/>
          </p:nvPr>
        </p:nvSpPr>
        <p:spPr/>
        <p:txBody>
          <a:bodyPr/>
          <a:lstStyle/>
          <a:p>
            <a:fld id="{B885AC91-5F37-417B-BAD6-FBE3159CCC18}" type="slidenum">
              <a:rPr lang="en-US" smtClean="0"/>
              <a:t>‹#›</a:t>
            </a:fld>
            <a:endParaRPr lang="en-US"/>
          </a:p>
        </p:txBody>
      </p:sp>
    </p:spTree>
    <p:extLst>
      <p:ext uri="{BB962C8B-B14F-4D97-AF65-F5344CB8AC3E}">
        <p14:creationId xmlns:p14="http://schemas.microsoft.com/office/powerpoint/2010/main" val="2153587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6CA92-395E-3C93-082E-3C3BE0870E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C91A7D-76CE-C49C-375D-4C33A134D54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B6FE67-B7E6-B23C-9BFE-6331ECC9DD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C0EA2A-9621-19C6-9635-BA3F6C5E0B44}"/>
              </a:ext>
            </a:extLst>
          </p:cNvPr>
          <p:cNvSpPr>
            <a:spLocks noGrp="1"/>
          </p:cNvSpPr>
          <p:nvPr>
            <p:ph type="dt" sz="half" idx="10"/>
          </p:nvPr>
        </p:nvSpPr>
        <p:spPr/>
        <p:txBody>
          <a:bodyPr/>
          <a:lstStyle/>
          <a:p>
            <a:fld id="{5F786264-D29F-4CB4-9F69-2A1F498F20C0}" type="datetimeFigureOut">
              <a:rPr lang="en-US" smtClean="0"/>
              <a:t>7/24/2023</a:t>
            </a:fld>
            <a:endParaRPr lang="en-US"/>
          </a:p>
        </p:txBody>
      </p:sp>
      <p:sp>
        <p:nvSpPr>
          <p:cNvPr id="6" name="Footer Placeholder 5">
            <a:extLst>
              <a:ext uri="{FF2B5EF4-FFF2-40B4-BE49-F238E27FC236}">
                <a16:creationId xmlns:a16="http://schemas.microsoft.com/office/drawing/2014/main" id="{A8810230-1E96-9225-5F66-03B1B98961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C70A28-8DF8-E7FC-1A8C-92DE96C618F2}"/>
              </a:ext>
            </a:extLst>
          </p:cNvPr>
          <p:cNvSpPr>
            <a:spLocks noGrp="1"/>
          </p:cNvSpPr>
          <p:nvPr>
            <p:ph type="sldNum" sz="quarter" idx="12"/>
          </p:nvPr>
        </p:nvSpPr>
        <p:spPr/>
        <p:txBody>
          <a:bodyPr/>
          <a:lstStyle/>
          <a:p>
            <a:fld id="{B885AC91-5F37-417B-BAD6-FBE3159CCC18}" type="slidenum">
              <a:rPr lang="en-US" smtClean="0"/>
              <a:t>‹#›</a:t>
            </a:fld>
            <a:endParaRPr lang="en-US"/>
          </a:p>
        </p:txBody>
      </p:sp>
    </p:spTree>
    <p:extLst>
      <p:ext uri="{BB962C8B-B14F-4D97-AF65-F5344CB8AC3E}">
        <p14:creationId xmlns:p14="http://schemas.microsoft.com/office/powerpoint/2010/main" val="2236328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39A57-216D-642C-4E1E-2CE621D0C23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67CAC1-5B79-EE31-2216-68C510AB9F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AA1A89-1A06-ED02-285C-190AA006E3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BC1F31-1205-3C74-96CC-C807359FCF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E36305-9F97-7E51-85EF-F3377F3644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4C5625-0CDB-CB9A-82B1-525F559CD091}"/>
              </a:ext>
            </a:extLst>
          </p:cNvPr>
          <p:cNvSpPr>
            <a:spLocks noGrp="1"/>
          </p:cNvSpPr>
          <p:nvPr>
            <p:ph type="dt" sz="half" idx="10"/>
          </p:nvPr>
        </p:nvSpPr>
        <p:spPr/>
        <p:txBody>
          <a:bodyPr/>
          <a:lstStyle/>
          <a:p>
            <a:fld id="{5F786264-D29F-4CB4-9F69-2A1F498F20C0}" type="datetimeFigureOut">
              <a:rPr lang="en-US" smtClean="0"/>
              <a:t>7/24/2023</a:t>
            </a:fld>
            <a:endParaRPr lang="en-US"/>
          </a:p>
        </p:txBody>
      </p:sp>
      <p:sp>
        <p:nvSpPr>
          <p:cNvPr id="8" name="Footer Placeholder 7">
            <a:extLst>
              <a:ext uri="{FF2B5EF4-FFF2-40B4-BE49-F238E27FC236}">
                <a16:creationId xmlns:a16="http://schemas.microsoft.com/office/drawing/2014/main" id="{4D3C1116-10EF-6B86-165D-85C0C777D7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BB13A0-B8EB-CD0B-7915-EE3C50D5B3F6}"/>
              </a:ext>
            </a:extLst>
          </p:cNvPr>
          <p:cNvSpPr>
            <a:spLocks noGrp="1"/>
          </p:cNvSpPr>
          <p:nvPr>
            <p:ph type="sldNum" sz="quarter" idx="12"/>
          </p:nvPr>
        </p:nvSpPr>
        <p:spPr/>
        <p:txBody>
          <a:bodyPr/>
          <a:lstStyle/>
          <a:p>
            <a:fld id="{B885AC91-5F37-417B-BAD6-FBE3159CCC18}" type="slidenum">
              <a:rPr lang="en-US" smtClean="0"/>
              <a:t>‹#›</a:t>
            </a:fld>
            <a:endParaRPr lang="en-US"/>
          </a:p>
        </p:txBody>
      </p:sp>
    </p:spTree>
    <p:extLst>
      <p:ext uri="{BB962C8B-B14F-4D97-AF65-F5344CB8AC3E}">
        <p14:creationId xmlns:p14="http://schemas.microsoft.com/office/powerpoint/2010/main" val="2706357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2F5EF-F70F-FE89-9FCE-A71C2F93B7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4F55DC-21E3-77A3-E455-60680F36DB4C}"/>
              </a:ext>
            </a:extLst>
          </p:cNvPr>
          <p:cNvSpPr>
            <a:spLocks noGrp="1"/>
          </p:cNvSpPr>
          <p:nvPr>
            <p:ph type="dt" sz="half" idx="10"/>
          </p:nvPr>
        </p:nvSpPr>
        <p:spPr/>
        <p:txBody>
          <a:bodyPr/>
          <a:lstStyle/>
          <a:p>
            <a:fld id="{5F786264-D29F-4CB4-9F69-2A1F498F20C0}" type="datetimeFigureOut">
              <a:rPr lang="en-US" smtClean="0"/>
              <a:t>7/24/2023</a:t>
            </a:fld>
            <a:endParaRPr lang="en-US"/>
          </a:p>
        </p:txBody>
      </p:sp>
      <p:sp>
        <p:nvSpPr>
          <p:cNvPr id="4" name="Footer Placeholder 3">
            <a:extLst>
              <a:ext uri="{FF2B5EF4-FFF2-40B4-BE49-F238E27FC236}">
                <a16:creationId xmlns:a16="http://schemas.microsoft.com/office/drawing/2014/main" id="{37279877-5788-7738-4D70-5EAE11BA6F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D2626F2-AC33-77C0-9F75-F9720868713F}"/>
              </a:ext>
            </a:extLst>
          </p:cNvPr>
          <p:cNvSpPr>
            <a:spLocks noGrp="1"/>
          </p:cNvSpPr>
          <p:nvPr>
            <p:ph type="sldNum" sz="quarter" idx="12"/>
          </p:nvPr>
        </p:nvSpPr>
        <p:spPr/>
        <p:txBody>
          <a:bodyPr/>
          <a:lstStyle/>
          <a:p>
            <a:fld id="{B885AC91-5F37-417B-BAD6-FBE3159CCC18}" type="slidenum">
              <a:rPr lang="en-US" smtClean="0"/>
              <a:t>‹#›</a:t>
            </a:fld>
            <a:endParaRPr lang="en-US"/>
          </a:p>
        </p:txBody>
      </p:sp>
    </p:spTree>
    <p:extLst>
      <p:ext uri="{BB962C8B-B14F-4D97-AF65-F5344CB8AC3E}">
        <p14:creationId xmlns:p14="http://schemas.microsoft.com/office/powerpoint/2010/main" val="2502006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C4BE06-4019-7E79-A80D-ECB9F002D493}"/>
              </a:ext>
            </a:extLst>
          </p:cNvPr>
          <p:cNvSpPr>
            <a:spLocks noGrp="1"/>
          </p:cNvSpPr>
          <p:nvPr>
            <p:ph type="dt" sz="half" idx="10"/>
          </p:nvPr>
        </p:nvSpPr>
        <p:spPr/>
        <p:txBody>
          <a:bodyPr/>
          <a:lstStyle/>
          <a:p>
            <a:fld id="{5F786264-D29F-4CB4-9F69-2A1F498F20C0}" type="datetimeFigureOut">
              <a:rPr lang="en-US" smtClean="0"/>
              <a:t>7/24/2023</a:t>
            </a:fld>
            <a:endParaRPr lang="en-US"/>
          </a:p>
        </p:txBody>
      </p:sp>
      <p:sp>
        <p:nvSpPr>
          <p:cNvPr id="3" name="Footer Placeholder 2">
            <a:extLst>
              <a:ext uri="{FF2B5EF4-FFF2-40B4-BE49-F238E27FC236}">
                <a16:creationId xmlns:a16="http://schemas.microsoft.com/office/drawing/2014/main" id="{FE0734D7-9939-EB09-03B5-0B415B16D0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416D2EE-423D-B265-FAE0-38D694DA794C}"/>
              </a:ext>
            </a:extLst>
          </p:cNvPr>
          <p:cNvSpPr>
            <a:spLocks noGrp="1"/>
          </p:cNvSpPr>
          <p:nvPr>
            <p:ph type="sldNum" sz="quarter" idx="12"/>
          </p:nvPr>
        </p:nvSpPr>
        <p:spPr/>
        <p:txBody>
          <a:bodyPr/>
          <a:lstStyle/>
          <a:p>
            <a:fld id="{B885AC91-5F37-417B-BAD6-FBE3159CCC18}" type="slidenum">
              <a:rPr lang="en-US" smtClean="0"/>
              <a:t>‹#›</a:t>
            </a:fld>
            <a:endParaRPr lang="en-US"/>
          </a:p>
        </p:txBody>
      </p:sp>
    </p:spTree>
    <p:extLst>
      <p:ext uri="{BB962C8B-B14F-4D97-AF65-F5344CB8AC3E}">
        <p14:creationId xmlns:p14="http://schemas.microsoft.com/office/powerpoint/2010/main" val="2949882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D7B82-3142-BD88-B426-C547B2B2F5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B2BA3E-3C1E-EC88-B1A7-7FA0757521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86C0AA-1D55-BFDF-BC69-CBCD995E8C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AD09AD-6616-20C2-9C19-24E8A855E074}"/>
              </a:ext>
            </a:extLst>
          </p:cNvPr>
          <p:cNvSpPr>
            <a:spLocks noGrp="1"/>
          </p:cNvSpPr>
          <p:nvPr>
            <p:ph type="dt" sz="half" idx="10"/>
          </p:nvPr>
        </p:nvSpPr>
        <p:spPr/>
        <p:txBody>
          <a:bodyPr/>
          <a:lstStyle/>
          <a:p>
            <a:fld id="{5F786264-D29F-4CB4-9F69-2A1F498F20C0}" type="datetimeFigureOut">
              <a:rPr lang="en-US" smtClean="0"/>
              <a:t>7/24/2023</a:t>
            </a:fld>
            <a:endParaRPr lang="en-US"/>
          </a:p>
        </p:txBody>
      </p:sp>
      <p:sp>
        <p:nvSpPr>
          <p:cNvPr id="6" name="Footer Placeholder 5">
            <a:extLst>
              <a:ext uri="{FF2B5EF4-FFF2-40B4-BE49-F238E27FC236}">
                <a16:creationId xmlns:a16="http://schemas.microsoft.com/office/drawing/2014/main" id="{946AE414-7C40-D423-C138-B18D56DACA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0AC776-85F8-E383-536E-EB1D82007093}"/>
              </a:ext>
            </a:extLst>
          </p:cNvPr>
          <p:cNvSpPr>
            <a:spLocks noGrp="1"/>
          </p:cNvSpPr>
          <p:nvPr>
            <p:ph type="sldNum" sz="quarter" idx="12"/>
          </p:nvPr>
        </p:nvSpPr>
        <p:spPr/>
        <p:txBody>
          <a:bodyPr/>
          <a:lstStyle/>
          <a:p>
            <a:fld id="{B885AC91-5F37-417B-BAD6-FBE3159CCC18}" type="slidenum">
              <a:rPr lang="en-US" smtClean="0"/>
              <a:t>‹#›</a:t>
            </a:fld>
            <a:endParaRPr lang="en-US"/>
          </a:p>
        </p:txBody>
      </p:sp>
    </p:spTree>
    <p:extLst>
      <p:ext uri="{BB962C8B-B14F-4D97-AF65-F5344CB8AC3E}">
        <p14:creationId xmlns:p14="http://schemas.microsoft.com/office/powerpoint/2010/main" val="4262332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F4FFB-A072-2511-1CFA-E10FBC9991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BC3BB3-CA47-E1EF-CE73-9FFA0F53E0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E0536E-160F-42AA-4976-BDD2068530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AE6187-6362-618F-E2B1-0A2D9CA8541F}"/>
              </a:ext>
            </a:extLst>
          </p:cNvPr>
          <p:cNvSpPr>
            <a:spLocks noGrp="1"/>
          </p:cNvSpPr>
          <p:nvPr>
            <p:ph type="dt" sz="half" idx="10"/>
          </p:nvPr>
        </p:nvSpPr>
        <p:spPr/>
        <p:txBody>
          <a:bodyPr/>
          <a:lstStyle/>
          <a:p>
            <a:fld id="{5F786264-D29F-4CB4-9F69-2A1F498F20C0}" type="datetimeFigureOut">
              <a:rPr lang="en-US" smtClean="0"/>
              <a:t>7/24/2023</a:t>
            </a:fld>
            <a:endParaRPr lang="en-US"/>
          </a:p>
        </p:txBody>
      </p:sp>
      <p:sp>
        <p:nvSpPr>
          <p:cNvPr id="6" name="Footer Placeholder 5">
            <a:extLst>
              <a:ext uri="{FF2B5EF4-FFF2-40B4-BE49-F238E27FC236}">
                <a16:creationId xmlns:a16="http://schemas.microsoft.com/office/drawing/2014/main" id="{EB99A957-6743-B298-73BD-CE2A522155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803932-099D-5023-BB81-69902CC78017}"/>
              </a:ext>
            </a:extLst>
          </p:cNvPr>
          <p:cNvSpPr>
            <a:spLocks noGrp="1"/>
          </p:cNvSpPr>
          <p:nvPr>
            <p:ph type="sldNum" sz="quarter" idx="12"/>
          </p:nvPr>
        </p:nvSpPr>
        <p:spPr/>
        <p:txBody>
          <a:bodyPr/>
          <a:lstStyle/>
          <a:p>
            <a:fld id="{B885AC91-5F37-417B-BAD6-FBE3159CCC18}" type="slidenum">
              <a:rPr lang="en-US" smtClean="0"/>
              <a:t>‹#›</a:t>
            </a:fld>
            <a:endParaRPr lang="en-US"/>
          </a:p>
        </p:txBody>
      </p:sp>
    </p:spTree>
    <p:extLst>
      <p:ext uri="{BB962C8B-B14F-4D97-AF65-F5344CB8AC3E}">
        <p14:creationId xmlns:p14="http://schemas.microsoft.com/office/powerpoint/2010/main" val="372550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8040BC-9980-DB93-D0B9-AC4B8DAC54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485584-86C6-5214-AD64-FB81A20E33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2085BF-E61A-3F19-3062-F7539F965F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786264-D29F-4CB4-9F69-2A1F498F20C0}" type="datetimeFigureOut">
              <a:rPr lang="en-US" smtClean="0"/>
              <a:t>7/24/2023</a:t>
            </a:fld>
            <a:endParaRPr lang="en-US"/>
          </a:p>
        </p:txBody>
      </p:sp>
      <p:sp>
        <p:nvSpPr>
          <p:cNvPr id="5" name="Footer Placeholder 4">
            <a:extLst>
              <a:ext uri="{FF2B5EF4-FFF2-40B4-BE49-F238E27FC236}">
                <a16:creationId xmlns:a16="http://schemas.microsoft.com/office/drawing/2014/main" id="{938636F5-B9C9-EB46-0C01-818C3902E7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2E782A-781D-95A6-02AB-A7AEFC88D6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85AC91-5F37-417B-BAD6-FBE3159CCC18}" type="slidenum">
              <a:rPr lang="en-US" smtClean="0"/>
              <a:t>‹#›</a:t>
            </a:fld>
            <a:endParaRPr lang="en-US"/>
          </a:p>
        </p:txBody>
      </p:sp>
    </p:spTree>
    <p:extLst>
      <p:ext uri="{BB962C8B-B14F-4D97-AF65-F5344CB8AC3E}">
        <p14:creationId xmlns:p14="http://schemas.microsoft.com/office/powerpoint/2010/main" val="25002686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ideo" Target="https://www.youtube.com/embed/g2v2sfwfQ84?feature=oembed" TargetMode="External"/><Relationship Id="rId5" Type="http://schemas.openxmlformats.org/officeDocument/2006/relationships/image" Target="../media/image49.jpeg"/><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2.xml"/><Relationship Id="rId7" Type="http://schemas.openxmlformats.org/officeDocument/2006/relationships/image" Target="../media/image1.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hyperlink" Target="https://artakeback.org/the-arkansas-opioid-dashboard/" TargetMode="External"/><Relationship Id="rId3" Type="http://schemas.openxmlformats.org/officeDocument/2006/relationships/image" Target="../media/image6.png"/><Relationship Id="rId7" Type="http://schemas.openxmlformats.org/officeDocument/2006/relationships/hyperlink" Target="https://bradfordhealth.com/locations/little-rock-ar-regional-office/" TargetMode="Externa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hyperlink" Target="https://findtreatment.samhsa.gov/locator" TargetMode="External"/><Relationship Id="rId5" Type="http://schemas.openxmlformats.org/officeDocument/2006/relationships/hyperlink" Target="https://ualr.edu/counseling/central-arkansas-mental-health/" TargetMode="External"/><Relationship Id="rId4" Type="http://schemas.openxmlformats.org/officeDocument/2006/relationships/hyperlink" Target="https://uamshealth.com/ar-connectnow/substance-abuse-facilities/" TargetMode="External"/><Relationship Id="rId9" Type="http://schemas.openxmlformats.org/officeDocument/2006/relationships/hyperlink" Target="https://www.campconnect.com/mental-emotional"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hyperlink" Target="https://youtu.be/nOeYvlN9g0U" TargetMode="Externa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ideo" Target="https://www.youtube.com/embed/zPomDCFiwjs?feature=oembed" TargetMode="External"/><Relationship Id="rId6" Type="http://schemas.openxmlformats.org/officeDocument/2006/relationships/image" Target="../media/image54.jpeg"/><Relationship Id="rId5" Type="http://schemas.openxmlformats.org/officeDocument/2006/relationships/image" Target="../media/image2.png"/><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ideo" Target="https://www.youtube.com/embed/jt_I2Yg2Ik4?list=UUnPNYSZM9zVTYHoZxvlxpUw" TargetMode="External"/><Relationship Id="rId6" Type="http://schemas.openxmlformats.org/officeDocument/2006/relationships/image" Target="../media/image55.jpeg"/><Relationship Id="rId5" Type="http://schemas.openxmlformats.org/officeDocument/2006/relationships/image" Target="../media/image2.png"/><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ideo" Target="https://www.youtube.com/embed/7nevSz5-dhc?feature=oembed" TargetMode="External"/><Relationship Id="rId5" Type="http://schemas.openxmlformats.org/officeDocument/2006/relationships/image" Target="../media/image56.jpeg"/><Relationship Id="rId4" Type="http://schemas.openxmlformats.org/officeDocument/2006/relationships/image" Target="../media/image20.png"/></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video" Target="https://www.youtube.com/embed/RWbesR8-yis?list=UUnPNYSZM9zVTYHoZxvlxpUw" TargetMode="External"/><Relationship Id="rId4" Type="http://schemas.openxmlformats.org/officeDocument/2006/relationships/image" Target="../media/image57.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72326B-FEDA-B9F6-6516-6BF0F4BDB409}"/>
              </a:ext>
            </a:extLst>
          </p:cNvPr>
          <p:cNvPicPr>
            <a:picLocks noChangeAspect="1"/>
          </p:cNvPicPr>
          <p:nvPr/>
        </p:nvPicPr>
        <p:blipFill rotWithShape="1">
          <a:blip r:embed="rId3"/>
          <a:srcRect t="16196" r="13539"/>
          <a:stretch/>
        </p:blipFill>
        <p:spPr>
          <a:xfrm>
            <a:off x="0" y="0"/>
            <a:ext cx="12192001" cy="6647501"/>
          </a:xfrm>
          <a:prstGeom prst="rect">
            <a:avLst/>
          </a:prstGeom>
        </p:spPr>
      </p:pic>
      <p:pic>
        <p:nvPicPr>
          <p:cNvPr id="5" name="Picture 4">
            <a:extLst>
              <a:ext uri="{FF2B5EF4-FFF2-40B4-BE49-F238E27FC236}">
                <a16:creationId xmlns:a16="http://schemas.microsoft.com/office/drawing/2014/main" id="{2601D637-7D34-B993-8316-34F1372910D1}"/>
              </a:ext>
            </a:extLst>
          </p:cNvPr>
          <p:cNvPicPr>
            <a:picLocks noChangeAspect="1"/>
          </p:cNvPicPr>
          <p:nvPr/>
        </p:nvPicPr>
        <p:blipFill>
          <a:blip r:embed="rId4"/>
          <a:stretch>
            <a:fillRect/>
          </a:stretch>
        </p:blipFill>
        <p:spPr>
          <a:xfrm>
            <a:off x="128587" y="6091970"/>
            <a:ext cx="2181225" cy="676275"/>
          </a:xfrm>
          <a:prstGeom prst="rect">
            <a:avLst/>
          </a:prstGeom>
        </p:spPr>
      </p:pic>
      <p:sp>
        <p:nvSpPr>
          <p:cNvPr id="2" name="TextBox 1">
            <a:extLst>
              <a:ext uri="{FF2B5EF4-FFF2-40B4-BE49-F238E27FC236}">
                <a16:creationId xmlns:a16="http://schemas.microsoft.com/office/drawing/2014/main" id="{38F65D66-4AAE-CCC6-7F90-F4B28FFD4AFC}"/>
              </a:ext>
            </a:extLst>
          </p:cNvPr>
          <p:cNvSpPr txBox="1"/>
          <p:nvPr/>
        </p:nvSpPr>
        <p:spPr>
          <a:xfrm>
            <a:off x="447907" y="1137424"/>
            <a:ext cx="11296185" cy="1200329"/>
          </a:xfrm>
          <a:prstGeom prst="rect">
            <a:avLst/>
          </a:prstGeom>
          <a:noFill/>
        </p:spPr>
        <p:txBody>
          <a:bodyPr wrap="square" rtlCol="0">
            <a:spAutoFit/>
          </a:bodyPr>
          <a:lstStyle/>
          <a:p>
            <a:pPr algn="ctr"/>
            <a:r>
              <a:rPr lang="en-US" sz="3600" b="1"/>
              <a:t>SBIRT – part 2</a:t>
            </a:r>
          </a:p>
          <a:p>
            <a:pPr algn="ctr"/>
            <a:r>
              <a:rPr lang="en-US" sz="3600" b="1"/>
              <a:t>Screening, Brief Intervention, Referral to Treatment </a:t>
            </a:r>
          </a:p>
        </p:txBody>
      </p:sp>
      <p:sp>
        <p:nvSpPr>
          <p:cNvPr id="3" name="TextBox 2">
            <a:extLst>
              <a:ext uri="{FF2B5EF4-FFF2-40B4-BE49-F238E27FC236}">
                <a16:creationId xmlns:a16="http://schemas.microsoft.com/office/drawing/2014/main" id="{E3F5F3AD-D70F-D4BA-A74F-F1A09EC0FDAE}"/>
              </a:ext>
            </a:extLst>
          </p:cNvPr>
          <p:cNvSpPr txBox="1"/>
          <p:nvPr/>
        </p:nvSpPr>
        <p:spPr>
          <a:xfrm>
            <a:off x="4828479" y="2717624"/>
            <a:ext cx="3612994" cy="1107996"/>
          </a:xfrm>
          <a:prstGeom prst="rect">
            <a:avLst/>
          </a:prstGeom>
          <a:noFill/>
        </p:spPr>
        <p:txBody>
          <a:bodyPr wrap="square" rtlCol="0">
            <a:spAutoFit/>
          </a:bodyPr>
          <a:lstStyle/>
          <a:p>
            <a:r>
              <a:rPr lang="en-US" sz="2400"/>
              <a:t>Patty Gibson, MD</a:t>
            </a:r>
          </a:p>
          <a:p>
            <a:r>
              <a:rPr lang="en-US" sz="2400"/>
              <a:t>Kim Shuler, LCSW</a:t>
            </a:r>
          </a:p>
          <a:p>
            <a:endParaRPr lang="en-US"/>
          </a:p>
        </p:txBody>
      </p:sp>
      <p:sp>
        <p:nvSpPr>
          <p:cNvPr id="7" name="TextBox 6">
            <a:extLst>
              <a:ext uri="{FF2B5EF4-FFF2-40B4-BE49-F238E27FC236}">
                <a16:creationId xmlns:a16="http://schemas.microsoft.com/office/drawing/2014/main" id="{D088909A-B53E-D813-A3FC-9ABA113BB56B}"/>
              </a:ext>
            </a:extLst>
          </p:cNvPr>
          <p:cNvSpPr txBox="1"/>
          <p:nvPr/>
        </p:nvSpPr>
        <p:spPr>
          <a:xfrm>
            <a:off x="5006898" y="3772112"/>
            <a:ext cx="1839951" cy="369332"/>
          </a:xfrm>
          <a:prstGeom prst="rect">
            <a:avLst/>
          </a:prstGeom>
          <a:noFill/>
        </p:spPr>
        <p:txBody>
          <a:bodyPr wrap="square" rtlCol="0">
            <a:spAutoFit/>
          </a:bodyPr>
          <a:lstStyle/>
          <a:p>
            <a:r>
              <a:rPr lang="en-US"/>
              <a:t>January 17, 2023</a:t>
            </a:r>
          </a:p>
        </p:txBody>
      </p:sp>
      <p:pic>
        <p:nvPicPr>
          <p:cNvPr id="8" name="Picture 7">
            <a:extLst>
              <a:ext uri="{FF2B5EF4-FFF2-40B4-BE49-F238E27FC236}">
                <a16:creationId xmlns:a16="http://schemas.microsoft.com/office/drawing/2014/main" id="{3AF05653-0E5D-6E6E-3A04-D27889E00F81}"/>
              </a:ext>
            </a:extLst>
          </p:cNvPr>
          <p:cNvPicPr>
            <a:picLocks noChangeAspect="1"/>
          </p:cNvPicPr>
          <p:nvPr/>
        </p:nvPicPr>
        <p:blipFill>
          <a:blip r:embed="rId5"/>
          <a:stretch>
            <a:fillRect/>
          </a:stretch>
        </p:blipFill>
        <p:spPr>
          <a:xfrm>
            <a:off x="128587" y="4502293"/>
            <a:ext cx="11858359" cy="1144227"/>
          </a:xfrm>
          <a:prstGeom prst="rect">
            <a:avLst/>
          </a:prstGeom>
        </p:spPr>
      </p:pic>
    </p:spTree>
    <p:extLst>
      <p:ext uri="{BB962C8B-B14F-4D97-AF65-F5344CB8AC3E}">
        <p14:creationId xmlns:p14="http://schemas.microsoft.com/office/powerpoint/2010/main" val="42323382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812EC-62F7-E9D8-C3CD-496DDB009012}"/>
              </a:ext>
            </a:extLst>
          </p:cNvPr>
          <p:cNvPicPr>
            <a:picLocks noChangeAspect="1"/>
          </p:cNvPicPr>
          <p:nvPr/>
        </p:nvPicPr>
        <p:blipFill rotWithShape="1">
          <a:blip r:embed="rId3"/>
          <a:srcRect t="15399" r="15399"/>
          <a:stretch/>
        </p:blipFill>
        <p:spPr>
          <a:xfrm>
            <a:off x="0" y="0"/>
            <a:ext cx="12192001" cy="6631709"/>
          </a:xfrm>
          <a:prstGeom prst="rect">
            <a:avLst/>
          </a:prstGeom>
        </p:spPr>
      </p:pic>
      <p:pic>
        <p:nvPicPr>
          <p:cNvPr id="5" name="Picture 4">
            <a:extLst>
              <a:ext uri="{FF2B5EF4-FFF2-40B4-BE49-F238E27FC236}">
                <a16:creationId xmlns:a16="http://schemas.microsoft.com/office/drawing/2014/main" id="{4F5EDE4C-810A-B2CB-03D0-5076E9246FCE}"/>
              </a:ext>
            </a:extLst>
          </p:cNvPr>
          <p:cNvPicPr>
            <a:picLocks noChangeAspect="1"/>
          </p:cNvPicPr>
          <p:nvPr/>
        </p:nvPicPr>
        <p:blipFill>
          <a:blip r:embed="rId4"/>
          <a:stretch>
            <a:fillRect/>
          </a:stretch>
        </p:blipFill>
        <p:spPr>
          <a:xfrm>
            <a:off x="130052" y="6111499"/>
            <a:ext cx="1990725" cy="628650"/>
          </a:xfrm>
          <a:prstGeom prst="rect">
            <a:avLst/>
          </a:prstGeom>
        </p:spPr>
      </p:pic>
      <p:pic>
        <p:nvPicPr>
          <p:cNvPr id="3" name="Picture 2">
            <a:extLst>
              <a:ext uri="{FF2B5EF4-FFF2-40B4-BE49-F238E27FC236}">
                <a16:creationId xmlns:a16="http://schemas.microsoft.com/office/drawing/2014/main" id="{CF0383DD-4796-20F2-7995-92177C7046B2}"/>
              </a:ext>
            </a:extLst>
          </p:cNvPr>
          <p:cNvPicPr>
            <a:picLocks noChangeAspect="1"/>
          </p:cNvPicPr>
          <p:nvPr/>
        </p:nvPicPr>
        <p:blipFill rotWithShape="1">
          <a:blip r:embed="rId3"/>
          <a:srcRect t="15399" r="15399"/>
          <a:stretch/>
        </p:blipFill>
        <p:spPr>
          <a:xfrm>
            <a:off x="152400" y="152400"/>
            <a:ext cx="12192001" cy="6631709"/>
          </a:xfrm>
          <a:prstGeom prst="rect">
            <a:avLst/>
          </a:prstGeom>
        </p:spPr>
      </p:pic>
      <p:pic>
        <p:nvPicPr>
          <p:cNvPr id="7" name="Picture 6">
            <a:extLst>
              <a:ext uri="{FF2B5EF4-FFF2-40B4-BE49-F238E27FC236}">
                <a16:creationId xmlns:a16="http://schemas.microsoft.com/office/drawing/2014/main" id="{90EBA204-07FA-0EA8-8155-9F75B37650F4}"/>
              </a:ext>
            </a:extLst>
          </p:cNvPr>
          <p:cNvPicPr>
            <a:picLocks noChangeAspect="1"/>
          </p:cNvPicPr>
          <p:nvPr/>
        </p:nvPicPr>
        <p:blipFill rotWithShape="1">
          <a:blip r:embed="rId3"/>
          <a:srcRect t="15399" r="15399"/>
          <a:stretch/>
        </p:blipFill>
        <p:spPr>
          <a:xfrm>
            <a:off x="130052" y="117851"/>
            <a:ext cx="12192001" cy="6631709"/>
          </a:xfrm>
          <a:prstGeom prst="rect">
            <a:avLst/>
          </a:prstGeom>
        </p:spPr>
      </p:pic>
      <p:pic>
        <p:nvPicPr>
          <p:cNvPr id="8" name="Picture 7">
            <a:extLst>
              <a:ext uri="{FF2B5EF4-FFF2-40B4-BE49-F238E27FC236}">
                <a16:creationId xmlns:a16="http://schemas.microsoft.com/office/drawing/2014/main" id="{33573187-1DF1-D077-91A0-F6C21BE847BB}"/>
              </a:ext>
            </a:extLst>
          </p:cNvPr>
          <p:cNvPicPr>
            <a:picLocks noChangeAspect="1"/>
          </p:cNvPicPr>
          <p:nvPr/>
        </p:nvPicPr>
        <p:blipFill>
          <a:blip r:embed="rId5"/>
          <a:stretch>
            <a:fillRect/>
          </a:stretch>
        </p:blipFill>
        <p:spPr>
          <a:xfrm>
            <a:off x="557952" y="105560"/>
            <a:ext cx="11637672" cy="6526149"/>
          </a:xfrm>
          <a:prstGeom prst="rect">
            <a:avLst/>
          </a:prstGeom>
        </p:spPr>
      </p:pic>
    </p:spTree>
    <p:extLst>
      <p:ext uri="{BB962C8B-B14F-4D97-AF65-F5344CB8AC3E}">
        <p14:creationId xmlns:p14="http://schemas.microsoft.com/office/powerpoint/2010/main" val="42199424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919D0-F177-4BBA-9A0B-DBA69E2ED764}"/>
              </a:ext>
            </a:extLst>
          </p:cNvPr>
          <p:cNvSpPr>
            <a:spLocks noGrp="1"/>
          </p:cNvSpPr>
          <p:nvPr>
            <p:ph type="title"/>
          </p:nvPr>
        </p:nvSpPr>
        <p:spPr>
          <a:xfrm>
            <a:off x="1066800" y="642594"/>
            <a:ext cx="10058400" cy="1371600"/>
          </a:xfrm>
        </p:spPr>
        <p:txBody>
          <a:bodyPr>
            <a:normAutofit/>
          </a:bodyPr>
          <a:lstStyle/>
          <a:p>
            <a:pPr algn="ctr"/>
            <a:r>
              <a:rPr lang="en-US"/>
              <a:t>Title Lorem Ipsum </a:t>
            </a:r>
          </a:p>
        </p:txBody>
      </p:sp>
      <p:graphicFrame>
        <p:nvGraphicFramePr>
          <p:cNvPr id="5" name="Content Placeholder 2" descr="SmartArt graphic">
            <a:extLst>
              <a:ext uri="{FF2B5EF4-FFF2-40B4-BE49-F238E27FC236}">
                <a16:creationId xmlns:a16="http://schemas.microsoft.com/office/drawing/2014/main" id="{91DB1382-7276-49FA-9632-38D558F457E3}"/>
              </a:ext>
            </a:extLst>
          </p:cNvPr>
          <p:cNvGraphicFramePr>
            <a:graphicFrameLocks noGrp="1"/>
          </p:cNvGraphicFramePr>
          <p:nvPr>
            <p:ph idx="1"/>
          </p:nvPr>
        </p:nvGraphicFramePr>
        <p:xfrm>
          <a:off x="1066800" y="2310063"/>
          <a:ext cx="10058400" cy="3725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B7CFD09A-AAF8-5D7C-9436-7ADA059A692B}"/>
              </a:ext>
            </a:extLst>
          </p:cNvPr>
          <p:cNvPicPr>
            <a:picLocks noChangeAspect="1"/>
          </p:cNvPicPr>
          <p:nvPr/>
        </p:nvPicPr>
        <p:blipFill rotWithShape="1">
          <a:blip r:embed="rId7"/>
          <a:srcRect t="15217"/>
          <a:stretch/>
        </p:blipFill>
        <p:spPr>
          <a:xfrm>
            <a:off x="0" y="-78287"/>
            <a:ext cx="12192000" cy="6611815"/>
          </a:xfrm>
          <a:prstGeom prst="rect">
            <a:avLst/>
          </a:prstGeom>
        </p:spPr>
      </p:pic>
      <p:pic>
        <p:nvPicPr>
          <p:cNvPr id="6" name="Picture 5">
            <a:extLst>
              <a:ext uri="{FF2B5EF4-FFF2-40B4-BE49-F238E27FC236}">
                <a16:creationId xmlns:a16="http://schemas.microsoft.com/office/drawing/2014/main" id="{8A563A53-0D05-530C-4999-34D06C8D0726}"/>
              </a:ext>
            </a:extLst>
          </p:cNvPr>
          <p:cNvPicPr>
            <a:picLocks noChangeAspect="1"/>
          </p:cNvPicPr>
          <p:nvPr/>
        </p:nvPicPr>
        <p:blipFill>
          <a:blip r:embed="rId8"/>
          <a:stretch>
            <a:fillRect/>
          </a:stretch>
        </p:blipFill>
        <p:spPr>
          <a:xfrm>
            <a:off x="128587" y="6091970"/>
            <a:ext cx="2181225" cy="676275"/>
          </a:xfrm>
          <a:prstGeom prst="rect">
            <a:avLst/>
          </a:prstGeom>
        </p:spPr>
      </p:pic>
      <p:sp>
        <p:nvSpPr>
          <p:cNvPr id="7" name="TextBox 6">
            <a:extLst>
              <a:ext uri="{FF2B5EF4-FFF2-40B4-BE49-F238E27FC236}">
                <a16:creationId xmlns:a16="http://schemas.microsoft.com/office/drawing/2014/main" id="{45D14967-6287-8CD2-E7C7-2226EB2862E5}"/>
              </a:ext>
            </a:extLst>
          </p:cNvPr>
          <p:cNvSpPr txBox="1"/>
          <p:nvPr/>
        </p:nvSpPr>
        <p:spPr>
          <a:xfrm>
            <a:off x="3878111" y="-111281"/>
            <a:ext cx="4128537" cy="1569660"/>
          </a:xfrm>
          <a:prstGeom prst="rect">
            <a:avLst/>
          </a:prstGeom>
          <a:noFill/>
        </p:spPr>
        <p:txBody>
          <a:bodyPr wrap="square" rtlCol="0">
            <a:spAutoFit/>
          </a:bodyPr>
          <a:lstStyle/>
          <a:p>
            <a:pPr algn="ctr"/>
            <a:r>
              <a:rPr lang="en-US" sz="9600">
                <a:latin typeface="Calibri" panose="020F0502020204030204" pitchFamily="34" charset="0"/>
                <a:cs typeface="Calibri" panose="020F0502020204030204" pitchFamily="34" charset="0"/>
              </a:rPr>
              <a:t>SBIRT</a:t>
            </a:r>
          </a:p>
        </p:txBody>
      </p:sp>
      <p:sp>
        <p:nvSpPr>
          <p:cNvPr id="8" name="Rounded Rectangle 2">
            <a:extLst>
              <a:ext uri="{FF2B5EF4-FFF2-40B4-BE49-F238E27FC236}">
                <a16:creationId xmlns:a16="http://schemas.microsoft.com/office/drawing/2014/main" id="{6E460E18-C86F-AC10-0046-793C4E2B197D}"/>
              </a:ext>
            </a:extLst>
          </p:cNvPr>
          <p:cNvSpPr/>
          <p:nvPr/>
        </p:nvSpPr>
        <p:spPr>
          <a:xfrm>
            <a:off x="1845988" y="1384886"/>
            <a:ext cx="2304300" cy="1305770"/>
          </a:xfrm>
          <a:prstGeom prst="roundRect">
            <a:avLst/>
          </a:prstGeom>
          <a:solidFill>
            <a:srgbClr val="32647E"/>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a:solidFill>
                  <a:srgbClr val="FFC000"/>
                </a:solidFill>
                <a:ea typeface="+mj-ea"/>
                <a:cs typeface="+mj-cs"/>
              </a:rPr>
              <a:t>S</a:t>
            </a:r>
            <a:r>
              <a:rPr lang="en-US" sz="2800">
                <a:solidFill>
                  <a:srgbClr val="FFC000"/>
                </a:solidFill>
                <a:ea typeface="+mj-ea"/>
                <a:cs typeface="+mj-cs"/>
              </a:rPr>
              <a:t>creening</a:t>
            </a:r>
          </a:p>
        </p:txBody>
      </p:sp>
      <p:sp>
        <p:nvSpPr>
          <p:cNvPr id="9" name="Rounded Rectangle 8">
            <a:extLst>
              <a:ext uri="{FF2B5EF4-FFF2-40B4-BE49-F238E27FC236}">
                <a16:creationId xmlns:a16="http://schemas.microsoft.com/office/drawing/2014/main" id="{20838CA7-E24F-6C9F-E97A-618B437BBDA2}"/>
              </a:ext>
            </a:extLst>
          </p:cNvPr>
          <p:cNvSpPr/>
          <p:nvPr/>
        </p:nvSpPr>
        <p:spPr>
          <a:xfrm>
            <a:off x="7801680" y="1384886"/>
            <a:ext cx="2611540" cy="1307366"/>
          </a:xfrm>
          <a:prstGeom prst="roundRect">
            <a:avLst/>
          </a:prstGeom>
          <a:solidFill>
            <a:srgbClr val="32647E"/>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a:solidFill>
                  <a:srgbClr val="FFC000"/>
                </a:solidFill>
                <a:ea typeface="+mj-ea"/>
                <a:cs typeface="+mj-cs"/>
              </a:rPr>
              <a:t>R</a:t>
            </a:r>
            <a:r>
              <a:rPr lang="en-US" sz="2800">
                <a:solidFill>
                  <a:srgbClr val="FFC000"/>
                </a:solidFill>
                <a:ea typeface="+mj-ea"/>
                <a:cs typeface="+mj-cs"/>
              </a:rPr>
              <a:t>eferral to </a:t>
            </a:r>
            <a:r>
              <a:rPr lang="en-US" sz="5000">
                <a:solidFill>
                  <a:srgbClr val="FFC000"/>
                </a:solidFill>
                <a:ea typeface="+mj-ea"/>
                <a:cs typeface="+mj-cs"/>
              </a:rPr>
              <a:t>T</a:t>
            </a:r>
            <a:r>
              <a:rPr lang="en-US" sz="2800">
                <a:solidFill>
                  <a:srgbClr val="FFC000"/>
                </a:solidFill>
                <a:ea typeface="+mj-ea"/>
                <a:cs typeface="+mj-cs"/>
              </a:rPr>
              <a:t>reatment</a:t>
            </a:r>
          </a:p>
        </p:txBody>
      </p:sp>
      <p:sp>
        <p:nvSpPr>
          <p:cNvPr id="10" name="Rounded Rectangle 9">
            <a:extLst>
              <a:ext uri="{FF2B5EF4-FFF2-40B4-BE49-F238E27FC236}">
                <a16:creationId xmlns:a16="http://schemas.microsoft.com/office/drawing/2014/main" id="{93030A0A-5EF4-0769-E5FF-8B4B3449BF13}"/>
              </a:ext>
            </a:extLst>
          </p:cNvPr>
          <p:cNvSpPr/>
          <p:nvPr/>
        </p:nvSpPr>
        <p:spPr>
          <a:xfrm>
            <a:off x="4613696" y="1361309"/>
            <a:ext cx="2765160" cy="1305770"/>
          </a:xfrm>
          <a:prstGeom prst="roundRect">
            <a:avLst/>
          </a:prstGeom>
          <a:solidFill>
            <a:srgbClr val="32647E"/>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a:solidFill>
                  <a:srgbClr val="FFC000"/>
                </a:solidFill>
                <a:ea typeface="+mj-ea"/>
                <a:cs typeface="+mj-cs"/>
              </a:rPr>
              <a:t>B</a:t>
            </a:r>
            <a:r>
              <a:rPr lang="en-US" sz="2800">
                <a:solidFill>
                  <a:srgbClr val="FFC000"/>
                </a:solidFill>
                <a:ea typeface="+mj-ea"/>
                <a:cs typeface="+mj-cs"/>
              </a:rPr>
              <a:t>rief </a:t>
            </a:r>
            <a:r>
              <a:rPr lang="en-US" sz="5000">
                <a:solidFill>
                  <a:srgbClr val="FFC000"/>
                </a:solidFill>
                <a:ea typeface="+mj-ea"/>
                <a:cs typeface="+mj-cs"/>
              </a:rPr>
              <a:t>I</a:t>
            </a:r>
            <a:r>
              <a:rPr lang="en-US" sz="2800">
                <a:solidFill>
                  <a:srgbClr val="FFC000"/>
                </a:solidFill>
                <a:ea typeface="+mj-ea"/>
                <a:cs typeface="+mj-cs"/>
              </a:rPr>
              <a:t>ntervention</a:t>
            </a:r>
          </a:p>
        </p:txBody>
      </p:sp>
      <p:sp>
        <p:nvSpPr>
          <p:cNvPr id="11" name="Content Placeholder 2">
            <a:extLst>
              <a:ext uri="{FF2B5EF4-FFF2-40B4-BE49-F238E27FC236}">
                <a16:creationId xmlns:a16="http://schemas.microsoft.com/office/drawing/2014/main" id="{3C11A6C0-373B-00C1-CCE6-24B9A84E6A19}"/>
              </a:ext>
            </a:extLst>
          </p:cNvPr>
          <p:cNvSpPr txBox="1">
            <a:spLocks/>
          </p:cNvSpPr>
          <p:nvPr/>
        </p:nvSpPr>
        <p:spPr>
          <a:xfrm>
            <a:off x="949730" y="2994739"/>
            <a:ext cx="10292540" cy="1849068"/>
          </a:xfrm>
          <a:prstGeom prst="rect">
            <a:avLst/>
          </a:prstGeom>
        </p:spPr>
        <p:txBody>
          <a:bodyPr/>
          <a:lstStyle/>
          <a:p>
            <a:pPr marL="0" lvl="2" algn="ctr">
              <a:spcBef>
                <a:spcPct val="20000"/>
              </a:spcBef>
              <a:spcAft>
                <a:spcPts val="1800"/>
              </a:spcAft>
              <a:buClr>
                <a:srgbClr val="254A5D"/>
              </a:buClr>
              <a:buSzPct val="80000"/>
              <a:defRPr/>
            </a:pPr>
            <a:r>
              <a:rPr lang="en-US" sz="2800">
                <a:latin typeface="Arial Nova" panose="020B0504020202020204" pitchFamily="34" charset="0"/>
                <a:ea typeface="+mj-ea"/>
                <a:cs typeface="Aharoni" panose="020B0604020202020204" pitchFamily="2" charset="-79"/>
              </a:rPr>
              <a:t>“</a:t>
            </a:r>
            <a:r>
              <a:rPr lang="en-US" sz="2600">
                <a:solidFill>
                  <a:prstClr val="black"/>
                </a:solidFill>
                <a:latin typeface="Century Gothic" panose="020B0502020202020204"/>
                <a:ea typeface="+mj-ea"/>
                <a:cs typeface="+mj-cs"/>
              </a:rPr>
              <a:t>A public health approach to the delivery of early intervention and treatment services for people </a:t>
            </a:r>
            <a:r>
              <a:rPr lang="en-US" sz="2600" b="1">
                <a:solidFill>
                  <a:prstClr val="black"/>
                </a:solidFill>
                <a:latin typeface="Century Gothic" panose="020B0502020202020204"/>
                <a:ea typeface="+mj-ea"/>
                <a:cs typeface="+mj-cs"/>
              </a:rPr>
              <a:t>with</a:t>
            </a:r>
            <a:r>
              <a:rPr lang="en-US" sz="2600">
                <a:solidFill>
                  <a:prstClr val="black"/>
                </a:solidFill>
                <a:latin typeface="Century Gothic" panose="020B0502020202020204"/>
                <a:ea typeface="+mj-ea"/>
                <a:cs typeface="+mj-cs"/>
              </a:rPr>
              <a:t> substance use disorders and those </a:t>
            </a:r>
            <a:r>
              <a:rPr lang="en-US" sz="2600" b="1">
                <a:solidFill>
                  <a:prstClr val="black"/>
                </a:solidFill>
                <a:latin typeface="Century Gothic" panose="020B0502020202020204"/>
                <a:ea typeface="+mj-ea"/>
                <a:cs typeface="+mj-cs"/>
              </a:rPr>
              <a:t>at risk </a:t>
            </a:r>
            <a:r>
              <a:rPr lang="en-US" sz="2600">
                <a:solidFill>
                  <a:prstClr val="black"/>
                </a:solidFill>
                <a:latin typeface="Century Gothic" panose="020B0502020202020204"/>
                <a:ea typeface="+mj-ea"/>
                <a:cs typeface="+mj-cs"/>
              </a:rPr>
              <a:t>of developing these disorders.”</a:t>
            </a:r>
          </a:p>
        </p:txBody>
      </p:sp>
      <p:sp>
        <p:nvSpPr>
          <p:cNvPr id="12" name="Content Placeholder 2">
            <a:extLst>
              <a:ext uri="{FF2B5EF4-FFF2-40B4-BE49-F238E27FC236}">
                <a16:creationId xmlns:a16="http://schemas.microsoft.com/office/drawing/2014/main" id="{D0E34BDB-FEAC-1863-8B9E-8BDBE9F28EFF}"/>
              </a:ext>
            </a:extLst>
          </p:cNvPr>
          <p:cNvSpPr txBox="1">
            <a:spLocks/>
          </p:cNvSpPr>
          <p:nvPr/>
        </p:nvSpPr>
        <p:spPr>
          <a:xfrm>
            <a:off x="949730" y="4581039"/>
            <a:ext cx="10292540" cy="1849068"/>
          </a:xfrm>
          <a:prstGeom prst="rect">
            <a:avLst/>
          </a:prstGeom>
        </p:spPr>
        <p:txBody>
          <a:bodyPr/>
          <a:lstStyle/>
          <a:p>
            <a:pPr marL="0" lvl="2" algn="ctr">
              <a:spcBef>
                <a:spcPct val="20000"/>
              </a:spcBef>
              <a:spcAft>
                <a:spcPts val="1800"/>
              </a:spcAft>
              <a:buClr>
                <a:srgbClr val="254A5D"/>
              </a:buClr>
              <a:buSzPct val="80000"/>
              <a:defRPr/>
            </a:pPr>
            <a:r>
              <a:rPr lang="en-US" sz="2800">
                <a:latin typeface="Arial Nova" panose="020B0504020202020204" pitchFamily="34" charset="0"/>
                <a:ea typeface="+mj-ea"/>
                <a:cs typeface="Aharoni" panose="020B0604020202020204" pitchFamily="2" charset="-79"/>
              </a:rPr>
              <a:t>“</a:t>
            </a:r>
            <a:r>
              <a:rPr lang="en-US" sz="2600">
                <a:solidFill>
                  <a:prstClr val="black"/>
                </a:solidFill>
                <a:latin typeface="Century Gothic" panose="020B0502020202020204"/>
                <a:ea typeface="+mj-ea"/>
                <a:cs typeface="+mj-cs"/>
              </a:rPr>
              <a:t>It </a:t>
            </a:r>
            <a:r>
              <a:rPr lang="en-US" sz="2800" b="0" i="0">
                <a:effectLst/>
                <a:latin typeface="Lucida Grande"/>
              </a:rPr>
              <a:t>is an evidence-based, best practice approach designed to give health care professionals knowledge and skills to discuss health behavior changes with their patients.”</a:t>
            </a:r>
            <a:endParaRPr lang="en-US" sz="2600">
              <a:latin typeface="Century Gothic" panose="020B0502020202020204"/>
              <a:ea typeface="+mj-ea"/>
              <a:cs typeface="+mj-cs"/>
            </a:endParaRPr>
          </a:p>
        </p:txBody>
      </p:sp>
    </p:spTree>
    <p:extLst>
      <p:ext uri="{BB962C8B-B14F-4D97-AF65-F5344CB8AC3E}">
        <p14:creationId xmlns:p14="http://schemas.microsoft.com/office/powerpoint/2010/main" val="886871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B73963-59A9-BB0A-685F-EC22EB1F1B44}"/>
              </a:ext>
            </a:extLst>
          </p:cNvPr>
          <p:cNvPicPr>
            <a:picLocks noChangeAspect="1"/>
          </p:cNvPicPr>
          <p:nvPr/>
        </p:nvPicPr>
        <p:blipFill rotWithShape="1">
          <a:blip r:embed="rId2"/>
          <a:srcRect t="15339" r="15338"/>
          <a:stretch/>
        </p:blipFill>
        <p:spPr>
          <a:xfrm>
            <a:off x="0" y="0"/>
            <a:ext cx="12192001" cy="6668656"/>
          </a:xfrm>
          <a:prstGeom prst="rect">
            <a:avLst/>
          </a:prstGeom>
        </p:spPr>
      </p:pic>
      <p:pic>
        <p:nvPicPr>
          <p:cNvPr id="5" name="Picture 4">
            <a:extLst>
              <a:ext uri="{FF2B5EF4-FFF2-40B4-BE49-F238E27FC236}">
                <a16:creationId xmlns:a16="http://schemas.microsoft.com/office/drawing/2014/main" id="{1FB42E5D-67A5-146E-9125-B17EED71A8E3}"/>
              </a:ext>
            </a:extLst>
          </p:cNvPr>
          <p:cNvPicPr>
            <a:picLocks noChangeAspect="1"/>
          </p:cNvPicPr>
          <p:nvPr/>
        </p:nvPicPr>
        <p:blipFill>
          <a:blip r:embed="rId3"/>
          <a:stretch>
            <a:fillRect/>
          </a:stretch>
        </p:blipFill>
        <p:spPr>
          <a:xfrm>
            <a:off x="185737" y="6134833"/>
            <a:ext cx="2066925" cy="609600"/>
          </a:xfrm>
          <a:prstGeom prst="rect">
            <a:avLst/>
          </a:prstGeom>
        </p:spPr>
      </p:pic>
      <p:pic>
        <p:nvPicPr>
          <p:cNvPr id="3" name="Picture 2">
            <a:extLst>
              <a:ext uri="{FF2B5EF4-FFF2-40B4-BE49-F238E27FC236}">
                <a16:creationId xmlns:a16="http://schemas.microsoft.com/office/drawing/2014/main" id="{0DEC1453-E48A-67E2-37F8-D239FE9EF81E}"/>
              </a:ext>
            </a:extLst>
          </p:cNvPr>
          <p:cNvPicPr>
            <a:picLocks noChangeAspect="1"/>
          </p:cNvPicPr>
          <p:nvPr/>
        </p:nvPicPr>
        <p:blipFill rotWithShape="1">
          <a:blip r:embed="rId2"/>
          <a:srcRect t="15339" r="15338"/>
          <a:stretch/>
        </p:blipFill>
        <p:spPr>
          <a:xfrm>
            <a:off x="152400" y="152400"/>
            <a:ext cx="12192001" cy="6668656"/>
          </a:xfrm>
          <a:prstGeom prst="rect">
            <a:avLst/>
          </a:prstGeom>
        </p:spPr>
      </p:pic>
      <p:pic>
        <p:nvPicPr>
          <p:cNvPr id="7" name="Picture 6">
            <a:extLst>
              <a:ext uri="{FF2B5EF4-FFF2-40B4-BE49-F238E27FC236}">
                <a16:creationId xmlns:a16="http://schemas.microsoft.com/office/drawing/2014/main" id="{1F5C6A6C-5EFB-22C7-724A-1879308A6780}"/>
              </a:ext>
            </a:extLst>
          </p:cNvPr>
          <p:cNvPicPr>
            <a:picLocks noChangeAspect="1"/>
          </p:cNvPicPr>
          <p:nvPr/>
        </p:nvPicPr>
        <p:blipFill rotWithShape="1">
          <a:blip r:embed="rId2"/>
          <a:srcRect t="15339" r="15338"/>
          <a:stretch/>
        </p:blipFill>
        <p:spPr>
          <a:xfrm>
            <a:off x="185737" y="189344"/>
            <a:ext cx="12192001" cy="6668656"/>
          </a:xfrm>
          <a:prstGeom prst="rect">
            <a:avLst/>
          </a:prstGeom>
        </p:spPr>
      </p:pic>
      <p:pic>
        <p:nvPicPr>
          <p:cNvPr id="9" name="Picture 8">
            <a:extLst>
              <a:ext uri="{FF2B5EF4-FFF2-40B4-BE49-F238E27FC236}">
                <a16:creationId xmlns:a16="http://schemas.microsoft.com/office/drawing/2014/main" id="{D5BCBC67-E9D5-AA4C-86F8-31D392B25920}"/>
              </a:ext>
            </a:extLst>
          </p:cNvPr>
          <p:cNvPicPr>
            <a:picLocks noChangeAspect="1"/>
          </p:cNvPicPr>
          <p:nvPr/>
        </p:nvPicPr>
        <p:blipFill rotWithShape="1">
          <a:blip r:embed="rId2"/>
          <a:srcRect t="15339" r="15338"/>
          <a:stretch/>
        </p:blipFill>
        <p:spPr>
          <a:xfrm>
            <a:off x="338137" y="341744"/>
            <a:ext cx="12192001" cy="6668656"/>
          </a:xfrm>
          <a:prstGeom prst="rect">
            <a:avLst/>
          </a:prstGeom>
        </p:spPr>
      </p:pic>
      <p:sp>
        <p:nvSpPr>
          <p:cNvPr id="11" name="TextBox 10">
            <a:extLst>
              <a:ext uri="{FF2B5EF4-FFF2-40B4-BE49-F238E27FC236}">
                <a16:creationId xmlns:a16="http://schemas.microsoft.com/office/drawing/2014/main" id="{EAA35B7E-E1D7-D945-5D24-7F17ACC876EE}"/>
              </a:ext>
            </a:extLst>
          </p:cNvPr>
          <p:cNvSpPr txBox="1"/>
          <p:nvPr/>
        </p:nvSpPr>
        <p:spPr>
          <a:xfrm>
            <a:off x="3154136" y="3364077"/>
            <a:ext cx="6308270" cy="369332"/>
          </a:xfrm>
          <a:prstGeom prst="rect">
            <a:avLst/>
          </a:prstGeom>
          <a:noFill/>
        </p:spPr>
        <p:txBody>
          <a:bodyPr wrap="square">
            <a:spAutoFit/>
          </a:bodyPr>
          <a:lstStyle/>
          <a:p>
            <a:r>
              <a:rPr lang="en-US" dirty="0"/>
              <a:t>https://</a:t>
            </a:r>
            <a:r>
              <a:rPr lang="en-US" dirty="0" err="1"/>
              <a:t>www.youtube.com</a:t>
            </a:r>
            <a:r>
              <a:rPr lang="en-US" dirty="0"/>
              <a:t>/</a:t>
            </a:r>
            <a:r>
              <a:rPr lang="en-US" dirty="0" err="1"/>
              <a:t>watch?v</a:t>
            </a:r>
            <a:r>
              <a:rPr lang="en-US" dirty="0"/>
              <a:t>=KlaCo3zw1PM</a:t>
            </a:r>
          </a:p>
        </p:txBody>
      </p:sp>
    </p:spTree>
    <p:extLst>
      <p:ext uri="{BB962C8B-B14F-4D97-AF65-F5344CB8AC3E}">
        <p14:creationId xmlns:p14="http://schemas.microsoft.com/office/powerpoint/2010/main" val="3360611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C8D7F25-9F6C-39E1-A02E-2E1A16D19ECF}"/>
              </a:ext>
            </a:extLst>
          </p:cNvPr>
          <p:cNvPicPr>
            <a:picLocks noChangeAspect="1"/>
          </p:cNvPicPr>
          <p:nvPr/>
        </p:nvPicPr>
        <p:blipFill rotWithShape="1">
          <a:blip r:embed="rId3"/>
          <a:srcRect t="15399" r="15399"/>
          <a:stretch/>
        </p:blipFill>
        <p:spPr>
          <a:xfrm>
            <a:off x="0" y="0"/>
            <a:ext cx="12192001" cy="6631709"/>
          </a:xfrm>
          <a:prstGeom prst="rect">
            <a:avLst/>
          </a:prstGeom>
        </p:spPr>
      </p:pic>
      <p:sp>
        <p:nvSpPr>
          <p:cNvPr id="8" name="Title 1">
            <a:extLst>
              <a:ext uri="{FF2B5EF4-FFF2-40B4-BE49-F238E27FC236}">
                <a16:creationId xmlns:a16="http://schemas.microsoft.com/office/drawing/2014/main" id="{718AB9FD-990F-51CA-B12B-4489FAFF9969}"/>
              </a:ext>
            </a:extLst>
          </p:cNvPr>
          <p:cNvSpPr>
            <a:spLocks noGrp="1"/>
          </p:cNvSpPr>
          <p:nvPr>
            <p:ph type="title"/>
          </p:nvPr>
        </p:nvSpPr>
        <p:spPr>
          <a:xfrm>
            <a:off x="794897" y="663213"/>
            <a:ext cx="3829357" cy="524850"/>
          </a:xfrm>
        </p:spPr>
        <p:txBody>
          <a:bodyPr>
            <a:normAutofit/>
          </a:bodyPr>
          <a:lstStyle/>
          <a:p>
            <a:r>
              <a:rPr lang="en-US" sz="2400" b="1">
                <a:latin typeface="+mn-lt"/>
              </a:rPr>
              <a:t>The Traditional Model</a:t>
            </a:r>
          </a:p>
        </p:txBody>
      </p:sp>
      <p:grpSp>
        <p:nvGrpSpPr>
          <p:cNvPr id="9" name="Group 8">
            <a:extLst>
              <a:ext uri="{FF2B5EF4-FFF2-40B4-BE49-F238E27FC236}">
                <a16:creationId xmlns:a16="http://schemas.microsoft.com/office/drawing/2014/main" id="{7C22A686-2922-036A-4EA3-7FB1A7DB115E}"/>
              </a:ext>
            </a:extLst>
          </p:cNvPr>
          <p:cNvGrpSpPr>
            <a:grpSpLocks noChangeAspect="1"/>
          </p:cNvGrpSpPr>
          <p:nvPr/>
        </p:nvGrpSpPr>
        <p:grpSpPr>
          <a:xfrm>
            <a:off x="581379" y="1275750"/>
            <a:ext cx="6371999" cy="1983736"/>
            <a:chOff x="1543050" y="2743200"/>
            <a:chExt cx="6057900" cy="1885950"/>
          </a:xfrm>
        </p:grpSpPr>
        <p:sp>
          <p:nvSpPr>
            <p:cNvPr id="10" name="Line 4">
              <a:extLst>
                <a:ext uri="{FF2B5EF4-FFF2-40B4-BE49-F238E27FC236}">
                  <a16:creationId xmlns:a16="http://schemas.microsoft.com/office/drawing/2014/main" id="{5009D937-95FA-6668-29F9-FB0D64C10BF7}"/>
                </a:ext>
              </a:extLst>
            </p:cNvPr>
            <p:cNvSpPr>
              <a:spLocks noChangeShapeType="1"/>
            </p:cNvSpPr>
            <p:nvPr/>
          </p:nvSpPr>
          <p:spPr bwMode="auto">
            <a:xfrm>
              <a:off x="1543050" y="3714750"/>
              <a:ext cx="605790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solidFill>
                  <a:prstClr val="black"/>
                </a:solidFill>
              </a:endParaRPr>
            </a:p>
          </p:txBody>
        </p:sp>
        <p:sp>
          <p:nvSpPr>
            <p:cNvPr id="11" name="Line 5">
              <a:extLst>
                <a:ext uri="{FF2B5EF4-FFF2-40B4-BE49-F238E27FC236}">
                  <a16:creationId xmlns:a16="http://schemas.microsoft.com/office/drawing/2014/main" id="{A2914555-F5FD-4F71-6395-99828CA87B0A}"/>
                </a:ext>
              </a:extLst>
            </p:cNvPr>
            <p:cNvSpPr>
              <a:spLocks noChangeShapeType="1"/>
            </p:cNvSpPr>
            <p:nvPr/>
          </p:nvSpPr>
          <p:spPr bwMode="auto">
            <a:xfrm>
              <a:off x="1543050" y="348615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a:solidFill>
                  <a:prstClr val="black"/>
                </a:solidFill>
              </a:endParaRPr>
            </a:p>
          </p:txBody>
        </p:sp>
        <p:sp>
          <p:nvSpPr>
            <p:cNvPr id="12" name="Line 6">
              <a:extLst>
                <a:ext uri="{FF2B5EF4-FFF2-40B4-BE49-F238E27FC236}">
                  <a16:creationId xmlns:a16="http://schemas.microsoft.com/office/drawing/2014/main" id="{13C706EA-6D76-C313-C06D-561A4B31C245}"/>
                </a:ext>
              </a:extLst>
            </p:cNvPr>
            <p:cNvSpPr>
              <a:spLocks noChangeShapeType="1"/>
            </p:cNvSpPr>
            <p:nvPr/>
          </p:nvSpPr>
          <p:spPr bwMode="auto">
            <a:xfrm>
              <a:off x="7600950" y="348615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a:solidFill>
                  <a:prstClr val="black"/>
                </a:solidFill>
              </a:endParaRPr>
            </a:p>
          </p:txBody>
        </p:sp>
        <p:sp>
          <p:nvSpPr>
            <p:cNvPr id="13" name="Text Box 7">
              <a:extLst>
                <a:ext uri="{FF2B5EF4-FFF2-40B4-BE49-F238E27FC236}">
                  <a16:creationId xmlns:a16="http://schemas.microsoft.com/office/drawing/2014/main" id="{17CD65DB-363C-0E40-3E2C-D729CFD318A2}"/>
                </a:ext>
              </a:extLst>
            </p:cNvPr>
            <p:cNvSpPr txBox="1">
              <a:spLocks noChangeArrowheads="1"/>
            </p:cNvSpPr>
            <p:nvPr/>
          </p:nvSpPr>
          <p:spPr bwMode="auto">
            <a:xfrm>
              <a:off x="1683407" y="3371850"/>
              <a:ext cx="914399" cy="179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1200" b="1">
                  <a:solidFill>
                    <a:prstClr val="black"/>
                  </a:solidFill>
                  <a:latin typeface="+mn-lt"/>
                </a:rPr>
                <a:t>Abstinence</a:t>
              </a:r>
            </a:p>
          </p:txBody>
        </p:sp>
        <p:sp>
          <p:nvSpPr>
            <p:cNvPr id="14" name="Line 8">
              <a:extLst>
                <a:ext uri="{FF2B5EF4-FFF2-40B4-BE49-F238E27FC236}">
                  <a16:creationId xmlns:a16="http://schemas.microsoft.com/office/drawing/2014/main" id="{C3812F58-3A68-C570-FF71-81FEF1B99504}"/>
                </a:ext>
              </a:extLst>
            </p:cNvPr>
            <p:cNvSpPr>
              <a:spLocks noChangeShapeType="1"/>
            </p:cNvSpPr>
            <p:nvPr/>
          </p:nvSpPr>
          <p:spPr bwMode="auto">
            <a:xfrm>
              <a:off x="2628900" y="348615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a:solidFill>
                  <a:prstClr val="black"/>
                </a:solidFill>
              </a:endParaRPr>
            </a:p>
          </p:txBody>
        </p:sp>
        <p:sp>
          <p:nvSpPr>
            <p:cNvPr id="15" name="Line 16">
              <a:extLst>
                <a:ext uri="{FF2B5EF4-FFF2-40B4-BE49-F238E27FC236}">
                  <a16:creationId xmlns:a16="http://schemas.microsoft.com/office/drawing/2014/main" id="{50956A85-914C-DCCE-5CC5-CECDFC9C2893}"/>
                </a:ext>
              </a:extLst>
            </p:cNvPr>
            <p:cNvSpPr>
              <a:spLocks noChangeShapeType="1"/>
            </p:cNvSpPr>
            <p:nvPr/>
          </p:nvSpPr>
          <p:spPr bwMode="auto">
            <a:xfrm>
              <a:off x="6286500" y="3429000"/>
              <a:ext cx="0" cy="5143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a:solidFill>
                  <a:prstClr val="black"/>
                </a:solidFill>
              </a:endParaRPr>
            </a:p>
          </p:txBody>
        </p:sp>
        <p:sp>
          <p:nvSpPr>
            <p:cNvPr id="16" name="Text Box 17">
              <a:extLst>
                <a:ext uri="{FF2B5EF4-FFF2-40B4-BE49-F238E27FC236}">
                  <a16:creationId xmlns:a16="http://schemas.microsoft.com/office/drawing/2014/main" id="{75222645-FC16-D6DA-BA95-75669C12D2DD}"/>
                </a:ext>
              </a:extLst>
            </p:cNvPr>
            <p:cNvSpPr txBox="1">
              <a:spLocks noChangeArrowheads="1"/>
            </p:cNvSpPr>
            <p:nvPr/>
          </p:nvSpPr>
          <p:spPr bwMode="auto">
            <a:xfrm>
              <a:off x="6400800" y="3771900"/>
              <a:ext cx="1085850" cy="179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1200" b="1">
                  <a:solidFill>
                    <a:prstClr val="black"/>
                  </a:solidFill>
                  <a:latin typeface="+mn-lt"/>
                </a:rPr>
                <a:t>Addiction</a:t>
              </a:r>
            </a:p>
          </p:txBody>
        </p:sp>
        <p:sp>
          <p:nvSpPr>
            <p:cNvPr id="17" name="Oval 16">
              <a:extLst>
                <a:ext uri="{FF2B5EF4-FFF2-40B4-BE49-F238E27FC236}">
                  <a16:creationId xmlns:a16="http://schemas.microsoft.com/office/drawing/2014/main" id="{E62A66BE-D9CE-3CF6-AF99-E556FD84D3C7}"/>
                </a:ext>
              </a:extLst>
            </p:cNvPr>
            <p:cNvSpPr/>
            <p:nvPr/>
          </p:nvSpPr>
          <p:spPr>
            <a:xfrm>
              <a:off x="1543050" y="2743200"/>
              <a:ext cx="4743450" cy="188595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18" name="Oval 17">
              <a:extLst>
                <a:ext uri="{FF2B5EF4-FFF2-40B4-BE49-F238E27FC236}">
                  <a16:creationId xmlns:a16="http://schemas.microsoft.com/office/drawing/2014/main" id="{9C501F7F-B5B9-E972-C25A-C4E5807FC106}"/>
                </a:ext>
              </a:extLst>
            </p:cNvPr>
            <p:cNvSpPr/>
            <p:nvPr/>
          </p:nvSpPr>
          <p:spPr>
            <a:xfrm>
              <a:off x="6286500" y="3314700"/>
              <a:ext cx="1314450" cy="9715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19" name="TextBox 22">
              <a:extLst>
                <a:ext uri="{FF2B5EF4-FFF2-40B4-BE49-F238E27FC236}">
                  <a16:creationId xmlns:a16="http://schemas.microsoft.com/office/drawing/2014/main" id="{7292BFD6-13A3-EBD2-36C0-8468857BF187}"/>
                </a:ext>
              </a:extLst>
            </p:cNvPr>
            <p:cNvSpPr txBox="1">
              <a:spLocks noChangeArrowheads="1"/>
            </p:cNvSpPr>
            <p:nvPr/>
          </p:nvSpPr>
          <p:spPr bwMode="auto">
            <a:xfrm>
              <a:off x="3543300" y="3371850"/>
              <a:ext cx="2343150" cy="179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b="1">
                  <a:solidFill>
                    <a:prstClr val="black"/>
                  </a:solidFill>
                  <a:latin typeface="+mn-lt"/>
                  <a:cs typeface="Times New Roman" panose="02020603050405020304" pitchFamily="18" charset="0"/>
                </a:rPr>
                <a:t>Responsible Use</a:t>
              </a:r>
            </a:p>
          </p:txBody>
        </p:sp>
      </p:grpSp>
      <p:sp>
        <p:nvSpPr>
          <p:cNvPr id="21" name="TextBox 20">
            <a:extLst>
              <a:ext uri="{FF2B5EF4-FFF2-40B4-BE49-F238E27FC236}">
                <a16:creationId xmlns:a16="http://schemas.microsoft.com/office/drawing/2014/main" id="{8F2A1CB2-5319-0FED-EE7F-708B3A0FE3A7}"/>
              </a:ext>
            </a:extLst>
          </p:cNvPr>
          <p:cNvSpPr txBox="1"/>
          <p:nvPr/>
        </p:nvSpPr>
        <p:spPr>
          <a:xfrm>
            <a:off x="3531875" y="34095"/>
            <a:ext cx="6196818" cy="584775"/>
          </a:xfrm>
          <a:prstGeom prst="rect">
            <a:avLst/>
          </a:prstGeom>
          <a:noFill/>
        </p:spPr>
        <p:txBody>
          <a:bodyPr wrap="square">
            <a:spAutoFit/>
          </a:bodyPr>
          <a:lstStyle/>
          <a:p>
            <a:r>
              <a:rPr lang="en-US" sz="3200" b="1"/>
              <a:t>A Continuum of Substance Use</a:t>
            </a:r>
          </a:p>
        </p:txBody>
      </p:sp>
      <p:grpSp>
        <p:nvGrpSpPr>
          <p:cNvPr id="22" name="Group 21">
            <a:extLst>
              <a:ext uri="{FF2B5EF4-FFF2-40B4-BE49-F238E27FC236}">
                <a16:creationId xmlns:a16="http://schemas.microsoft.com/office/drawing/2014/main" id="{82862F32-DE24-A378-169F-D5C0EAA199F5}"/>
              </a:ext>
            </a:extLst>
          </p:cNvPr>
          <p:cNvGrpSpPr>
            <a:grpSpLocks noChangeAspect="1"/>
          </p:cNvGrpSpPr>
          <p:nvPr/>
        </p:nvGrpSpPr>
        <p:grpSpPr>
          <a:xfrm>
            <a:off x="581380" y="3892543"/>
            <a:ext cx="5992914" cy="2544161"/>
            <a:chOff x="1543050" y="2457450"/>
            <a:chExt cx="6057900" cy="2571750"/>
          </a:xfrm>
        </p:grpSpPr>
        <p:sp>
          <p:nvSpPr>
            <p:cNvPr id="23" name="Line 4">
              <a:extLst>
                <a:ext uri="{FF2B5EF4-FFF2-40B4-BE49-F238E27FC236}">
                  <a16:creationId xmlns:a16="http://schemas.microsoft.com/office/drawing/2014/main" id="{9BD3BE1D-C9F5-F6E5-3DFE-2A20FEB57F23}"/>
                </a:ext>
              </a:extLst>
            </p:cNvPr>
            <p:cNvSpPr>
              <a:spLocks noChangeShapeType="1"/>
            </p:cNvSpPr>
            <p:nvPr/>
          </p:nvSpPr>
          <p:spPr bwMode="auto">
            <a:xfrm>
              <a:off x="1543050" y="3714750"/>
              <a:ext cx="605790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solidFill>
                  <a:prstClr val="black"/>
                </a:solidFill>
              </a:endParaRPr>
            </a:p>
          </p:txBody>
        </p:sp>
        <p:sp>
          <p:nvSpPr>
            <p:cNvPr id="24" name="Line 5">
              <a:extLst>
                <a:ext uri="{FF2B5EF4-FFF2-40B4-BE49-F238E27FC236}">
                  <a16:creationId xmlns:a16="http://schemas.microsoft.com/office/drawing/2014/main" id="{AF754138-99BD-1DBD-5721-17D27DABFACB}"/>
                </a:ext>
              </a:extLst>
            </p:cNvPr>
            <p:cNvSpPr>
              <a:spLocks noChangeShapeType="1"/>
            </p:cNvSpPr>
            <p:nvPr/>
          </p:nvSpPr>
          <p:spPr bwMode="auto">
            <a:xfrm>
              <a:off x="1543050" y="348615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a:solidFill>
                  <a:prstClr val="black"/>
                </a:solidFill>
              </a:endParaRPr>
            </a:p>
          </p:txBody>
        </p:sp>
        <p:sp>
          <p:nvSpPr>
            <p:cNvPr id="25" name="Line 6">
              <a:extLst>
                <a:ext uri="{FF2B5EF4-FFF2-40B4-BE49-F238E27FC236}">
                  <a16:creationId xmlns:a16="http://schemas.microsoft.com/office/drawing/2014/main" id="{3E9A386D-8DD8-1573-37CC-2AFA842C9725}"/>
                </a:ext>
              </a:extLst>
            </p:cNvPr>
            <p:cNvSpPr>
              <a:spLocks noChangeShapeType="1"/>
            </p:cNvSpPr>
            <p:nvPr/>
          </p:nvSpPr>
          <p:spPr bwMode="auto">
            <a:xfrm>
              <a:off x="7600950" y="348615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a:solidFill>
                  <a:prstClr val="black"/>
                </a:solidFill>
              </a:endParaRPr>
            </a:p>
          </p:txBody>
        </p:sp>
        <p:sp>
          <p:nvSpPr>
            <p:cNvPr id="26" name="Text Box 7">
              <a:extLst>
                <a:ext uri="{FF2B5EF4-FFF2-40B4-BE49-F238E27FC236}">
                  <a16:creationId xmlns:a16="http://schemas.microsoft.com/office/drawing/2014/main" id="{4CB54591-49BC-85A9-EBD4-71D4B7A45FE5}"/>
                </a:ext>
              </a:extLst>
            </p:cNvPr>
            <p:cNvSpPr txBox="1">
              <a:spLocks noChangeArrowheads="1"/>
            </p:cNvSpPr>
            <p:nvPr/>
          </p:nvSpPr>
          <p:spPr bwMode="auto">
            <a:xfrm>
              <a:off x="1647477" y="3371850"/>
              <a:ext cx="914399" cy="284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1200" b="1">
                  <a:solidFill>
                    <a:prstClr val="black"/>
                  </a:solidFill>
                  <a:latin typeface="+mn-lt"/>
                </a:rPr>
                <a:t>Abstinence</a:t>
              </a:r>
            </a:p>
          </p:txBody>
        </p:sp>
        <p:sp>
          <p:nvSpPr>
            <p:cNvPr id="27" name="Line 8">
              <a:extLst>
                <a:ext uri="{FF2B5EF4-FFF2-40B4-BE49-F238E27FC236}">
                  <a16:creationId xmlns:a16="http://schemas.microsoft.com/office/drawing/2014/main" id="{0570E919-5D49-83F1-F144-396B2E41437E}"/>
                </a:ext>
              </a:extLst>
            </p:cNvPr>
            <p:cNvSpPr>
              <a:spLocks noChangeShapeType="1"/>
            </p:cNvSpPr>
            <p:nvPr/>
          </p:nvSpPr>
          <p:spPr bwMode="auto">
            <a:xfrm>
              <a:off x="2628900" y="348615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a:solidFill>
                  <a:prstClr val="black"/>
                </a:solidFill>
              </a:endParaRPr>
            </a:p>
          </p:txBody>
        </p:sp>
        <p:sp>
          <p:nvSpPr>
            <p:cNvPr id="28" name="Text Box 9">
              <a:extLst>
                <a:ext uri="{FF2B5EF4-FFF2-40B4-BE49-F238E27FC236}">
                  <a16:creationId xmlns:a16="http://schemas.microsoft.com/office/drawing/2014/main" id="{443FE218-3DA4-9DC6-1B26-241A6CF5354A}"/>
                </a:ext>
              </a:extLst>
            </p:cNvPr>
            <p:cNvSpPr txBox="1">
              <a:spLocks noChangeArrowheads="1"/>
            </p:cNvSpPr>
            <p:nvPr/>
          </p:nvSpPr>
          <p:spPr bwMode="auto">
            <a:xfrm>
              <a:off x="2628899" y="3200400"/>
              <a:ext cx="1257301" cy="46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1200" b="1">
                  <a:solidFill>
                    <a:prstClr val="black"/>
                  </a:solidFill>
                  <a:latin typeface="+mn-lt"/>
                </a:rPr>
                <a:t>Experimental Use</a:t>
              </a:r>
            </a:p>
          </p:txBody>
        </p:sp>
        <p:sp>
          <p:nvSpPr>
            <p:cNvPr id="29" name="Line 10">
              <a:extLst>
                <a:ext uri="{FF2B5EF4-FFF2-40B4-BE49-F238E27FC236}">
                  <a16:creationId xmlns:a16="http://schemas.microsoft.com/office/drawing/2014/main" id="{3E922BEA-41F6-8289-9546-5DE7F8348F29}"/>
                </a:ext>
              </a:extLst>
            </p:cNvPr>
            <p:cNvSpPr>
              <a:spLocks noChangeShapeType="1"/>
            </p:cNvSpPr>
            <p:nvPr/>
          </p:nvSpPr>
          <p:spPr bwMode="auto">
            <a:xfrm>
              <a:off x="3943350" y="348615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a:solidFill>
                  <a:prstClr val="black"/>
                </a:solidFill>
              </a:endParaRPr>
            </a:p>
          </p:txBody>
        </p:sp>
        <p:sp>
          <p:nvSpPr>
            <p:cNvPr id="30" name="Text Box 11">
              <a:extLst>
                <a:ext uri="{FF2B5EF4-FFF2-40B4-BE49-F238E27FC236}">
                  <a16:creationId xmlns:a16="http://schemas.microsoft.com/office/drawing/2014/main" id="{0C3CEB7E-2F6B-87EC-A066-BC89F88B6026}"/>
                </a:ext>
              </a:extLst>
            </p:cNvPr>
            <p:cNvSpPr txBox="1">
              <a:spLocks noChangeArrowheads="1"/>
            </p:cNvSpPr>
            <p:nvPr/>
          </p:nvSpPr>
          <p:spPr bwMode="auto">
            <a:xfrm>
              <a:off x="3902479" y="3200401"/>
              <a:ext cx="774785" cy="46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1200" b="1">
                  <a:solidFill>
                    <a:prstClr val="black"/>
                  </a:solidFill>
                  <a:latin typeface="+mn-lt"/>
                </a:rPr>
                <a:t>Social </a:t>
              </a:r>
              <a:br>
                <a:rPr lang="en-US" altLang="en-US" sz="1200" b="1">
                  <a:solidFill>
                    <a:prstClr val="black"/>
                  </a:solidFill>
                  <a:latin typeface="+mn-lt"/>
                </a:rPr>
              </a:br>
              <a:r>
                <a:rPr lang="en-US" altLang="en-US" sz="1200" b="1">
                  <a:solidFill>
                    <a:prstClr val="black"/>
                  </a:solidFill>
                  <a:latin typeface="+mn-lt"/>
                </a:rPr>
                <a:t>Use</a:t>
              </a:r>
            </a:p>
          </p:txBody>
        </p:sp>
        <p:sp>
          <p:nvSpPr>
            <p:cNvPr id="31" name="Line 12">
              <a:extLst>
                <a:ext uri="{FF2B5EF4-FFF2-40B4-BE49-F238E27FC236}">
                  <a16:creationId xmlns:a16="http://schemas.microsoft.com/office/drawing/2014/main" id="{6675AE92-80FC-5310-D307-D4F635FCDBC5}"/>
                </a:ext>
              </a:extLst>
            </p:cNvPr>
            <p:cNvSpPr>
              <a:spLocks noChangeShapeType="1"/>
            </p:cNvSpPr>
            <p:nvPr/>
          </p:nvSpPr>
          <p:spPr bwMode="auto">
            <a:xfrm>
              <a:off x="4743450" y="348615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a:solidFill>
                  <a:prstClr val="black"/>
                </a:solidFill>
              </a:endParaRPr>
            </a:p>
          </p:txBody>
        </p:sp>
        <p:sp>
          <p:nvSpPr>
            <p:cNvPr id="32" name="Text Box 13">
              <a:extLst>
                <a:ext uri="{FF2B5EF4-FFF2-40B4-BE49-F238E27FC236}">
                  <a16:creationId xmlns:a16="http://schemas.microsoft.com/office/drawing/2014/main" id="{A6663A1D-B900-17D9-4EAA-DE1B538DDAE9}"/>
                </a:ext>
              </a:extLst>
            </p:cNvPr>
            <p:cNvSpPr txBox="1">
              <a:spLocks noChangeArrowheads="1"/>
            </p:cNvSpPr>
            <p:nvPr/>
          </p:nvSpPr>
          <p:spPr bwMode="auto">
            <a:xfrm>
              <a:off x="4743450" y="3200400"/>
              <a:ext cx="800100" cy="46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1200" b="1">
                  <a:solidFill>
                    <a:prstClr val="black"/>
                  </a:solidFill>
                  <a:latin typeface="+mn-lt"/>
                </a:rPr>
                <a:t>Binge Use</a:t>
              </a:r>
            </a:p>
          </p:txBody>
        </p:sp>
        <p:sp>
          <p:nvSpPr>
            <p:cNvPr id="33" name="Line 14">
              <a:extLst>
                <a:ext uri="{FF2B5EF4-FFF2-40B4-BE49-F238E27FC236}">
                  <a16:creationId xmlns:a16="http://schemas.microsoft.com/office/drawing/2014/main" id="{F2400DF6-26EE-EA5B-D626-B44EA37AF0ED}"/>
                </a:ext>
              </a:extLst>
            </p:cNvPr>
            <p:cNvSpPr>
              <a:spLocks noChangeShapeType="1"/>
            </p:cNvSpPr>
            <p:nvPr/>
          </p:nvSpPr>
          <p:spPr bwMode="auto">
            <a:xfrm>
              <a:off x="5504412" y="348615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a:solidFill>
                  <a:prstClr val="black"/>
                </a:solidFill>
              </a:endParaRPr>
            </a:p>
          </p:txBody>
        </p:sp>
        <p:sp>
          <p:nvSpPr>
            <p:cNvPr id="34" name="Text Box 15">
              <a:extLst>
                <a:ext uri="{FF2B5EF4-FFF2-40B4-BE49-F238E27FC236}">
                  <a16:creationId xmlns:a16="http://schemas.microsoft.com/office/drawing/2014/main" id="{A0A63D9D-3FAD-3619-A9C5-2EBF75C7F7D5}"/>
                </a:ext>
              </a:extLst>
            </p:cNvPr>
            <p:cNvSpPr txBox="1">
              <a:spLocks noChangeArrowheads="1"/>
            </p:cNvSpPr>
            <p:nvPr/>
          </p:nvSpPr>
          <p:spPr bwMode="auto">
            <a:xfrm>
              <a:off x="5488133" y="3371850"/>
              <a:ext cx="1009651" cy="280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1200" b="1">
                  <a:solidFill>
                    <a:prstClr val="black"/>
                  </a:solidFill>
                  <a:latin typeface="+mn-lt"/>
                </a:rPr>
                <a:t>Harmful</a:t>
              </a:r>
            </a:p>
          </p:txBody>
        </p:sp>
        <p:sp>
          <p:nvSpPr>
            <p:cNvPr id="35" name="Line 16">
              <a:extLst>
                <a:ext uri="{FF2B5EF4-FFF2-40B4-BE49-F238E27FC236}">
                  <a16:creationId xmlns:a16="http://schemas.microsoft.com/office/drawing/2014/main" id="{D043D41C-5693-0192-5210-A5182C4F809F}"/>
                </a:ext>
              </a:extLst>
            </p:cNvPr>
            <p:cNvSpPr>
              <a:spLocks noChangeShapeType="1"/>
            </p:cNvSpPr>
            <p:nvPr/>
          </p:nvSpPr>
          <p:spPr bwMode="auto">
            <a:xfrm>
              <a:off x="6286500" y="3429000"/>
              <a:ext cx="0" cy="5143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a:solidFill>
                  <a:prstClr val="black"/>
                </a:solidFill>
              </a:endParaRPr>
            </a:p>
          </p:txBody>
        </p:sp>
        <p:sp>
          <p:nvSpPr>
            <p:cNvPr id="36" name="Text Box 17">
              <a:extLst>
                <a:ext uri="{FF2B5EF4-FFF2-40B4-BE49-F238E27FC236}">
                  <a16:creationId xmlns:a16="http://schemas.microsoft.com/office/drawing/2014/main" id="{E5D4422D-D74C-9B2D-B6AE-6C573AA96D58}"/>
                </a:ext>
              </a:extLst>
            </p:cNvPr>
            <p:cNvSpPr txBox="1">
              <a:spLocks noChangeArrowheads="1"/>
            </p:cNvSpPr>
            <p:nvPr/>
          </p:nvSpPr>
          <p:spPr bwMode="auto">
            <a:xfrm>
              <a:off x="6400800" y="3771900"/>
              <a:ext cx="1085850" cy="46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1200" b="1">
                  <a:solidFill>
                    <a:prstClr val="black"/>
                  </a:solidFill>
                  <a:latin typeface="+mn-lt"/>
                </a:rPr>
                <a:t>Substance Use Disorder</a:t>
              </a:r>
            </a:p>
          </p:txBody>
        </p:sp>
        <p:sp>
          <p:nvSpPr>
            <p:cNvPr id="37" name="Oval 36">
              <a:extLst>
                <a:ext uri="{FF2B5EF4-FFF2-40B4-BE49-F238E27FC236}">
                  <a16:creationId xmlns:a16="http://schemas.microsoft.com/office/drawing/2014/main" id="{F8848B53-561C-A32C-F1BD-A11ED955862A}"/>
                </a:ext>
              </a:extLst>
            </p:cNvPr>
            <p:cNvSpPr/>
            <p:nvPr/>
          </p:nvSpPr>
          <p:spPr>
            <a:xfrm>
              <a:off x="1543050" y="2743200"/>
              <a:ext cx="3200400" cy="188595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38" name="Oval 37">
              <a:extLst>
                <a:ext uri="{FF2B5EF4-FFF2-40B4-BE49-F238E27FC236}">
                  <a16:creationId xmlns:a16="http://schemas.microsoft.com/office/drawing/2014/main" id="{4A087F37-DFA8-56D7-ADA6-10CA9A62F8D5}"/>
                </a:ext>
              </a:extLst>
            </p:cNvPr>
            <p:cNvSpPr/>
            <p:nvPr/>
          </p:nvSpPr>
          <p:spPr>
            <a:xfrm>
              <a:off x="6286500" y="3314700"/>
              <a:ext cx="1314450" cy="1371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39" name="Oval 38">
              <a:extLst>
                <a:ext uri="{FF2B5EF4-FFF2-40B4-BE49-F238E27FC236}">
                  <a16:creationId xmlns:a16="http://schemas.microsoft.com/office/drawing/2014/main" id="{2996160C-5F77-1EEC-3792-C75DB783A5C0}"/>
                </a:ext>
              </a:extLst>
            </p:cNvPr>
            <p:cNvSpPr/>
            <p:nvPr/>
          </p:nvSpPr>
          <p:spPr>
            <a:xfrm>
              <a:off x="4743450" y="2457450"/>
              <a:ext cx="1543050" cy="2571750"/>
            </a:xfrm>
            <a:prstGeom prst="ellipse">
              <a:avLst/>
            </a:prstGeom>
            <a:noFill/>
            <a:ln w="38100">
              <a:solidFill>
                <a:srgbClr val="5D288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40" name="TextBox 39">
              <a:extLst>
                <a:ext uri="{FF2B5EF4-FFF2-40B4-BE49-F238E27FC236}">
                  <a16:creationId xmlns:a16="http://schemas.microsoft.com/office/drawing/2014/main" id="{E65AA287-C01B-8614-7A10-805B69EA6378}"/>
                </a:ext>
              </a:extLst>
            </p:cNvPr>
            <p:cNvSpPr txBox="1"/>
            <p:nvPr/>
          </p:nvSpPr>
          <p:spPr>
            <a:xfrm>
              <a:off x="4953000" y="3885644"/>
              <a:ext cx="1066800" cy="280003"/>
            </a:xfrm>
            <a:prstGeom prst="rect">
              <a:avLst/>
            </a:prstGeom>
            <a:noFill/>
          </p:spPr>
          <p:txBody>
            <a:bodyPr wrap="square" rtlCol="0">
              <a:spAutoFit/>
            </a:bodyPr>
            <a:lstStyle/>
            <a:p>
              <a:pPr algn="ctr"/>
              <a:r>
                <a:rPr lang="en-US" sz="1200" b="1">
                  <a:cs typeface="Times New Roman" panose="02020603050405020304" pitchFamily="18" charset="0"/>
                </a:rPr>
                <a:t>Misuse</a:t>
              </a:r>
            </a:p>
          </p:txBody>
        </p:sp>
      </p:grpSp>
      <p:sp>
        <p:nvSpPr>
          <p:cNvPr id="42" name="TextBox 41">
            <a:extLst>
              <a:ext uri="{FF2B5EF4-FFF2-40B4-BE49-F238E27FC236}">
                <a16:creationId xmlns:a16="http://schemas.microsoft.com/office/drawing/2014/main" id="{D0E0E529-4B23-4A1F-419E-31CFBCFB3F30}"/>
              </a:ext>
            </a:extLst>
          </p:cNvPr>
          <p:cNvSpPr txBox="1"/>
          <p:nvPr/>
        </p:nvSpPr>
        <p:spPr>
          <a:xfrm>
            <a:off x="794897" y="3517081"/>
            <a:ext cx="6158484" cy="461665"/>
          </a:xfrm>
          <a:prstGeom prst="rect">
            <a:avLst/>
          </a:prstGeom>
          <a:noFill/>
        </p:spPr>
        <p:txBody>
          <a:bodyPr wrap="square">
            <a:spAutoFit/>
          </a:bodyPr>
          <a:lstStyle/>
          <a:p>
            <a:r>
              <a:rPr lang="en-US" sz="2400" b="1"/>
              <a:t>The SBIRT Model</a:t>
            </a:r>
            <a:endParaRPr lang="en-US" sz="2400"/>
          </a:p>
        </p:txBody>
      </p:sp>
      <p:grpSp>
        <p:nvGrpSpPr>
          <p:cNvPr id="43" name="Group 42">
            <a:extLst>
              <a:ext uri="{FF2B5EF4-FFF2-40B4-BE49-F238E27FC236}">
                <a16:creationId xmlns:a16="http://schemas.microsoft.com/office/drawing/2014/main" id="{0575E799-4CE2-5405-E48B-E689E8644D35}"/>
              </a:ext>
            </a:extLst>
          </p:cNvPr>
          <p:cNvGrpSpPr/>
          <p:nvPr/>
        </p:nvGrpSpPr>
        <p:grpSpPr>
          <a:xfrm>
            <a:off x="7070349" y="4345465"/>
            <a:ext cx="4622035" cy="1751734"/>
            <a:chOff x="760182" y="2046420"/>
            <a:chExt cx="10520493" cy="3982829"/>
          </a:xfrm>
        </p:grpSpPr>
        <p:sp>
          <p:nvSpPr>
            <p:cNvPr id="44" name="Rectangle 43">
              <a:extLst>
                <a:ext uri="{FF2B5EF4-FFF2-40B4-BE49-F238E27FC236}">
                  <a16:creationId xmlns:a16="http://schemas.microsoft.com/office/drawing/2014/main" id="{6F9AC854-CE88-2D13-D9D9-B11DBDCA1518}"/>
                </a:ext>
              </a:extLst>
            </p:cNvPr>
            <p:cNvSpPr/>
            <p:nvPr/>
          </p:nvSpPr>
          <p:spPr>
            <a:xfrm>
              <a:off x="760182" y="3428999"/>
              <a:ext cx="3494855" cy="629799"/>
            </a:xfrm>
            <a:prstGeom prst="rect">
              <a:avLst/>
            </a:prstGeom>
            <a:ln w="12700">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Century Gothic" panose="020B0502020202020204" pitchFamily="34" charset="0"/>
                  <a:ea typeface="+mn-ea"/>
                  <a:cs typeface="+mn-cs"/>
                </a:rPr>
                <a:t>Frequency of use</a:t>
              </a:r>
            </a:p>
          </p:txBody>
        </p:sp>
        <p:sp>
          <p:nvSpPr>
            <p:cNvPr id="45" name="Arrow: Right 44">
              <a:extLst>
                <a:ext uri="{FF2B5EF4-FFF2-40B4-BE49-F238E27FC236}">
                  <a16:creationId xmlns:a16="http://schemas.microsoft.com/office/drawing/2014/main" id="{FB7597E0-4A8E-38B4-11EE-71CC88ED0EE5}"/>
                </a:ext>
              </a:extLst>
            </p:cNvPr>
            <p:cNvSpPr/>
            <p:nvPr/>
          </p:nvSpPr>
          <p:spPr>
            <a:xfrm>
              <a:off x="5289496" y="2238445"/>
              <a:ext cx="2379986" cy="310341"/>
            </a:xfrm>
            <a:prstGeom prst="rightArrow">
              <a:avLst>
                <a:gd name="adj1" fmla="val 50000"/>
                <a:gd name="adj2" fmla="val 10296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46" name="Rectangle 45">
              <a:extLst>
                <a:ext uri="{FF2B5EF4-FFF2-40B4-BE49-F238E27FC236}">
                  <a16:creationId xmlns:a16="http://schemas.microsoft.com/office/drawing/2014/main" id="{F471A1AA-E1E2-29E0-8EA3-3E691F754541}"/>
                </a:ext>
              </a:extLst>
            </p:cNvPr>
            <p:cNvSpPr/>
            <p:nvPr/>
          </p:nvSpPr>
          <p:spPr>
            <a:xfrm>
              <a:off x="8604870" y="2087981"/>
              <a:ext cx="2675805" cy="276999"/>
            </a:xfrm>
            <a:prstGeom prst="rect">
              <a:avLst/>
            </a:prstGeom>
            <a:ln w="12700">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Disorder (4%)</a:t>
              </a:r>
            </a:p>
          </p:txBody>
        </p:sp>
        <p:sp>
          <p:nvSpPr>
            <p:cNvPr id="47" name="Rectangle 46">
              <a:extLst>
                <a:ext uri="{FF2B5EF4-FFF2-40B4-BE49-F238E27FC236}">
                  <a16:creationId xmlns:a16="http://schemas.microsoft.com/office/drawing/2014/main" id="{2668BB6A-159E-86AC-3107-A1106E4232DA}"/>
                </a:ext>
              </a:extLst>
            </p:cNvPr>
            <p:cNvSpPr/>
            <p:nvPr/>
          </p:nvSpPr>
          <p:spPr>
            <a:xfrm>
              <a:off x="9066287" y="2846424"/>
              <a:ext cx="2214388" cy="629799"/>
            </a:xfrm>
            <a:prstGeom prst="rect">
              <a:avLst/>
            </a:prstGeom>
            <a:ln w="12700">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Risky (25%)</a:t>
              </a:r>
            </a:p>
          </p:txBody>
        </p:sp>
        <p:sp>
          <p:nvSpPr>
            <p:cNvPr id="48" name="Isosceles Triangle 47">
              <a:extLst>
                <a:ext uri="{FF2B5EF4-FFF2-40B4-BE49-F238E27FC236}">
                  <a16:creationId xmlns:a16="http://schemas.microsoft.com/office/drawing/2014/main" id="{B2ACCE7D-4024-FDB5-E7AC-52A4AD21186C}"/>
                </a:ext>
              </a:extLst>
            </p:cNvPr>
            <p:cNvSpPr/>
            <p:nvPr/>
          </p:nvSpPr>
          <p:spPr>
            <a:xfrm>
              <a:off x="5709364" y="2046420"/>
              <a:ext cx="4919531" cy="3982829"/>
            </a:xfrm>
            <a:prstGeom prst="triangle">
              <a:avLst/>
            </a:prstGeom>
            <a:solidFill>
              <a:srgbClr val="9BBB5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49" name="Trapezoid 48">
              <a:extLst>
                <a:ext uri="{FF2B5EF4-FFF2-40B4-BE49-F238E27FC236}">
                  <a16:creationId xmlns:a16="http://schemas.microsoft.com/office/drawing/2014/main" id="{15688446-D1F3-6D78-BF8E-A734C718389F}"/>
                </a:ext>
              </a:extLst>
            </p:cNvPr>
            <p:cNvSpPr/>
            <p:nvPr/>
          </p:nvSpPr>
          <p:spPr>
            <a:xfrm>
              <a:off x="7788590" y="2046421"/>
              <a:ext cx="751998" cy="603186"/>
            </a:xfrm>
            <a:prstGeom prst="trapezoid">
              <a:avLst>
                <a:gd name="adj" fmla="val 61511"/>
              </a:avLst>
            </a:prstGeom>
            <a:solidFill>
              <a:srgbClr val="B1302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50" name="Trapezoid 49">
              <a:extLst>
                <a:ext uri="{FF2B5EF4-FFF2-40B4-BE49-F238E27FC236}">
                  <a16:creationId xmlns:a16="http://schemas.microsoft.com/office/drawing/2014/main" id="{F366DF04-0D10-20CD-479A-C9AA6288BE29}"/>
                </a:ext>
              </a:extLst>
            </p:cNvPr>
            <p:cNvSpPr/>
            <p:nvPr/>
          </p:nvSpPr>
          <p:spPr>
            <a:xfrm>
              <a:off x="7208621" y="2649608"/>
              <a:ext cx="1919671" cy="983060"/>
            </a:xfrm>
            <a:prstGeom prst="trapezoid">
              <a:avLst>
                <a:gd name="adj" fmla="val 59833"/>
              </a:avLst>
            </a:prstGeom>
            <a:solidFill>
              <a:srgbClr val="7030A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51" name="Rectangle 50">
              <a:extLst>
                <a:ext uri="{FF2B5EF4-FFF2-40B4-BE49-F238E27FC236}">
                  <a16:creationId xmlns:a16="http://schemas.microsoft.com/office/drawing/2014/main" id="{A2F67BF9-D05E-1EF7-6936-4ADD83E9D0C3}"/>
                </a:ext>
              </a:extLst>
            </p:cNvPr>
            <p:cNvSpPr/>
            <p:nvPr/>
          </p:nvSpPr>
          <p:spPr>
            <a:xfrm>
              <a:off x="6471201" y="4312315"/>
              <a:ext cx="3471571"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tab pos="342900" algn="l"/>
                </a:tabLst>
                <a:defRPr/>
              </a:pPr>
              <a:r>
                <a:rPr kumimoji="0" lang="en-US"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Low or </a:t>
              </a:r>
            </a:p>
            <a:p>
              <a:pPr marL="0" marR="0" lvl="0" indent="0" algn="ctr" defTabSz="457200" rtl="0" eaLnBrk="1" fontAlgn="auto" latinLnBrk="0" hangingPunct="1">
                <a:lnSpc>
                  <a:spcPct val="100000"/>
                </a:lnSpc>
                <a:spcBef>
                  <a:spcPts val="0"/>
                </a:spcBef>
                <a:spcAft>
                  <a:spcPts val="0"/>
                </a:spcAft>
                <a:buClrTx/>
                <a:buSzTx/>
                <a:buFontTx/>
                <a:buNone/>
                <a:tabLst>
                  <a:tab pos="342900" algn="l"/>
                </a:tabLst>
                <a:defRPr/>
              </a:pPr>
              <a:r>
                <a:rPr kumimoji="0" lang="en-US"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no risk: 71%</a:t>
              </a:r>
            </a:p>
          </p:txBody>
        </p:sp>
        <p:cxnSp>
          <p:nvCxnSpPr>
            <p:cNvPr id="52" name="Straight Connector 51">
              <a:extLst>
                <a:ext uri="{FF2B5EF4-FFF2-40B4-BE49-F238E27FC236}">
                  <a16:creationId xmlns:a16="http://schemas.microsoft.com/office/drawing/2014/main" id="{233DF2E5-65A4-EAE7-BE6E-9F7F4724BCB5}"/>
                </a:ext>
              </a:extLst>
            </p:cNvPr>
            <p:cNvCxnSpPr>
              <a:cxnSpLocks/>
            </p:cNvCxnSpPr>
            <p:nvPr/>
          </p:nvCxnSpPr>
          <p:spPr>
            <a:xfrm flipH="1">
              <a:off x="3975365" y="3068638"/>
              <a:ext cx="970962" cy="1666132"/>
            </a:xfrm>
            <a:prstGeom prst="line">
              <a:avLst/>
            </a:prstGeom>
            <a:solidFill>
              <a:schemeClr val="tx1"/>
            </a:solidFill>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Arrow: Right 52">
              <a:extLst>
                <a:ext uri="{FF2B5EF4-FFF2-40B4-BE49-F238E27FC236}">
                  <a16:creationId xmlns:a16="http://schemas.microsoft.com/office/drawing/2014/main" id="{1151E683-9CAC-BDAF-D211-D5EDA4601DCE}"/>
                </a:ext>
              </a:extLst>
            </p:cNvPr>
            <p:cNvSpPr/>
            <p:nvPr/>
          </p:nvSpPr>
          <p:spPr>
            <a:xfrm>
              <a:off x="4889140" y="2932030"/>
              <a:ext cx="2379986" cy="310341"/>
            </a:xfrm>
            <a:prstGeom prst="rightArrow">
              <a:avLst>
                <a:gd name="adj1" fmla="val 50000"/>
                <a:gd name="adj2" fmla="val 10296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54" name="Arrow: Right 53">
              <a:extLst>
                <a:ext uri="{FF2B5EF4-FFF2-40B4-BE49-F238E27FC236}">
                  <a16:creationId xmlns:a16="http://schemas.microsoft.com/office/drawing/2014/main" id="{549857F7-E3EF-CEF5-01F5-F25899027BDF}"/>
                </a:ext>
              </a:extLst>
            </p:cNvPr>
            <p:cNvSpPr/>
            <p:nvPr/>
          </p:nvSpPr>
          <p:spPr>
            <a:xfrm>
              <a:off x="3945320" y="4543877"/>
              <a:ext cx="2344058" cy="310341"/>
            </a:xfrm>
            <a:prstGeom prst="rightArrow">
              <a:avLst>
                <a:gd name="adj1" fmla="val 50000"/>
                <a:gd name="adj2" fmla="val 10296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grpSp>
    </p:spTree>
    <p:extLst>
      <p:ext uri="{BB962C8B-B14F-4D97-AF65-F5344CB8AC3E}">
        <p14:creationId xmlns:p14="http://schemas.microsoft.com/office/powerpoint/2010/main" val="1840598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72326B-FEDA-B9F6-6516-6BF0F4BDB409}"/>
              </a:ext>
            </a:extLst>
          </p:cNvPr>
          <p:cNvPicPr>
            <a:picLocks noChangeAspect="1"/>
          </p:cNvPicPr>
          <p:nvPr/>
        </p:nvPicPr>
        <p:blipFill rotWithShape="1">
          <a:blip r:embed="rId3"/>
          <a:srcRect t="16196" r="13539"/>
          <a:stretch/>
        </p:blipFill>
        <p:spPr>
          <a:xfrm>
            <a:off x="0" y="0"/>
            <a:ext cx="12192001" cy="6647501"/>
          </a:xfrm>
          <a:prstGeom prst="rect">
            <a:avLst/>
          </a:prstGeom>
        </p:spPr>
      </p:pic>
      <p:pic>
        <p:nvPicPr>
          <p:cNvPr id="5" name="Picture 4">
            <a:extLst>
              <a:ext uri="{FF2B5EF4-FFF2-40B4-BE49-F238E27FC236}">
                <a16:creationId xmlns:a16="http://schemas.microsoft.com/office/drawing/2014/main" id="{2601D637-7D34-B993-8316-34F1372910D1}"/>
              </a:ext>
            </a:extLst>
          </p:cNvPr>
          <p:cNvPicPr>
            <a:picLocks noChangeAspect="1"/>
          </p:cNvPicPr>
          <p:nvPr/>
        </p:nvPicPr>
        <p:blipFill>
          <a:blip r:embed="rId4"/>
          <a:stretch>
            <a:fillRect/>
          </a:stretch>
        </p:blipFill>
        <p:spPr>
          <a:xfrm>
            <a:off x="128587" y="6091970"/>
            <a:ext cx="2181225" cy="676275"/>
          </a:xfrm>
          <a:prstGeom prst="rect">
            <a:avLst/>
          </a:prstGeom>
        </p:spPr>
      </p:pic>
      <p:pic>
        <p:nvPicPr>
          <p:cNvPr id="2" name="Picture 1">
            <a:extLst>
              <a:ext uri="{FF2B5EF4-FFF2-40B4-BE49-F238E27FC236}">
                <a16:creationId xmlns:a16="http://schemas.microsoft.com/office/drawing/2014/main" id="{F1767DE2-276E-B15F-B2CE-73788C137142}"/>
              </a:ext>
            </a:extLst>
          </p:cNvPr>
          <p:cNvPicPr>
            <a:picLocks noChangeAspect="1"/>
          </p:cNvPicPr>
          <p:nvPr/>
        </p:nvPicPr>
        <p:blipFill>
          <a:blip r:embed="rId5"/>
          <a:stretch>
            <a:fillRect/>
          </a:stretch>
        </p:blipFill>
        <p:spPr>
          <a:xfrm>
            <a:off x="3118468" y="210499"/>
            <a:ext cx="5490275" cy="3157701"/>
          </a:xfrm>
          <a:prstGeom prst="rect">
            <a:avLst/>
          </a:prstGeom>
        </p:spPr>
      </p:pic>
      <p:pic>
        <p:nvPicPr>
          <p:cNvPr id="3" name="Picture 2">
            <a:extLst>
              <a:ext uri="{FF2B5EF4-FFF2-40B4-BE49-F238E27FC236}">
                <a16:creationId xmlns:a16="http://schemas.microsoft.com/office/drawing/2014/main" id="{E72A95DC-6A8A-D606-B9D2-743E7FFCAB9C}"/>
              </a:ext>
            </a:extLst>
          </p:cNvPr>
          <p:cNvPicPr>
            <a:picLocks noChangeAspect="1"/>
          </p:cNvPicPr>
          <p:nvPr/>
        </p:nvPicPr>
        <p:blipFill>
          <a:blip r:embed="rId6"/>
          <a:stretch>
            <a:fillRect/>
          </a:stretch>
        </p:blipFill>
        <p:spPr>
          <a:xfrm>
            <a:off x="0" y="3462873"/>
            <a:ext cx="5747029" cy="3305372"/>
          </a:xfrm>
          <a:prstGeom prst="rect">
            <a:avLst/>
          </a:prstGeom>
        </p:spPr>
      </p:pic>
      <p:pic>
        <p:nvPicPr>
          <p:cNvPr id="7" name="Picture 6">
            <a:extLst>
              <a:ext uri="{FF2B5EF4-FFF2-40B4-BE49-F238E27FC236}">
                <a16:creationId xmlns:a16="http://schemas.microsoft.com/office/drawing/2014/main" id="{9A0A45B9-1ED8-2FC9-69E5-F04333B3174D}"/>
              </a:ext>
            </a:extLst>
          </p:cNvPr>
          <p:cNvPicPr>
            <a:picLocks noChangeAspect="1"/>
          </p:cNvPicPr>
          <p:nvPr/>
        </p:nvPicPr>
        <p:blipFill>
          <a:blip r:embed="rId7"/>
          <a:stretch>
            <a:fillRect/>
          </a:stretch>
        </p:blipFill>
        <p:spPr>
          <a:xfrm>
            <a:off x="6444971" y="3489801"/>
            <a:ext cx="5747029" cy="3305372"/>
          </a:xfrm>
          <a:prstGeom prst="rect">
            <a:avLst/>
          </a:prstGeom>
        </p:spPr>
      </p:pic>
    </p:spTree>
    <p:extLst>
      <p:ext uri="{BB962C8B-B14F-4D97-AF65-F5344CB8AC3E}">
        <p14:creationId xmlns:p14="http://schemas.microsoft.com/office/powerpoint/2010/main" val="3972267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D3B2B0-9838-2815-2752-2FEC267A3863}"/>
              </a:ext>
            </a:extLst>
          </p:cNvPr>
          <p:cNvPicPr>
            <a:picLocks noChangeAspect="1"/>
          </p:cNvPicPr>
          <p:nvPr/>
        </p:nvPicPr>
        <p:blipFill rotWithShape="1">
          <a:blip r:embed="rId2"/>
          <a:srcRect t="18479" r="15385" b="-1"/>
          <a:stretch/>
        </p:blipFill>
        <p:spPr>
          <a:xfrm>
            <a:off x="-1" y="14202"/>
            <a:ext cx="12192001" cy="6659418"/>
          </a:xfrm>
          <a:prstGeom prst="rect">
            <a:avLst/>
          </a:prstGeom>
        </p:spPr>
      </p:pic>
      <p:pic>
        <p:nvPicPr>
          <p:cNvPr id="5" name="Picture 4">
            <a:extLst>
              <a:ext uri="{FF2B5EF4-FFF2-40B4-BE49-F238E27FC236}">
                <a16:creationId xmlns:a16="http://schemas.microsoft.com/office/drawing/2014/main" id="{83ACEF4D-5EC1-FDD4-5B9C-BEAE2D37E0AF}"/>
              </a:ext>
            </a:extLst>
          </p:cNvPr>
          <p:cNvPicPr>
            <a:picLocks noChangeAspect="1"/>
          </p:cNvPicPr>
          <p:nvPr/>
        </p:nvPicPr>
        <p:blipFill>
          <a:blip r:embed="rId3"/>
          <a:stretch>
            <a:fillRect/>
          </a:stretch>
        </p:blipFill>
        <p:spPr>
          <a:xfrm>
            <a:off x="136159" y="6196913"/>
            <a:ext cx="1990725" cy="676275"/>
          </a:xfrm>
          <a:prstGeom prst="rect">
            <a:avLst/>
          </a:prstGeom>
        </p:spPr>
      </p:pic>
      <p:pic>
        <p:nvPicPr>
          <p:cNvPr id="2" name="Picture 1">
            <a:extLst>
              <a:ext uri="{FF2B5EF4-FFF2-40B4-BE49-F238E27FC236}">
                <a16:creationId xmlns:a16="http://schemas.microsoft.com/office/drawing/2014/main" id="{508C9F25-4101-D8A6-7429-7BD4A5C0B606}"/>
              </a:ext>
            </a:extLst>
          </p:cNvPr>
          <p:cNvPicPr>
            <a:picLocks noChangeAspect="1"/>
          </p:cNvPicPr>
          <p:nvPr/>
        </p:nvPicPr>
        <p:blipFill>
          <a:blip r:embed="rId4"/>
          <a:stretch>
            <a:fillRect/>
          </a:stretch>
        </p:blipFill>
        <p:spPr>
          <a:xfrm>
            <a:off x="2854711" y="251982"/>
            <a:ext cx="5441795" cy="6183858"/>
          </a:xfrm>
          <a:prstGeom prst="rect">
            <a:avLst/>
          </a:prstGeom>
        </p:spPr>
      </p:pic>
      <p:sp>
        <p:nvSpPr>
          <p:cNvPr id="3" name="TextBox 2">
            <a:extLst>
              <a:ext uri="{FF2B5EF4-FFF2-40B4-BE49-F238E27FC236}">
                <a16:creationId xmlns:a16="http://schemas.microsoft.com/office/drawing/2014/main" id="{B8D00581-6C42-2326-A3BF-AB14D8C3F77D}"/>
              </a:ext>
            </a:extLst>
          </p:cNvPr>
          <p:cNvSpPr txBox="1"/>
          <p:nvPr/>
        </p:nvSpPr>
        <p:spPr>
          <a:xfrm>
            <a:off x="289930" y="198582"/>
            <a:ext cx="2274850" cy="584775"/>
          </a:xfrm>
          <a:prstGeom prst="rect">
            <a:avLst/>
          </a:prstGeom>
          <a:noFill/>
        </p:spPr>
        <p:txBody>
          <a:bodyPr wrap="square" rtlCol="0">
            <a:spAutoFit/>
          </a:bodyPr>
          <a:lstStyle/>
          <a:p>
            <a:r>
              <a:rPr lang="en-US" sz="3200" b="1"/>
              <a:t>Brief Screen</a:t>
            </a:r>
          </a:p>
        </p:txBody>
      </p:sp>
      <p:sp>
        <p:nvSpPr>
          <p:cNvPr id="8" name="TextBox 7">
            <a:extLst>
              <a:ext uri="{FF2B5EF4-FFF2-40B4-BE49-F238E27FC236}">
                <a16:creationId xmlns:a16="http://schemas.microsoft.com/office/drawing/2014/main" id="{49A1D110-7507-689B-F472-3A5E5E6153E9}"/>
              </a:ext>
            </a:extLst>
          </p:cNvPr>
          <p:cNvSpPr txBox="1"/>
          <p:nvPr/>
        </p:nvSpPr>
        <p:spPr>
          <a:xfrm>
            <a:off x="7671110" y="6389377"/>
            <a:ext cx="6183350" cy="369332"/>
          </a:xfrm>
          <a:prstGeom prst="rect">
            <a:avLst/>
          </a:prstGeom>
          <a:noFill/>
        </p:spPr>
        <p:txBody>
          <a:bodyPr wrap="square">
            <a:spAutoFit/>
          </a:bodyPr>
          <a:lstStyle/>
          <a:p>
            <a:r>
              <a:rPr lang="en-US"/>
              <a:t>https://www.sbirtoregon.org/screening-forms/</a:t>
            </a:r>
          </a:p>
        </p:txBody>
      </p:sp>
    </p:spTree>
    <p:extLst>
      <p:ext uri="{BB962C8B-B14F-4D97-AF65-F5344CB8AC3E}">
        <p14:creationId xmlns:p14="http://schemas.microsoft.com/office/powerpoint/2010/main" val="661690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72326B-FEDA-B9F6-6516-6BF0F4BDB409}"/>
              </a:ext>
            </a:extLst>
          </p:cNvPr>
          <p:cNvPicPr>
            <a:picLocks noChangeAspect="1"/>
          </p:cNvPicPr>
          <p:nvPr/>
        </p:nvPicPr>
        <p:blipFill rotWithShape="1">
          <a:blip r:embed="rId3"/>
          <a:srcRect t="16196" r="13539"/>
          <a:stretch/>
        </p:blipFill>
        <p:spPr>
          <a:xfrm>
            <a:off x="-1" y="24758"/>
            <a:ext cx="12192001" cy="6647501"/>
          </a:xfrm>
          <a:prstGeom prst="rect">
            <a:avLst/>
          </a:prstGeom>
        </p:spPr>
      </p:pic>
      <p:pic>
        <p:nvPicPr>
          <p:cNvPr id="5" name="Picture 4">
            <a:extLst>
              <a:ext uri="{FF2B5EF4-FFF2-40B4-BE49-F238E27FC236}">
                <a16:creationId xmlns:a16="http://schemas.microsoft.com/office/drawing/2014/main" id="{2601D637-7D34-B993-8316-34F1372910D1}"/>
              </a:ext>
            </a:extLst>
          </p:cNvPr>
          <p:cNvPicPr>
            <a:picLocks noChangeAspect="1"/>
          </p:cNvPicPr>
          <p:nvPr/>
        </p:nvPicPr>
        <p:blipFill>
          <a:blip r:embed="rId4"/>
          <a:stretch>
            <a:fillRect/>
          </a:stretch>
        </p:blipFill>
        <p:spPr>
          <a:xfrm>
            <a:off x="128587" y="6091970"/>
            <a:ext cx="2181225" cy="676275"/>
          </a:xfrm>
          <a:prstGeom prst="rect">
            <a:avLst/>
          </a:prstGeom>
        </p:spPr>
      </p:pic>
      <p:sp>
        <p:nvSpPr>
          <p:cNvPr id="6" name="TextBox 5">
            <a:extLst>
              <a:ext uri="{FF2B5EF4-FFF2-40B4-BE49-F238E27FC236}">
                <a16:creationId xmlns:a16="http://schemas.microsoft.com/office/drawing/2014/main" id="{FC5D3194-96A0-47A6-4907-AD5EE25B91B9}"/>
              </a:ext>
            </a:extLst>
          </p:cNvPr>
          <p:cNvSpPr txBox="1"/>
          <p:nvPr/>
        </p:nvSpPr>
        <p:spPr>
          <a:xfrm>
            <a:off x="825190" y="791737"/>
            <a:ext cx="1918010" cy="584775"/>
          </a:xfrm>
          <a:prstGeom prst="rect">
            <a:avLst/>
          </a:prstGeom>
          <a:noFill/>
        </p:spPr>
        <p:txBody>
          <a:bodyPr wrap="square" rtlCol="0">
            <a:spAutoFit/>
          </a:bodyPr>
          <a:lstStyle/>
          <a:p>
            <a:r>
              <a:rPr lang="en-US" sz="3200" b="1"/>
              <a:t>AUDIT</a:t>
            </a:r>
          </a:p>
        </p:txBody>
      </p:sp>
      <p:pic>
        <p:nvPicPr>
          <p:cNvPr id="15" name="Picture 14">
            <a:extLst>
              <a:ext uri="{FF2B5EF4-FFF2-40B4-BE49-F238E27FC236}">
                <a16:creationId xmlns:a16="http://schemas.microsoft.com/office/drawing/2014/main" id="{249D591A-F6CF-0E90-DAEB-6615A73D4DEC}"/>
              </a:ext>
            </a:extLst>
          </p:cNvPr>
          <p:cNvPicPr>
            <a:picLocks noChangeAspect="1"/>
          </p:cNvPicPr>
          <p:nvPr/>
        </p:nvPicPr>
        <p:blipFill>
          <a:blip r:embed="rId5"/>
          <a:stretch>
            <a:fillRect/>
          </a:stretch>
        </p:blipFill>
        <p:spPr>
          <a:xfrm>
            <a:off x="2666206" y="412750"/>
            <a:ext cx="4584700" cy="6032500"/>
          </a:xfrm>
          <a:prstGeom prst="rect">
            <a:avLst/>
          </a:prstGeom>
        </p:spPr>
      </p:pic>
      <p:sp>
        <p:nvSpPr>
          <p:cNvPr id="18" name="TextBox 17">
            <a:extLst>
              <a:ext uri="{FF2B5EF4-FFF2-40B4-BE49-F238E27FC236}">
                <a16:creationId xmlns:a16="http://schemas.microsoft.com/office/drawing/2014/main" id="{DCD0838D-F835-D52A-6D18-43E96741FCCD}"/>
              </a:ext>
            </a:extLst>
          </p:cNvPr>
          <p:cNvSpPr txBox="1"/>
          <p:nvPr/>
        </p:nvSpPr>
        <p:spPr>
          <a:xfrm>
            <a:off x="7432288" y="6245441"/>
            <a:ext cx="6255834" cy="369332"/>
          </a:xfrm>
          <a:prstGeom prst="rect">
            <a:avLst/>
          </a:prstGeom>
          <a:noFill/>
        </p:spPr>
        <p:txBody>
          <a:bodyPr wrap="square">
            <a:spAutoFit/>
          </a:bodyPr>
          <a:lstStyle/>
          <a:p>
            <a:r>
              <a:rPr lang="en-US"/>
              <a:t>https://www.sbirtoregon.org/screening-forms/</a:t>
            </a:r>
          </a:p>
        </p:txBody>
      </p:sp>
    </p:spTree>
    <p:extLst>
      <p:ext uri="{BB962C8B-B14F-4D97-AF65-F5344CB8AC3E}">
        <p14:creationId xmlns:p14="http://schemas.microsoft.com/office/powerpoint/2010/main" val="2962197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B73963-59A9-BB0A-685F-EC22EB1F1B44}"/>
              </a:ext>
            </a:extLst>
          </p:cNvPr>
          <p:cNvPicPr>
            <a:picLocks noChangeAspect="1"/>
          </p:cNvPicPr>
          <p:nvPr/>
        </p:nvPicPr>
        <p:blipFill rotWithShape="1">
          <a:blip r:embed="rId2"/>
          <a:srcRect t="15339" r="15338"/>
          <a:stretch/>
        </p:blipFill>
        <p:spPr>
          <a:xfrm>
            <a:off x="0" y="0"/>
            <a:ext cx="12192001" cy="6668656"/>
          </a:xfrm>
          <a:prstGeom prst="rect">
            <a:avLst/>
          </a:prstGeom>
        </p:spPr>
      </p:pic>
      <p:pic>
        <p:nvPicPr>
          <p:cNvPr id="5" name="Picture 4">
            <a:extLst>
              <a:ext uri="{FF2B5EF4-FFF2-40B4-BE49-F238E27FC236}">
                <a16:creationId xmlns:a16="http://schemas.microsoft.com/office/drawing/2014/main" id="{1FB42E5D-67A5-146E-9125-B17EED71A8E3}"/>
              </a:ext>
            </a:extLst>
          </p:cNvPr>
          <p:cNvPicPr>
            <a:picLocks noChangeAspect="1"/>
          </p:cNvPicPr>
          <p:nvPr/>
        </p:nvPicPr>
        <p:blipFill>
          <a:blip r:embed="rId3"/>
          <a:stretch>
            <a:fillRect/>
          </a:stretch>
        </p:blipFill>
        <p:spPr>
          <a:xfrm>
            <a:off x="185737" y="6134833"/>
            <a:ext cx="2066925" cy="609600"/>
          </a:xfrm>
          <a:prstGeom prst="rect">
            <a:avLst/>
          </a:prstGeom>
        </p:spPr>
      </p:pic>
      <p:sp>
        <p:nvSpPr>
          <p:cNvPr id="6" name="TextBox 5">
            <a:extLst>
              <a:ext uri="{FF2B5EF4-FFF2-40B4-BE49-F238E27FC236}">
                <a16:creationId xmlns:a16="http://schemas.microsoft.com/office/drawing/2014/main" id="{A2696D13-15CF-EF71-3383-32C02DB0D2A6}"/>
              </a:ext>
            </a:extLst>
          </p:cNvPr>
          <p:cNvSpPr txBox="1"/>
          <p:nvPr/>
        </p:nvSpPr>
        <p:spPr>
          <a:xfrm>
            <a:off x="735669" y="466303"/>
            <a:ext cx="4414555" cy="523220"/>
          </a:xfrm>
          <a:prstGeom prst="rect">
            <a:avLst/>
          </a:prstGeom>
          <a:noFill/>
        </p:spPr>
        <p:txBody>
          <a:bodyPr wrap="square" rtlCol="0">
            <a:spAutoFit/>
          </a:bodyPr>
          <a:lstStyle/>
          <a:p>
            <a:r>
              <a:rPr lang="en-US" sz="2800" b="1">
                <a:latin typeface="Open Sans" panose="020B0606030504020204" pitchFamily="34" charset="0"/>
                <a:ea typeface="Open Sans" panose="020B0606030504020204" pitchFamily="34" charset="0"/>
                <a:cs typeface="Open Sans" panose="020B0606030504020204" pitchFamily="34" charset="0"/>
              </a:rPr>
              <a:t>DAST</a:t>
            </a:r>
          </a:p>
        </p:txBody>
      </p:sp>
      <p:pic>
        <p:nvPicPr>
          <p:cNvPr id="7" name="Picture 6">
            <a:extLst>
              <a:ext uri="{FF2B5EF4-FFF2-40B4-BE49-F238E27FC236}">
                <a16:creationId xmlns:a16="http://schemas.microsoft.com/office/drawing/2014/main" id="{281D7DEF-2CD1-5C65-76B5-E907C1879EFF}"/>
              </a:ext>
            </a:extLst>
          </p:cNvPr>
          <p:cNvPicPr>
            <a:picLocks noChangeAspect="1"/>
          </p:cNvPicPr>
          <p:nvPr/>
        </p:nvPicPr>
        <p:blipFill>
          <a:blip r:embed="rId4"/>
          <a:stretch>
            <a:fillRect/>
          </a:stretch>
        </p:blipFill>
        <p:spPr>
          <a:xfrm>
            <a:off x="2988331" y="149258"/>
            <a:ext cx="4848612" cy="6214795"/>
          </a:xfrm>
          <a:prstGeom prst="rect">
            <a:avLst/>
          </a:prstGeom>
        </p:spPr>
      </p:pic>
      <p:sp>
        <p:nvSpPr>
          <p:cNvPr id="10" name="TextBox 9">
            <a:extLst>
              <a:ext uri="{FF2B5EF4-FFF2-40B4-BE49-F238E27FC236}">
                <a16:creationId xmlns:a16="http://schemas.microsoft.com/office/drawing/2014/main" id="{F6727D3C-336F-43F6-5331-6B944C2DE9E2}"/>
              </a:ext>
            </a:extLst>
          </p:cNvPr>
          <p:cNvSpPr txBox="1"/>
          <p:nvPr/>
        </p:nvSpPr>
        <p:spPr>
          <a:xfrm>
            <a:off x="7610707" y="6337362"/>
            <a:ext cx="6233532" cy="369332"/>
          </a:xfrm>
          <a:prstGeom prst="rect">
            <a:avLst/>
          </a:prstGeom>
          <a:noFill/>
        </p:spPr>
        <p:txBody>
          <a:bodyPr wrap="square">
            <a:spAutoFit/>
          </a:bodyPr>
          <a:lstStyle/>
          <a:p>
            <a:r>
              <a:rPr lang="en-US"/>
              <a:t>https://www.sbirtoregon.org/screening-forms/</a:t>
            </a:r>
          </a:p>
        </p:txBody>
      </p:sp>
    </p:spTree>
    <p:extLst>
      <p:ext uri="{BB962C8B-B14F-4D97-AF65-F5344CB8AC3E}">
        <p14:creationId xmlns:p14="http://schemas.microsoft.com/office/powerpoint/2010/main" val="1338406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B73963-59A9-BB0A-685F-EC22EB1F1B44}"/>
              </a:ext>
            </a:extLst>
          </p:cNvPr>
          <p:cNvPicPr>
            <a:picLocks noChangeAspect="1"/>
          </p:cNvPicPr>
          <p:nvPr/>
        </p:nvPicPr>
        <p:blipFill rotWithShape="1">
          <a:blip r:embed="rId2"/>
          <a:srcRect t="15339" r="15338"/>
          <a:stretch/>
        </p:blipFill>
        <p:spPr>
          <a:xfrm>
            <a:off x="-1" y="348343"/>
            <a:ext cx="12192001" cy="6668656"/>
          </a:xfrm>
          <a:prstGeom prst="rect">
            <a:avLst/>
          </a:prstGeom>
        </p:spPr>
      </p:pic>
      <p:pic>
        <p:nvPicPr>
          <p:cNvPr id="5" name="Picture 4">
            <a:extLst>
              <a:ext uri="{FF2B5EF4-FFF2-40B4-BE49-F238E27FC236}">
                <a16:creationId xmlns:a16="http://schemas.microsoft.com/office/drawing/2014/main" id="{1FB42E5D-67A5-146E-9125-B17EED71A8E3}"/>
              </a:ext>
            </a:extLst>
          </p:cNvPr>
          <p:cNvPicPr>
            <a:picLocks noChangeAspect="1"/>
          </p:cNvPicPr>
          <p:nvPr/>
        </p:nvPicPr>
        <p:blipFill>
          <a:blip r:embed="rId3"/>
          <a:stretch>
            <a:fillRect/>
          </a:stretch>
        </p:blipFill>
        <p:spPr>
          <a:xfrm>
            <a:off x="185737" y="6134833"/>
            <a:ext cx="2066925" cy="609600"/>
          </a:xfrm>
          <a:prstGeom prst="rect">
            <a:avLst/>
          </a:prstGeom>
        </p:spPr>
      </p:pic>
      <p:sp>
        <p:nvSpPr>
          <p:cNvPr id="10" name="TextBox 9">
            <a:extLst>
              <a:ext uri="{FF2B5EF4-FFF2-40B4-BE49-F238E27FC236}">
                <a16:creationId xmlns:a16="http://schemas.microsoft.com/office/drawing/2014/main" id="{F6727D3C-336F-43F6-5331-6B944C2DE9E2}"/>
              </a:ext>
            </a:extLst>
          </p:cNvPr>
          <p:cNvSpPr txBox="1"/>
          <p:nvPr/>
        </p:nvSpPr>
        <p:spPr>
          <a:xfrm>
            <a:off x="7610707" y="6337362"/>
            <a:ext cx="6233532" cy="369332"/>
          </a:xfrm>
          <a:prstGeom prst="rect">
            <a:avLst/>
          </a:prstGeom>
          <a:noFill/>
        </p:spPr>
        <p:txBody>
          <a:bodyPr wrap="square">
            <a:spAutoFit/>
          </a:bodyPr>
          <a:lstStyle/>
          <a:p>
            <a:r>
              <a:rPr lang="en-US"/>
              <a:t>https://www.sbirtoregon.org/screening-forms/</a:t>
            </a:r>
          </a:p>
        </p:txBody>
      </p:sp>
      <p:graphicFrame>
        <p:nvGraphicFramePr>
          <p:cNvPr id="3" name="Table 2">
            <a:extLst>
              <a:ext uri="{FF2B5EF4-FFF2-40B4-BE49-F238E27FC236}">
                <a16:creationId xmlns:a16="http://schemas.microsoft.com/office/drawing/2014/main" id="{6D119FA2-9CCE-2284-CD37-F3FBC1E7BF94}"/>
              </a:ext>
            </a:extLst>
          </p:cNvPr>
          <p:cNvGraphicFramePr>
            <a:graphicFrameLocks noGrp="1"/>
          </p:cNvGraphicFramePr>
          <p:nvPr>
            <p:extLst>
              <p:ext uri="{D42A27DB-BD31-4B8C-83A1-F6EECF244321}">
                <p14:modId xmlns:p14="http://schemas.microsoft.com/office/powerpoint/2010/main" val="3289756399"/>
              </p:ext>
            </p:extLst>
          </p:nvPr>
        </p:nvGraphicFramePr>
        <p:xfrm>
          <a:off x="4530888" y="1825624"/>
          <a:ext cx="1255476" cy="5120640"/>
        </p:xfrm>
        <a:graphic>
          <a:graphicData uri="http://schemas.openxmlformats.org/drawingml/2006/table">
            <a:tbl>
              <a:tblPr/>
              <a:tblGrid>
                <a:gridCol w="418492">
                  <a:extLst>
                    <a:ext uri="{9D8B030D-6E8A-4147-A177-3AD203B41FA5}">
                      <a16:colId xmlns:a16="http://schemas.microsoft.com/office/drawing/2014/main" val="3357835547"/>
                    </a:ext>
                  </a:extLst>
                </a:gridCol>
                <a:gridCol w="418492">
                  <a:extLst>
                    <a:ext uri="{9D8B030D-6E8A-4147-A177-3AD203B41FA5}">
                      <a16:colId xmlns:a16="http://schemas.microsoft.com/office/drawing/2014/main" val="2438784521"/>
                    </a:ext>
                  </a:extLst>
                </a:gridCol>
                <a:gridCol w="418492">
                  <a:extLst>
                    <a:ext uri="{9D8B030D-6E8A-4147-A177-3AD203B41FA5}">
                      <a16:colId xmlns:a16="http://schemas.microsoft.com/office/drawing/2014/main" val="3271631629"/>
                    </a:ext>
                  </a:extLst>
                </a:gridCol>
              </a:tblGrid>
              <a:tr h="90287">
                <a:tc>
                  <a:txBody>
                    <a:bodyPr/>
                    <a:lstStyle/>
                    <a:p>
                      <a:pPr algn="l" fontAlgn="t"/>
                      <a:r>
                        <a:rPr lang="en-US" sz="800" b="1">
                          <a:effectLst/>
                        </a:rPr>
                        <a:t>Payer</a:t>
                      </a:r>
                      <a:endParaRPr lang="en-US" sz="800" b="0">
                        <a:effectLst/>
                      </a:endParaRPr>
                    </a:p>
                  </a:txBody>
                  <a:tcPr marL="0" marR="0" marT="0" marB="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EEEEE"/>
                    </a:solidFill>
                  </a:tcPr>
                </a:tc>
                <a:tc>
                  <a:txBody>
                    <a:bodyPr/>
                    <a:lstStyle/>
                    <a:p>
                      <a:pPr algn="l" fontAlgn="t"/>
                      <a:r>
                        <a:rPr lang="en-US" sz="800" b="1">
                          <a:effectLst/>
                        </a:rPr>
                        <a:t>Description</a:t>
                      </a:r>
                      <a:endParaRPr lang="en-US" sz="800" b="0">
                        <a:effectLst/>
                      </a:endParaRPr>
                    </a:p>
                  </a:txBody>
                  <a:tcPr marL="0" marR="0" marT="0" marB="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EEEEE"/>
                    </a:solidFill>
                  </a:tcPr>
                </a:tc>
                <a:tc>
                  <a:txBody>
                    <a:bodyPr/>
                    <a:lstStyle/>
                    <a:p>
                      <a:pPr algn="l" fontAlgn="t"/>
                      <a:r>
                        <a:rPr lang="en-US" sz="800" b="1">
                          <a:effectLst/>
                        </a:rPr>
                        <a:t>Fee Schedule</a:t>
                      </a:r>
                      <a:endParaRPr lang="en-US" sz="800" b="0">
                        <a:effectLst/>
                      </a:endParaRPr>
                    </a:p>
                  </a:txBody>
                  <a:tcPr marL="0" marR="0" marT="0" marB="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EEEEE"/>
                    </a:solidFill>
                  </a:tcPr>
                </a:tc>
                <a:extLst>
                  <a:ext uri="{0D108BD9-81ED-4DB2-BD59-A6C34878D82A}">
                    <a16:rowId xmlns:a16="http://schemas.microsoft.com/office/drawing/2014/main" val="1414480899"/>
                  </a:ext>
                </a:extLst>
              </a:tr>
              <a:tr h="632007">
                <a:tc rowSpan="2">
                  <a:txBody>
                    <a:bodyPr/>
                    <a:lstStyle/>
                    <a:p>
                      <a:pPr algn="l" fontAlgn="t"/>
                      <a:r>
                        <a:rPr lang="en-US" sz="800" b="1">
                          <a:effectLst/>
                        </a:rPr>
                        <a:t>Commercial Insurance</a:t>
                      </a:r>
                      <a:endParaRPr lang="en-US" sz="800" b="0">
                        <a:effectLst/>
                      </a:endParaRPr>
                    </a:p>
                  </a:txBody>
                  <a:tcPr marL="0" marR="0" marT="0" marB="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n-US" sz="800" b="0">
                          <a:effectLst/>
                        </a:rPr>
                        <a:t>Alcohol and/or substance abuse structured screening and brief intervention services; 15 to 30 minutes</a:t>
                      </a:r>
                    </a:p>
                  </a:txBody>
                  <a:tcPr marL="0" marR="0" marT="0" marB="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n-US" sz="800" b="0">
                          <a:effectLst/>
                        </a:rPr>
                        <a:t>$33.41</a:t>
                      </a:r>
                    </a:p>
                  </a:txBody>
                  <a:tcPr marL="0" marR="0" marT="0" marB="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217568452"/>
                  </a:ext>
                </a:extLst>
              </a:tr>
              <a:tr h="632007">
                <a:tc vMerge="1">
                  <a:txBody>
                    <a:bodyPr/>
                    <a:lstStyle/>
                    <a:p>
                      <a:endParaRPr lang="en-US"/>
                    </a:p>
                  </a:txBody>
                  <a:tcPr/>
                </a:tc>
                <a:tc>
                  <a:txBody>
                    <a:bodyPr/>
                    <a:lstStyle/>
                    <a:p>
                      <a:pPr algn="l" fontAlgn="t"/>
                      <a:r>
                        <a:rPr lang="en-US" sz="800" b="0">
                          <a:effectLst/>
                        </a:rPr>
                        <a:t>Alcohol and/or substance abuse structured screening and brief intervention services; greater than 30 minutes</a:t>
                      </a:r>
                    </a:p>
                  </a:txBody>
                  <a:tcPr marL="0" marR="0" marT="0" marB="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EEEEE"/>
                    </a:solidFill>
                  </a:tcPr>
                </a:tc>
                <a:tc>
                  <a:txBody>
                    <a:bodyPr/>
                    <a:lstStyle/>
                    <a:p>
                      <a:pPr algn="l" fontAlgn="t"/>
                      <a:r>
                        <a:rPr lang="en-US" sz="800" b="0">
                          <a:effectLst/>
                        </a:rPr>
                        <a:t>$65.51</a:t>
                      </a:r>
                    </a:p>
                  </a:txBody>
                  <a:tcPr marL="0" marR="0" marT="0" marB="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EEEEE"/>
                    </a:solidFill>
                  </a:tcPr>
                </a:tc>
                <a:extLst>
                  <a:ext uri="{0D108BD9-81ED-4DB2-BD59-A6C34878D82A}">
                    <a16:rowId xmlns:a16="http://schemas.microsoft.com/office/drawing/2014/main" val="662809616"/>
                  </a:ext>
                </a:extLst>
              </a:tr>
              <a:tr h="180573">
                <a:tc rowSpan="2">
                  <a:txBody>
                    <a:bodyPr/>
                    <a:lstStyle/>
                    <a:p>
                      <a:pPr algn="l" fontAlgn="t"/>
                      <a:r>
                        <a:rPr lang="en-US" sz="800" b="1">
                          <a:effectLst/>
                        </a:rPr>
                        <a:t>Medicaid</a:t>
                      </a:r>
                      <a:endParaRPr lang="en-US" sz="800" b="0">
                        <a:effectLst/>
                      </a:endParaRPr>
                    </a:p>
                  </a:txBody>
                  <a:tcPr marL="0" marR="0" marT="0" marB="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n-US" sz="800" b="0">
                          <a:effectLst/>
                        </a:rPr>
                        <a:t>Alcohol and/or drug screening</a:t>
                      </a:r>
                    </a:p>
                  </a:txBody>
                  <a:tcPr marL="0" marR="0" marT="0" marB="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n-US" sz="800" b="0">
                          <a:effectLst/>
                        </a:rPr>
                        <a:t>$24.00</a:t>
                      </a:r>
                    </a:p>
                  </a:txBody>
                  <a:tcPr marL="0" marR="0" marT="0" marB="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2087410412"/>
                  </a:ext>
                </a:extLst>
              </a:tr>
              <a:tr h="361147">
                <a:tc vMerge="1">
                  <a:txBody>
                    <a:bodyPr/>
                    <a:lstStyle/>
                    <a:p>
                      <a:endParaRPr lang="en-US"/>
                    </a:p>
                  </a:txBody>
                  <a:tcPr/>
                </a:tc>
                <a:tc>
                  <a:txBody>
                    <a:bodyPr/>
                    <a:lstStyle/>
                    <a:p>
                      <a:pPr algn="l" fontAlgn="t"/>
                      <a:r>
                        <a:rPr lang="en-US" sz="800" b="0">
                          <a:effectLst/>
                        </a:rPr>
                        <a:t>Alcohol and/or drug screening, brief intervention, per 15 minutes</a:t>
                      </a:r>
                    </a:p>
                  </a:txBody>
                  <a:tcPr marL="0" marR="0" marT="0" marB="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EEEEE"/>
                    </a:solidFill>
                  </a:tcPr>
                </a:tc>
                <a:tc>
                  <a:txBody>
                    <a:bodyPr/>
                    <a:lstStyle/>
                    <a:p>
                      <a:pPr algn="l" fontAlgn="t"/>
                      <a:r>
                        <a:rPr lang="en-US" sz="800" b="0">
                          <a:effectLst/>
                        </a:rPr>
                        <a:t>$48.00</a:t>
                      </a:r>
                    </a:p>
                  </a:txBody>
                  <a:tcPr marL="0" marR="0" marT="0" marB="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EEEEE"/>
                    </a:solidFill>
                  </a:tcPr>
                </a:tc>
                <a:extLst>
                  <a:ext uri="{0D108BD9-81ED-4DB2-BD59-A6C34878D82A}">
                    <a16:rowId xmlns:a16="http://schemas.microsoft.com/office/drawing/2014/main" val="1164900373"/>
                  </a:ext>
                </a:extLst>
              </a:tr>
            </a:tbl>
          </a:graphicData>
        </a:graphic>
      </p:graphicFrame>
      <p:pic>
        <p:nvPicPr>
          <p:cNvPr id="8" name="Picture 7">
            <a:extLst>
              <a:ext uri="{FF2B5EF4-FFF2-40B4-BE49-F238E27FC236}">
                <a16:creationId xmlns:a16="http://schemas.microsoft.com/office/drawing/2014/main" id="{D7EB687F-4418-E9AC-6A4B-AE01E81DE08C}"/>
              </a:ext>
            </a:extLst>
          </p:cNvPr>
          <p:cNvPicPr>
            <a:picLocks noChangeAspect="1"/>
          </p:cNvPicPr>
          <p:nvPr/>
        </p:nvPicPr>
        <p:blipFill rotWithShape="1">
          <a:blip r:embed="rId2"/>
          <a:srcRect t="15339" r="15338"/>
          <a:stretch/>
        </p:blipFill>
        <p:spPr>
          <a:xfrm>
            <a:off x="-1" y="359228"/>
            <a:ext cx="12192001" cy="6668656"/>
          </a:xfrm>
          <a:prstGeom prst="rect">
            <a:avLst/>
          </a:prstGeom>
        </p:spPr>
      </p:pic>
      <p:graphicFrame>
        <p:nvGraphicFramePr>
          <p:cNvPr id="9" name="Table 8">
            <a:extLst>
              <a:ext uri="{FF2B5EF4-FFF2-40B4-BE49-F238E27FC236}">
                <a16:creationId xmlns:a16="http://schemas.microsoft.com/office/drawing/2014/main" id="{687B2379-8386-906F-8100-16AFCCB27C4F}"/>
              </a:ext>
            </a:extLst>
          </p:cNvPr>
          <p:cNvGraphicFramePr>
            <a:graphicFrameLocks noGrp="1"/>
          </p:cNvGraphicFramePr>
          <p:nvPr>
            <p:extLst>
              <p:ext uri="{D42A27DB-BD31-4B8C-83A1-F6EECF244321}">
                <p14:modId xmlns:p14="http://schemas.microsoft.com/office/powerpoint/2010/main" val="2870435272"/>
              </p:ext>
            </p:extLst>
          </p:nvPr>
        </p:nvGraphicFramePr>
        <p:xfrm>
          <a:off x="3392802" y="576944"/>
          <a:ext cx="4738828" cy="5794891"/>
        </p:xfrm>
        <a:graphic>
          <a:graphicData uri="http://schemas.openxmlformats.org/drawingml/2006/table">
            <a:tbl>
              <a:tblPr/>
              <a:tblGrid>
                <a:gridCol w="1184707">
                  <a:extLst>
                    <a:ext uri="{9D8B030D-6E8A-4147-A177-3AD203B41FA5}">
                      <a16:colId xmlns:a16="http://schemas.microsoft.com/office/drawing/2014/main" val="2396155206"/>
                    </a:ext>
                  </a:extLst>
                </a:gridCol>
                <a:gridCol w="1184707">
                  <a:extLst>
                    <a:ext uri="{9D8B030D-6E8A-4147-A177-3AD203B41FA5}">
                      <a16:colId xmlns:a16="http://schemas.microsoft.com/office/drawing/2014/main" val="81849681"/>
                    </a:ext>
                  </a:extLst>
                </a:gridCol>
                <a:gridCol w="1184707">
                  <a:extLst>
                    <a:ext uri="{9D8B030D-6E8A-4147-A177-3AD203B41FA5}">
                      <a16:colId xmlns:a16="http://schemas.microsoft.com/office/drawing/2014/main" val="2575486090"/>
                    </a:ext>
                  </a:extLst>
                </a:gridCol>
                <a:gridCol w="1184707">
                  <a:extLst>
                    <a:ext uri="{9D8B030D-6E8A-4147-A177-3AD203B41FA5}">
                      <a16:colId xmlns:a16="http://schemas.microsoft.com/office/drawing/2014/main" val="1278449100"/>
                    </a:ext>
                  </a:extLst>
                </a:gridCol>
              </a:tblGrid>
              <a:tr h="132905">
                <a:tc>
                  <a:txBody>
                    <a:bodyPr/>
                    <a:lstStyle/>
                    <a:p>
                      <a:pPr algn="l" fontAlgn="t"/>
                      <a:r>
                        <a:rPr lang="en-US" sz="800" b="1">
                          <a:effectLst/>
                        </a:rPr>
                        <a:t>Payer</a:t>
                      </a:r>
                      <a:endParaRPr lang="en-US" sz="800" b="0">
                        <a:effectLst/>
                      </a:endParaRPr>
                    </a:p>
                  </a:txBody>
                  <a:tcPr marL="0" marR="0" marT="0" marB="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EEEEE"/>
                    </a:solidFill>
                  </a:tcPr>
                </a:tc>
                <a:tc>
                  <a:txBody>
                    <a:bodyPr/>
                    <a:lstStyle/>
                    <a:p>
                      <a:pPr algn="l" fontAlgn="t"/>
                      <a:r>
                        <a:rPr lang="en-US" sz="800" b="1">
                          <a:effectLst/>
                        </a:rPr>
                        <a:t>Code</a:t>
                      </a:r>
                      <a:endParaRPr lang="en-US" sz="800" b="0">
                        <a:effectLst/>
                      </a:endParaRPr>
                    </a:p>
                  </a:txBody>
                  <a:tcPr marL="0" marR="0" marT="0" marB="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EEEEE"/>
                    </a:solidFill>
                  </a:tcPr>
                </a:tc>
                <a:tc>
                  <a:txBody>
                    <a:bodyPr/>
                    <a:lstStyle/>
                    <a:p>
                      <a:pPr algn="l" fontAlgn="t"/>
                      <a:r>
                        <a:rPr lang="en-US" sz="800" b="1">
                          <a:effectLst/>
                        </a:rPr>
                        <a:t>Description</a:t>
                      </a:r>
                      <a:endParaRPr lang="en-US" sz="800" b="0">
                        <a:effectLst/>
                      </a:endParaRPr>
                    </a:p>
                  </a:txBody>
                  <a:tcPr marL="0" marR="0" marT="0" marB="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EEEEE"/>
                    </a:solidFill>
                  </a:tcPr>
                </a:tc>
                <a:tc>
                  <a:txBody>
                    <a:bodyPr/>
                    <a:lstStyle/>
                    <a:p>
                      <a:pPr algn="l" fontAlgn="t"/>
                      <a:r>
                        <a:rPr lang="en-US" sz="800" b="1">
                          <a:effectLst/>
                        </a:rPr>
                        <a:t>Fee Schedule</a:t>
                      </a:r>
                      <a:endParaRPr lang="en-US" sz="800" b="0">
                        <a:effectLst/>
                      </a:endParaRPr>
                    </a:p>
                  </a:txBody>
                  <a:tcPr marL="0" marR="0" marT="0" marB="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EEEEE"/>
                    </a:solidFill>
                  </a:tcPr>
                </a:tc>
                <a:extLst>
                  <a:ext uri="{0D108BD9-81ED-4DB2-BD59-A6C34878D82A}">
                    <a16:rowId xmlns:a16="http://schemas.microsoft.com/office/drawing/2014/main" val="1768115508"/>
                  </a:ext>
                </a:extLst>
              </a:tr>
              <a:tr h="1165703">
                <a:tc rowSpan="2">
                  <a:txBody>
                    <a:bodyPr/>
                    <a:lstStyle/>
                    <a:p>
                      <a:pPr algn="l" fontAlgn="t"/>
                      <a:r>
                        <a:rPr lang="en-US" sz="800" b="1">
                          <a:effectLst/>
                        </a:rPr>
                        <a:t>Commercial Insurance</a:t>
                      </a:r>
                      <a:endParaRPr lang="en-US" sz="800" b="0">
                        <a:effectLst/>
                      </a:endParaRPr>
                    </a:p>
                  </a:txBody>
                  <a:tcPr marL="0" marR="0" marT="0" marB="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fontAlgn="t"/>
                      <a:r>
                        <a:rPr lang="en-US" sz="800" b="0">
                          <a:effectLst/>
                        </a:rPr>
                        <a:t>CPT 99408</a:t>
                      </a:r>
                    </a:p>
                  </a:txBody>
                  <a:tcPr marL="0" marR="0" marT="0" marB="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fontAlgn="t"/>
                      <a:r>
                        <a:rPr lang="en-US" sz="800" b="0">
                          <a:effectLst/>
                        </a:rPr>
                        <a:t>Alcohol and/or substance abuse structured screening and brief intervention services; 15 to 30 minutes</a:t>
                      </a:r>
                    </a:p>
                  </a:txBody>
                  <a:tcPr marL="0" marR="0" marT="0" marB="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fontAlgn="t"/>
                      <a:r>
                        <a:rPr lang="en-US" sz="800" b="0">
                          <a:effectLst/>
                        </a:rPr>
                        <a:t>$33.41</a:t>
                      </a:r>
                    </a:p>
                  </a:txBody>
                  <a:tcPr marL="0" marR="0" marT="0" marB="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4286825395"/>
                  </a:ext>
                </a:extLst>
              </a:tr>
              <a:tr h="1165703">
                <a:tc vMerge="1">
                  <a:txBody>
                    <a:bodyPr/>
                    <a:lstStyle/>
                    <a:p>
                      <a:endParaRPr lang="en-US"/>
                    </a:p>
                  </a:txBody>
                  <a:tcPr/>
                </a:tc>
                <a:tc>
                  <a:txBody>
                    <a:bodyPr/>
                    <a:lstStyle/>
                    <a:p>
                      <a:pPr algn="l" fontAlgn="t"/>
                      <a:r>
                        <a:rPr lang="en-US" sz="800" b="0">
                          <a:effectLst/>
                        </a:rPr>
                        <a:t>CPT 99409</a:t>
                      </a:r>
                    </a:p>
                  </a:txBody>
                  <a:tcPr marL="0" marR="0" marT="0" marB="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EEEEE"/>
                    </a:solidFill>
                  </a:tcPr>
                </a:tc>
                <a:tc>
                  <a:txBody>
                    <a:bodyPr/>
                    <a:lstStyle/>
                    <a:p>
                      <a:pPr algn="l" fontAlgn="t"/>
                      <a:r>
                        <a:rPr lang="en-US" sz="800" b="0">
                          <a:effectLst/>
                        </a:rPr>
                        <a:t>Alcohol and/or substance abuse structured screening and brief intervention services; greater than 30 minutes</a:t>
                      </a:r>
                    </a:p>
                  </a:txBody>
                  <a:tcPr marL="0" marR="0" marT="0" marB="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EEEEE"/>
                    </a:solidFill>
                  </a:tcPr>
                </a:tc>
                <a:tc>
                  <a:txBody>
                    <a:bodyPr/>
                    <a:lstStyle/>
                    <a:p>
                      <a:pPr algn="l" fontAlgn="t"/>
                      <a:r>
                        <a:rPr lang="en-US" sz="800" b="0">
                          <a:effectLst/>
                        </a:rPr>
                        <a:t>$65.51</a:t>
                      </a:r>
                    </a:p>
                  </a:txBody>
                  <a:tcPr marL="0" marR="0" marT="0" marB="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EEEEE"/>
                    </a:solidFill>
                  </a:tcPr>
                </a:tc>
                <a:extLst>
                  <a:ext uri="{0D108BD9-81ED-4DB2-BD59-A6C34878D82A}">
                    <a16:rowId xmlns:a16="http://schemas.microsoft.com/office/drawing/2014/main" val="372711562"/>
                  </a:ext>
                </a:extLst>
              </a:tr>
              <a:tr h="1165703">
                <a:tc rowSpan="2">
                  <a:txBody>
                    <a:bodyPr/>
                    <a:lstStyle/>
                    <a:p>
                      <a:pPr algn="l" fontAlgn="t"/>
                      <a:r>
                        <a:rPr lang="en-US" sz="800" b="1">
                          <a:effectLst/>
                        </a:rPr>
                        <a:t>Medicare</a:t>
                      </a:r>
                      <a:endParaRPr lang="en-US" sz="800" b="0">
                        <a:effectLst/>
                      </a:endParaRPr>
                    </a:p>
                  </a:txBody>
                  <a:tcPr marL="0" marR="0" marT="0" marB="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fontAlgn="t"/>
                      <a:r>
                        <a:rPr lang="en-US" sz="800" b="0">
                          <a:effectLst/>
                        </a:rPr>
                        <a:t>G0396</a:t>
                      </a:r>
                    </a:p>
                  </a:txBody>
                  <a:tcPr marL="0" marR="0" marT="0" marB="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fontAlgn="t"/>
                      <a:r>
                        <a:rPr lang="en-US" sz="800" b="0">
                          <a:effectLst/>
                        </a:rPr>
                        <a:t>Alcohol and/or substance abuse structured screening and brief intervention services; 15 to 30 minutes</a:t>
                      </a:r>
                    </a:p>
                  </a:txBody>
                  <a:tcPr marL="0" marR="0" marT="0" marB="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fontAlgn="t"/>
                      <a:r>
                        <a:rPr lang="en-US" sz="800" b="0">
                          <a:effectLst/>
                        </a:rPr>
                        <a:t>$29.42</a:t>
                      </a:r>
                    </a:p>
                  </a:txBody>
                  <a:tcPr marL="0" marR="0" marT="0" marB="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579892900"/>
                  </a:ext>
                </a:extLst>
              </a:tr>
              <a:tr h="1165703">
                <a:tc vMerge="1">
                  <a:txBody>
                    <a:bodyPr/>
                    <a:lstStyle/>
                    <a:p>
                      <a:endParaRPr lang="en-US"/>
                    </a:p>
                  </a:txBody>
                  <a:tcPr/>
                </a:tc>
                <a:tc>
                  <a:txBody>
                    <a:bodyPr/>
                    <a:lstStyle/>
                    <a:p>
                      <a:pPr algn="l" fontAlgn="t"/>
                      <a:r>
                        <a:rPr lang="en-US" sz="800" b="0">
                          <a:effectLst/>
                        </a:rPr>
                        <a:t>G0397</a:t>
                      </a:r>
                    </a:p>
                  </a:txBody>
                  <a:tcPr marL="0" marR="0" marT="0" marB="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EEEEE"/>
                    </a:solidFill>
                  </a:tcPr>
                </a:tc>
                <a:tc>
                  <a:txBody>
                    <a:bodyPr/>
                    <a:lstStyle/>
                    <a:p>
                      <a:pPr algn="l" fontAlgn="t"/>
                      <a:r>
                        <a:rPr lang="en-US" sz="800" b="0">
                          <a:effectLst/>
                        </a:rPr>
                        <a:t>Alcohol and/or substance abuse structured screening and brief intervention services; greater than 30 minutes</a:t>
                      </a:r>
                    </a:p>
                  </a:txBody>
                  <a:tcPr marL="0" marR="0" marT="0" marB="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EEEEE"/>
                    </a:solidFill>
                  </a:tcPr>
                </a:tc>
                <a:tc>
                  <a:txBody>
                    <a:bodyPr/>
                    <a:lstStyle/>
                    <a:p>
                      <a:pPr algn="l" fontAlgn="t"/>
                      <a:r>
                        <a:rPr lang="en-US" sz="800" b="0">
                          <a:effectLst/>
                        </a:rPr>
                        <a:t>$57.69</a:t>
                      </a:r>
                    </a:p>
                  </a:txBody>
                  <a:tcPr marL="0" marR="0" marT="0" marB="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EEEEE"/>
                    </a:solidFill>
                  </a:tcPr>
                </a:tc>
                <a:extLst>
                  <a:ext uri="{0D108BD9-81ED-4DB2-BD59-A6C34878D82A}">
                    <a16:rowId xmlns:a16="http://schemas.microsoft.com/office/drawing/2014/main" val="4273762477"/>
                  </a:ext>
                </a:extLst>
              </a:tr>
              <a:tr h="333058">
                <a:tc rowSpan="2">
                  <a:txBody>
                    <a:bodyPr/>
                    <a:lstStyle/>
                    <a:p>
                      <a:pPr algn="l" fontAlgn="t"/>
                      <a:r>
                        <a:rPr lang="en-US" sz="800" b="1">
                          <a:effectLst/>
                        </a:rPr>
                        <a:t>Medicaid</a:t>
                      </a:r>
                      <a:endParaRPr lang="en-US" sz="800" b="0">
                        <a:effectLst/>
                      </a:endParaRPr>
                    </a:p>
                  </a:txBody>
                  <a:tcPr marL="0" marR="0" marT="0" marB="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fontAlgn="t"/>
                      <a:r>
                        <a:rPr lang="en-US" sz="800" b="0">
                          <a:effectLst/>
                        </a:rPr>
                        <a:t>H0049</a:t>
                      </a:r>
                    </a:p>
                  </a:txBody>
                  <a:tcPr marL="0" marR="0" marT="0" marB="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fontAlgn="t"/>
                      <a:r>
                        <a:rPr lang="en-US" sz="800" b="0">
                          <a:effectLst/>
                        </a:rPr>
                        <a:t>Alcohol and/or drug screening</a:t>
                      </a:r>
                    </a:p>
                  </a:txBody>
                  <a:tcPr marL="0" marR="0" marT="0" marB="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fontAlgn="t"/>
                      <a:r>
                        <a:rPr lang="en-US" sz="800" b="0">
                          <a:effectLst/>
                        </a:rPr>
                        <a:t>$24.00</a:t>
                      </a:r>
                    </a:p>
                  </a:txBody>
                  <a:tcPr marL="0" marR="0" marT="0" marB="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627674854"/>
                  </a:ext>
                </a:extLst>
              </a:tr>
              <a:tr h="666116">
                <a:tc vMerge="1">
                  <a:txBody>
                    <a:bodyPr/>
                    <a:lstStyle/>
                    <a:p>
                      <a:endParaRPr lang="en-US"/>
                    </a:p>
                  </a:txBody>
                  <a:tcPr/>
                </a:tc>
                <a:tc>
                  <a:txBody>
                    <a:bodyPr/>
                    <a:lstStyle/>
                    <a:p>
                      <a:pPr algn="l" fontAlgn="t"/>
                      <a:r>
                        <a:rPr lang="en-US" sz="800" b="0">
                          <a:effectLst/>
                        </a:rPr>
                        <a:t>H0050</a:t>
                      </a:r>
                    </a:p>
                  </a:txBody>
                  <a:tcPr marL="0" marR="0" marT="0" marB="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EEEEE"/>
                    </a:solidFill>
                  </a:tcPr>
                </a:tc>
                <a:tc>
                  <a:txBody>
                    <a:bodyPr/>
                    <a:lstStyle/>
                    <a:p>
                      <a:pPr algn="l" fontAlgn="t"/>
                      <a:r>
                        <a:rPr lang="en-US" sz="800" b="0">
                          <a:effectLst/>
                        </a:rPr>
                        <a:t>Alcohol and/or drug screening, brief intervention, per 15 minutes</a:t>
                      </a:r>
                    </a:p>
                  </a:txBody>
                  <a:tcPr marL="0" marR="0" marT="0" marB="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EEEEE"/>
                    </a:solidFill>
                  </a:tcPr>
                </a:tc>
                <a:tc>
                  <a:txBody>
                    <a:bodyPr/>
                    <a:lstStyle/>
                    <a:p>
                      <a:pPr algn="l" fontAlgn="t"/>
                      <a:r>
                        <a:rPr lang="en-US" sz="800" b="0">
                          <a:effectLst/>
                        </a:rPr>
                        <a:t>$48.00</a:t>
                      </a:r>
                    </a:p>
                  </a:txBody>
                  <a:tcPr marL="0" marR="0" marT="0" marB="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EEEEE"/>
                    </a:solidFill>
                  </a:tcPr>
                </a:tc>
                <a:extLst>
                  <a:ext uri="{0D108BD9-81ED-4DB2-BD59-A6C34878D82A}">
                    <a16:rowId xmlns:a16="http://schemas.microsoft.com/office/drawing/2014/main" val="3203466371"/>
                  </a:ext>
                </a:extLst>
              </a:tr>
            </a:tbl>
          </a:graphicData>
        </a:graphic>
      </p:graphicFrame>
      <p:sp>
        <p:nvSpPr>
          <p:cNvPr id="11" name="Rectangle 1">
            <a:extLst>
              <a:ext uri="{FF2B5EF4-FFF2-40B4-BE49-F238E27FC236}">
                <a16:creationId xmlns:a16="http://schemas.microsoft.com/office/drawing/2014/main" id="{7A67062E-A040-C857-8A1A-A3E834C4F7FF}"/>
              </a:ext>
            </a:extLst>
          </p:cNvPr>
          <p:cNvSpPr>
            <a:spLocks noChangeArrowheads="1"/>
          </p:cNvSpPr>
          <p:nvPr/>
        </p:nvSpPr>
        <p:spPr bwMode="auto">
          <a:xfrm>
            <a:off x="97971" y="1250535"/>
            <a:ext cx="23275358" cy="1046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3015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1E384B"/>
                </a:solidFill>
                <a:effectLst/>
                <a:latin typeface="Source Sans Pro" panose="020B0503030403020204" pitchFamily="34" charset="0"/>
              </a:rPr>
              <a:t>Reimbursement for SBIRT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a:ln>
                <a:noFill/>
              </a:ln>
              <a:solidFill>
                <a:srgbClr val="1E384B"/>
              </a:solidFill>
              <a:effectLst/>
              <a:latin typeface="Source Sans Pro" panose="020B05030304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1E384B"/>
                </a:solidFill>
                <a:effectLst/>
                <a:latin typeface="Source Sans Pro" panose="020B0503030403020204" pitchFamily="34" charset="0"/>
              </a:rPr>
              <a:t>Last Updated 4/14/2022, SAMHSA</a:t>
            </a: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a:ln>
                  <a:noFill/>
                </a:ln>
                <a:solidFill>
                  <a:srgbClr val="4A4A4A"/>
                </a:solidFill>
                <a:effectLst/>
                <a:latin typeface="Source Sans Pro" panose="020B0503030403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783385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B0101F-BC71-7BC4-2885-F326575DBB0B}"/>
              </a:ext>
            </a:extLst>
          </p:cNvPr>
          <p:cNvPicPr>
            <a:picLocks noChangeAspect="1"/>
          </p:cNvPicPr>
          <p:nvPr/>
        </p:nvPicPr>
        <p:blipFill rotWithShape="1">
          <a:blip r:embed="rId3"/>
          <a:srcRect r="3538" b="1"/>
          <a:stretch/>
        </p:blipFill>
        <p:spPr>
          <a:xfrm>
            <a:off x="20" y="1282"/>
            <a:ext cx="12191980" cy="6856718"/>
          </a:xfrm>
          <a:prstGeom prst="rect">
            <a:avLst/>
          </a:prstGeom>
        </p:spPr>
      </p:pic>
    </p:spTree>
    <p:extLst>
      <p:ext uri="{BB962C8B-B14F-4D97-AF65-F5344CB8AC3E}">
        <p14:creationId xmlns:p14="http://schemas.microsoft.com/office/powerpoint/2010/main" val="41324093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8A99A-E96A-AD3D-2642-0267B5EDC54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185FA24-BE96-EADA-C73C-E2DD4397F25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6DD0265-9AA9-0054-A0C4-63AC54B43750}"/>
              </a:ext>
            </a:extLst>
          </p:cNvPr>
          <p:cNvPicPr>
            <a:picLocks noChangeAspect="1"/>
          </p:cNvPicPr>
          <p:nvPr/>
        </p:nvPicPr>
        <p:blipFill rotWithShape="1">
          <a:blip r:embed="rId2"/>
          <a:srcRect t="15339" r="15338"/>
          <a:stretch/>
        </p:blipFill>
        <p:spPr>
          <a:xfrm>
            <a:off x="0" y="0"/>
            <a:ext cx="12192001" cy="6668656"/>
          </a:xfrm>
          <a:prstGeom prst="rect">
            <a:avLst/>
          </a:prstGeom>
        </p:spPr>
      </p:pic>
      <p:sp>
        <p:nvSpPr>
          <p:cNvPr id="5" name="TextBox 4">
            <a:extLst>
              <a:ext uri="{FF2B5EF4-FFF2-40B4-BE49-F238E27FC236}">
                <a16:creationId xmlns:a16="http://schemas.microsoft.com/office/drawing/2014/main" id="{E8DFC929-4963-675C-E35E-AB048CFA7104}"/>
              </a:ext>
            </a:extLst>
          </p:cNvPr>
          <p:cNvSpPr txBox="1"/>
          <p:nvPr/>
        </p:nvSpPr>
        <p:spPr>
          <a:xfrm>
            <a:off x="2762450" y="2451085"/>
            <a:ext cx="6195157" cy="646331"/>
          </a:xfrm>
          <a:prstGeom prst="rect">
            <a:avLst/>
          </a:prstGeom>
          <a:noFill/>
        </p:spPr>
        <p:txBody>
          <a:bodyPr wrap="none" rtlCol="0">
            <a:spAutoFit/>
          </a:bodyPr>
          <a:lstStyle/>
          <a:p>
            <a:r>
              <a:rPr lang="en-US" sz="3600" b="1"/>
              <a:t>Conflict of Interest/ Disclosures</a:t>
            </a:r>
          </a:p>
        </p:txBody>
      </p:sp>
    </p:spTree>
    <p:extLst>
      <p:ext uri="{BB962C8B-B14F-4D97-AF65-F5344CB8AC3E}">
        <p14:creationId xmlns:p14="http://schemas.microsoft.com/office/powerpoint/2010/main" val="32070808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72326B-FEDA-B9F6-6516-6BF0F4BDB409}"/>
              </a:ext>
            </a:extLst>
          </p:cNvPr>
          <p:cNvPicPr>
            <a:picLocks noChangeAspect="1"/>
          </p:cNvPicPr>
          <p:nvPr/>
        </p:nvPicPr>
        <p:blipFill rotWithShape="1">
          <a:blip r:embed="rId3"/>
          <a:srcRect t="16196" r="13539"/>
          <a:stretch/>
        </p:blipFill>
        <p:spPr>
          <a:xfrm>
            <a:off x="-1" y="0"/>
            <a:ext cx="12192001" cy="6647501"/>
          </a:xfrm>
          <a:prstGeom prst="rect">
            <a:avLst/>
          </a:prstGeom>
        </p:spPr>
      </p:pic>
      <p:pic>
        <p:nvPicPr>
          <p:cNvPr id="5" name="Picture 4">
            <a:extLst>
              <a:ext uri="{FF2B5EF4-FFF2-40B4-BE49-F238E27FC236}">
                <a16:creationId xmlns:a16="http://schemas.microsoft.com/office/drawing/2014/main" id="{2601D637-7D34-B993-8316-34F1372910D1}"/>
              </a:ext>
            </a:extLst>
          </p:cNvPr>
          <p:cNvPicPr>
            <a:picLocks noChangeAspect="1"/>
          </p:cNvPicPr>
          <p:nvPr/>
        </p:nvPicPr>
        <p:blipFill>
          <a:blip r:embed="rId4"/>
          <a:stretch>
            <a:fillRect/>
          </a:stretch>
        </p:blipFill>
        <p:spPr>
          <a:xfrm>
            <a:off x="128587" y="6091970"/>
            <a:ext cx="2181225" cy="676275"/>
          </a:xfrm>
          <a:prstGeom prst="rect">
            <a:avLst/>
          </a:prstGeom>
        </p:spPr>
      </p:pic>
      <p:pic>
        <p:nvPicPr>
          <p:cNvPr id="2" name="Picture 1">
            <a:extLst>
              <a:ext uri="{FF2B5EF4-FFF2-40B4-BE49-F238E27FC236}">
                <a16:creationId xmlns:a16="http://schemas.microsoft.com/office/drawing/2014/main" id="{CE0FD8B3-9A31-BECE-DC6B-C3A34C026509}"/>
              </a:ext>
            </a:extLst>
          </p:cNvPr>
          <p:cNvPicPr>
            <a:picLocks noChangeAspect="1"/>
          </p:cNvPicPr>
          <p:nvPr/>
        </p:nvPicPr>
        <p:blipFill>
          <a:blip r:embed="rId5"/>
          <a:stretch>
            <a:fillRect/>
          </a:stretch>
        </p:blipFill>
        <p:spPr>
          <a:xfrm>
            <a:off x="1412488" y="89755"/>
            <a:ext cx="10325234" cy="5938501"/>
          </a:xfrm>
          <a:prstGeom prst="rect">
            <a:avLst/>
          </a:prstGeom>
        </p:spPr>
      </p:pic>
    </p:spTree>
    <p:extLst>
      <p:ext uri="{BB962C8B-B14F-4D97-AF65-F5344CB8AC3E}">
        <p14:creationId xmlns:p14="http://schemas.microsoft.com/office/powerpoint/2010/main" val="16300539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D3B2B0-9838-2815-2752-2FEC267A3863}"/>
              </a:ext>
            </a:extLst>
          </p:cNvPr>
          <p:cNvPicPr>
            <a:picLocks noChangeAspect="1"/>
          </p:cNvPicPr>
          <p:nvPr/>
        </p:nvPicPr>
        <p:blipFill rotWithShape="1">
          <a:blip r:embed="rId2"/>
          <a:srcRect t="18479" r="15385" b="-1"/>
          <a:stretch/>
        </p:blipFill>
        <p:spPr>
          <a:xfrm>
            <a:off x="0" y="0"/>
            <a:ext cx="12192001" cy="6659418"/>
          </a:xfrm>
          <a:prstGeom prst="rect">
            <a:avLst/>
          </a:prstGeom>
        </p:spPr>
      </p:pic>
      <p:pic>
        <p:nvPicPr>
          <p:cNvPr id="5" name="Picture 4">
            <a:extLst>
              <a:ext uri="{FF2B5EF4-FFF2-40B4-BE49-F238E27FC236}">
                <a16:creationId xmlns:a16="http://schemas.microsoft.com/office/drawing/2014/main" id="{83ACEF4D-5EC1-FDD4-5B9C-BEAE2D37E0AF}"/>
              </a:ext>
            </a:extLst>
          </p:cNvPr>
          <p:cNvPicPr>
            <a:picLocks noChangeAspect="1"/>
          </p:cNvPicPr>
          <p:nvPr/>
        </p:nvPicPr>
        <p:blipFill>
          <a:blip r:embed="rId3"/>
          <a:stretch>
            <a:fillRect/>
          </a:stretch>
        </p:blipFill>
        <p:spPr>
          <a:xfrm>
            <a:off x="136159" y="6196913"/>
            <a:ext cx="1990725" cy="676275"/>
          </a:xfrm>
          <a:prstGeom prst="rect">
            <a:avLst/>
          </a:prstGeom>
        </p:spPr>
      </p:pic>
      <p:pic>
        <p:nvPicPr>
          <p:cNvPr id="2" name="Picture 1">
            <a:extLst>
              <a:ext uri="{FF2B5EF4-FFF2-40B4-BE49-F238E27FC236}">
                <a16:creationId xmlns:a16="http://schemas.microsoft.com/office/drawing/2014/main" id="{D4D0DD3A-E730-8E4C-09EE-3CEFC5E00BDB}"/>
              </a:ext>
            </a:extLst>
          </p:cNvPr>
          <p:cNvPicPr>
            <a:picLocks noChangeAspect="1"/>
          </p:cNvPicPr>
          <p:nvPr/>
        </p:nvPicPr>
        <p:blipFill>
          <a:blip r:embed="rId4"/>
          <a:stretch>
            <a:fillRect/>
          </a:stretch>
        </p:blipFill>
        <p:spPr>
          <a:xfrm>
            <a:off x="470738" y="484100"/>
            <a:ext cx="8227213" cy="2360852"/>
          </a:xfrm>
          <a:prstGeom prst="rect">
            <a:avLst/>
          </a:prstGeom>
        </p:spPr>
      </p:pic>
      <p:pic>
        <p:nvPicPr>
          <p:cNvPr id="3" name="Picture 2">
            <a:extLst>
              <a:ext uri="{FF2B5EF4-FFF2-40B4-BE49-F238E27FC236}">
                <a16:creationId xmlns:a16="http://schemas.microsoft.com/office/drawing/2014/main" id="{543F04FB-DEE9-D34A-D43B-5AD32BBBBBA6}"/>
              </a:ext>
            </a:extLst>
          </p:cNvPr>
          <p:cNvPicPr>
            <a:picLocks noChangeAspect="1"/>
          </p:cNvPicPr>
          <p:nvPr/>
        </p:nvPicPr>
        <p:blipFill>
          <a:blip r:embed="rId5"/>
          <a:stretch>
            <a:fillRect/>
          </a:stretch>
        </p:blipFill>
        <p:spPr>
          <a:xfrm>
            <a:off x="2209799" y="3329052"/>
            <a:ext cx="9680167" cy="1845114"/>
          </a:xfrm>
          <a:prstGeom prst="rect">
            <a:avLst/>
          </a:prstGeom>
        </p:spPr>
      </p:pic>
    </p:spTree>
    <p:extLst>
      <p:ext uri="{BB962C8B-B14F-4D97-AF65-F5344CB8AC3E}">
        <p14:creationId xmlns:p14="http://schemas.microsoft.com/office/powerpoint/2010/main" val="16533846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B73963-59A9-BB0A-685F-EC22EB1F1B44}"/>
              </a:ext>
            </a:extLst>
          </p:cNvPr>
          <p:cNvPicPr>
            <a:picLocks noChangeAspect="1"/>
          </p:cNvPicPr>
          <p:nvPr/>
        </p:nvPicPr>
        <p:blipFill rotWithShape="1">
          <a:blip r:embed="rId2"/>
          <a:srcRect t="15339" r="15338"/>
          <a:stretch/>
        </p:blipFill>
        <p:spPr>
          <a:xfrm>
            <a:off x="-1" y="43235"/>
            <a:ext cx="12192001" cy="6668656"/>
          </a:xfrm>
          <a:prstGeom prst="rect">
            <a:avLst/>
          </a:prstGeom>
        </p:spPr>
      </p:pic>
      <p:pic>
        <p:nvPicPr>
          <p:cNvPr id="5" name="Picture 4">
            <a:extLst>
              <a:ext uri="{FF2B5EF4-FFF2-40B4-BE49-F238E27FC236}">
                <a16:creationId xmlns:a16="http://schemas.microsoft.com/office/drawing/2014/main" id="{1FB42E5D-67A5-146E-9125-B17EED71A8E3}"/>
              </a:ext>
            </a:extLst>
          </p:cNvPr>
          <p:cNvPicPr>
            <a:picLocks noChangeAspect="1"/>
          </p:cNvPicPr>
          <p:nvPr/>
        </p:nvPicPr>
        <p:blipFill>
          <a:blip r:embed="rId3"/>
          <a:stretch>
            <a:fillRect/>
          </a:stretch>
        </p:blipFill>
        <p:spPr>
          <a:xfrm>
            <a:off x="185737" y="6134833"/>
            <a:ext cx="2066925" cy="609600"/>
          </a:xfrm>
          <a:prstGeom prst="rect">
            <a:avLst/>
          </a:prstGeom>
        </p:spPr>
      </p:pic>
      <p:pic>
        <p:nvPicPr>
          <p:cNvPr id="2" name="Picture 1">
            <a:extLst>
              <a:ext uri="{FF2B5EF4-FFF2-40B4-BE49-F238E27FC236}">
                <a16:creationId xmlns:a16="http://schemas.microsoft.com/office/drawing/2014/main" id="{13C6D6E4-160F-76A5-153D-74B625B4A873}"/>
              </a:ext>
            </a:extLst>
          </p:cNvPr>
          <p:cNvPicPr>
            <a:picLocks noChangeAspect="1"/>
          </p:cNvPicPr>
          <p:nvPr/>
        </p:nvPicPr>
        <p:blipFill>
          <a:blip r:embed="rId4"/>
          <a:stretch>
            <a:fillRect/>
          </a:stretch>
        </p:blipFill>
        <p:spPr>
          <a:xfrm>
            <a:off x="81238" y="121148"/>
            <a:ext cx="4342848" cy="1650603"/>
          </a:xfrm>
          <a:prstGeom prst="rect">
            <a:avLst/>
          </a:prstGeom>
        </p:spPr>
      </p:pic>
      <p:pic>
        <p:nvPicPr>
          <p:cNvPr id="3" name="Picture 2">
            <a:extLst>
              <a:ext uri="{FF2B5EF4-FFF2-40B4-BE49-F238E27FC236}">
                <a16:creationId xmlns:a16="http://schemas.microsoft.com/office/drawing/2014/main" id="{14FED65D-8971-39BC-F0D9-6DC7B88DC000}"/>
              </a:ext>
            </a:extLst>
          </p:cNvPr>
          <p:cNvPicPr>
            <a:picLocks noChangeAspect="1"/>
          </p:cNvPicPr>
          <p:nvPr/>
        </p:nvPicPr>
        <p:blipFill>
          <a:blip r:embed="rId5"/>
          <a:stretch>
            <a:fillRect/>
          </a:stretch>
        </p:blipFill>
        <p:spPr>
          <a:xfrm>
            <a:off x="4233863" y="1759121"/>
            <a:ext cx="7772400" cy="4767767"/>
          </a:xfrm>
          <a:prstGeom prst="rect">
            <a:avLst/>
          </a:prstGeom>
        </p:spPr>
      </p:pic>
      <p:sp>
        <p:nvSpPr>
          <p:cNvPr id="8" name="TextBox 7">
            <a:extLst>
              <a:ext uri="{FF2B5EF4-FFF2-40B4-BE49-F238E27FC236}">
                <a16:creationId xmlns:a16="http://schemas.microsoft.com/office/drawing/2014/main" id="{F96F138A-7A02-0D39-EAC3-545E7BC41822}"/>
              </a:ext>
            </a:extLst>
          </p:cNvPr>
          <p:cNvSpPr txBox="1"/>
          <p:nvPr/>
        </p:nvSpPr>
        <p:spPr>
          <a:xfrm>
            <a:off x="638408" y="2090233"/>
            <a:ext cx="3074948" cy="3477875"/>
          </a:xfrm>
          <a:prstGeom prst="rect">
            <a:avLst/>
          </a:prstGeom>
          <a:noFill/>
        </p:spPr>
        <p:txBody>
          <a:bodyPr wrap="square">
            <a:spAutoFit/>
          </a:bodyPr>
          <a:lstStyle/>
          <a:p>
            <a:pPr marL="285750" indent="-285750">
              <a:buFont typeface="Arial" panose="020B0604020202020204" pitchFamily="34" charset="0"/>
              <a:buChar char="•"/>
            </a:pPr>
            <a:r>
              <a:rPr lang="en-US" sz="2000"/>
              <a:t>increases in alcohol use frequency</a:t>
            </a:r>
          </a:p>
          <a:p>
            <a:endParaRPr lang="en-US" sz="2000"/>
          </a:p>
          <a:p>
            <a:pPr marL="285750" indent="-285750">
              <a:buFont typeface="Arial" panose="020B0604020202020204" pitchFamily="34" charset="0"/>
              <a:buChar char="•"/>
            </a:pPr>
            <a:r>
              <a:rPr lang="en-US" sz="2000"/>
              <a:t>increases in the use of alcohol to relax/relieve tension and because of boredom</a:t>
            </a:r>
          </a:p>
          <a:p>
            <a:r>
              <a:rPr lang="en-US" sz="2000"/>
              <a:t> </a:t>
            </a:r>
          </a:p>
          <a:p>
            <a:pPr marL="285750" indent="-285750">
              <a:buFont typeface="Arial" panose="020B0604020202020204" pitchFamily="34" charset="0"/>
              <a:buChar char="•"/>
            </a:pPr>
            <a:r>
              <a:rPr lang="en-US" sz="2000"/>
              <a:t>likely due, in part, to drinking while alone and at home</a:t>
            </a:r>
          </a:p>
        </p:txBody>
      </p:sp>
    </p:spTree>
    <p:extLst>
      <p:ext uri="{BB962C8B-B14F-4D97-AF65-F5344CB8AC3E}">
        <p14:creationId xmlns:p14="http://schemas.microsoft.com/office/powerpoint/2010/main" val="42423881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72326B-FEDA-B9F6-6516-6BF0F4BDB409}"/>
              </a:ext>
            </a:extLst>
          </p:cNvPr>
          <p:cNvPicPr>
            <a:picLocks noChangeAspect="1"/>
          </p:cNvPicPr>
          <p:nvPr/>
        </p:nvPicPr>
        <p:blipFill rotWithShape="1">
          <a:blip r:embed="rId3"/>
          <a:srcRect t="16196" r="13539"/>
          <a:stretch/>
        </p:blipFill>
        <p:spPr>
          <a:xfrm>
            <a:off x="-1" y="0"/>
            <a:ext cx="12192001" cy="6647501"/>
          </a:xfrm>
          <a:prstGeom prst="rect">
            <a:avLst/>
          </a:prstGeom>
        </p:spPr>
      </p:pic>
      <p:pic>
        <p:nvPicPr>
          <p:cNvPr id="5" name="Picture 4">
            <a:extLst>
              <a:ext uri="{FF2B5EF4-FFF2-40B4-BE49-F238E27FC236}">
                <a16:creationId xmlns:a16="http://schemas.microsoft.com/office/drawing/2014/main" id="{2601D637-7D34-B993-8316-34F1372910D1}"/>
              </a:ext>
            </a:extLst>
          </p:cNvPr>
          <p:cNvPicPr>
            <a:picLocks noChangeAspect="1"/>
          </p:cNvPicPr>
          <p:nvPr/>
        </p:nvPicPr>
        <p:blipFill>
          <a:blip r:embed="rId4"/>
          <a:stretch>
            <a:fillRect/>
          </a:stretch>
        </p:blipFill>
        <p:spPr>
          <a:xfrm>
            <a:off x="128587" y="6091970"/>
            <a:ext cx="2181225" cy="676275"/>
          </a:xfrm>
          <a:prstGeom prst="rect">
            <a:avLst/>
          </a:prstGeom>
        </p:spPr>
      </p:pic>
      <p:pic>
        <p:nvPicPr>
          <p:cNvPr id="2" name="Picture 1">
            <a:extLst>
              <a:ext uri="{FF2B5EF4-FFF2-40B4-BE49-F238E27FC236}">
                <a16:creationId xmlns:a16="http://schemas.microsoft.com/office/drawing/2014/main" id="{B90ECD99-571F-3679-49B6-56F75801F1A0}"/>
              </a:ext>
            </a:extLst>
          </p:cNvPr>
          <p:cNvPicPr>
            <a:picLocks noChangeAspect="1"/>
          </p:cNvPicPr>
          <p:nvPr/>
        </p:nvPicPr>
        <p:blipFill>
          <a:blip r:embed="rId5"/>
          <a:stretch>
            <a:fillRect/>
          </a:stretch>
        </p:blipFill>
        <p:spPr>
          <a:xfrm>
            <a:off x="1875263" y="336191"/>
            <a:ext cx="9124305" cy="5183663"/>
          </a:xfrm>
          <a:prstGeom prst="rect">
            <a:avLst/>
          </a:prstGeom>
        </p:spPr>
      </p:pic>
    </p:spTree>
    <p:extLst>
      <p:ext uri="{BB962C8B-B14F-4D97-AF65-F5344CB8AC3E}">
        <p14:creationId xmlns:p14="http://schemas.microsoft.com/office/powerpoint/2010/main" val="26269868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D3B2B0-9838-2815-2752-2FEC267A3863}"/>
              </a:ext>
            </a:extLst>
          </p:cNvPr>
          <p:cNvPicPr>
            <a:picLocks noChangeAspect="1"/>
          </p:cNvPicPr>
          <p:nvPr/>
        </p:nvPicPr>
        <p:blipFill rotWithShape="1">
          <a:blip r:embed="rId2"/>
          <a:srcRect t="18479" r="15385" b="-1"/>
          <a:stretch/>
        </p:blipFill>
        <p:spPr>
          <a:xfrm>
            <a:off x="-1" y="0"/>
            <a:ext cx="12192001" cy="6659418"/>
          </a:xfrm>
          <a:prstGeom prst="rect">
            <a:avLst/>
          </a:prstGeom>
        </p:spPr>
      </p:pic>
      <p:pic>
        <p:nvPicPr>
          <p:cNvPr id="5" name="Picture 4">
            <a:extLst>
              <a:ext uri="{FF2B5EF4-FFF2-40B4-BE49-F238E27FC236}">
                <a16:creationId xmlns:a16="http://schemas.microsoft.com/office/drawing/2014/main" id="{83ACEF4D-5EC1-FDD4-5B9C-BEAE2D37E0AF}"/>
              </a:ext>
            </a:extLst>
          </p:cNvPr>
          <p:cNvPicPr>
            <a:picLocks noChangeAspect="1"/>
          </p:cNvPicPr>
          <p:nvPr/>
        </p:nvPicPr>
        <p:blipFill>
          <a:blip r:embed="rId3"/>
          <a:stretch>
            <a:fillRect/>
          </a:stretch>
        </p:blipFill>
        <p:spPr>
          <a:xfrm>
            <a:off x="136159" y="6196913"/>
            <a:ext cx="1990725" cy="676275"/>
          </a:xfrm>
          <a:prstGeom prst="rect">
            <a:avLst/>
          </a:prstGeom>
        </p:spPr>
      </p:pic>
      <p:pic>
        <p:nvPicPr>
          <p:cNvPr id="2" name="Picture 1">
            <a:extLst>
              <a:ext uri="{FF2B5EF4-FFF2-40B4-BE49-F238E27FC236}">
                <a16:creationId xmlns:a16="http://schemas.microsoft.com/office/drawing/2014/main" id="{9530CB43-930B-5958-A443-E4FC7D06A1CD}"/>
              </a:ext>
            </a:extLst>
          </p:cNvPr>
          <p:cNvPicPr>
            <a:picLocks noChangeAspect="1"/>
          </p:cNvPicPr>
          <p:nvPr/>
        </p:nvPicPr>
        <p:blipFill rotWithShape="1">
          <a:blip r:embed="rId2"/>
          <a:srcRect t="18479" r="15385" b="-1"/>
          <a:stretch/>
        </p:blipFill>
        <p:spPr>
          <a:xfrm>
            <a:off x="152399" y="152400"/>
            <a:ext cx="12192001" cy="6659418"/>
          </a:xfrm>
          <a:prstGeom prst="rect">
            <a:avLst/>
          </a:prstGeom>
        </p:spPr>
      </p:pic>
      <p:pic>
        <p:nvPicPr>
          <p:cNvPr id="3" name="Picture 2">
            <a:extLst>
              <a:ext uri="{FF2B5EF4-FFF2-40B4-BE49-F238E27FC236}">
                <a16:creationId xmlns:a16="http://schemas.microsoft.com/office/drawing/2014/main" id="{E2A4D285-BF4B-1032-BAD6-9338098D02B8}"/>
              </a:ext>
            </a:extLst>
          </p:cNvPr>
          <p:cNvPicPr>
            <a:picLocks noChangeAspect="1"/>
          </p:cNvPicPr>
          <p:nvPr/>
        </p:nvPicPr>
        <p:blipFill>
          <a:blip r:embed="rId4"/>
          <a:stretch>
            <a:fillRect/>
          </a:stretch>
        </p:blipFill>
        <p:spPr>
          <a:xfrm>
            <a:off x="870545" y="460336"/>
            <a:ext cx="10450910" cy="5937328"/>
          </a:xfrm>
          <a:prstGeom prst="rect">
            <a:avLst/>
          </a:prstGeom>
        </p:spPr>
      </p:pic>
    </p:spTree>
    <p:extLst>
      <p:ext uri="{BB962C8B-B14F-4D97-AF65-F5344CB8AC3E}">
        <p14:creationId xmlns:p14="http://schemas.microsoft.com/office/powerpoint/2010/main" val="30299171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B73963-59A9-BB0A-685F-EC22EB1F1B44}"/>
              </a:ext>
            </a:extLst>
          </p:cNvPr>
          <p:cNvPicPr>
            <a:picLocks noChangeAspect="1"/>
          </p:cNvPicPr>
          <p:nvPr/>
        </p:nvPicPr>
        <p:blipFill rotWithShape="1">
          <a:blip r:embed="rId2"/>
          <a:srcRect t="15339" r="15338"/>
          <a:stretch/>
        </p:blipFill>
        <p:spPr>
          <a:xfrm>
            <a:off x="0" y="0"/>
            <a:ext cx="12192001" cy="6668656"/>
          </a:xfrm>
          <a:prstGeom prst="rect">
            <a:avLst/>
          </a:prstGeom>
        </p:spPr>
      </p:pic>
      <p:pic>
        <p:nvPicPr>
          <p:cNvPr id="5" name="Picture 4">
            <a:extLst>
              <a:ext uri="{FF2B5EF4-FFF2-40B4-BE49-F238E27FC236}">
                <a16:creationId xmlns:a16="http://schemas.microsoft.com/office/drawing/2014/main" id="{1FB42E5D-67A5-146E-9125-B17EED71A8E3}"/>
              </a:ext>
            </a:extLst>
          </p:cNvPr>
          <p:cNvPicPr>
            <a:picLocks noChangeAspect="1"/>
          </p:cNvPicPr>
          <p:nvPr/>
        </p:nvPicPr>
        <p:blipFill>
          <a:blip r:embed="rId3"/>
          <a:stretch>
            <a:fillRect/>
          </a:stretch>
        </p:blipFill>
        <p:spPr>
          <a:xfrm>
            <a:off x="185737" y="6134833"/>
            <a:ext cx="2066925" cy="609600"/>
          </a:xfrm>
          <a:prstGeom prst="rect">
            <a:avLst/>
          </a:prstGeom>
        </p:spPr>
      </p:pic>
      <p:pic>
        <p:nvPicPr>
          <p:cNvPr id="2" name="Picture 1">
            <a:extLst>
              <a:ext uri="{FF2B5EF4-FFF2-40B4-BE49-F238E27FC236}">
                <a16:creationId xmlns:a16="http://schemas.microsoft.com/office/drawing/2014/main" id="{58E51D3B-1E1C-AB75-6DBB-4A6E57D525CF}"/>
              </a:ext>
            </a:extLst>
          </p:cNvPr>
          <p:cNvPicPr>
            <a:picLocks noChangeAspect="1"/>
          </p:cNvPicPr>
          <p:nvPr/>
        </p:nvPicPr>
        <p:blipFill>
          <a:blip r:embed="rId4"/>
          <a:stretch>
            <a:fillRect/>
          </a:stretch>
        </p:blipFill>
        <p:spPr>
          <a:xfrm>
            <a:off x="1129989" y="550236"/>
            <a:ext cx="9474821" cy="5382797"/>
          </a:xfrm>
          <a:prstGeom prst="rect">
            <a:avLst/>
          </a:prstGeom>
        </p:spPr>
      </p:pic>
    </p:spTree>
    <p:extLst>
      <p:ext uri="{BB962C8B-B14F-4D97-AF65-F5344CB8AC3E}">
        <p14:creationId xmlns:p14="http://schemas.microsoft.com/office/powerpoint/2010/main" val="13387415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72326B-FEDA-B9F6-6516-6BF0F4BDB409}"/>
              </a:ext>
            </a:extLst>
          </p:cNvPr>
          <p:cNvPicPr>
            <a:picLocks noChangeAspect="1"/>
          </p:cNvPicPr>
          <p:nvPr/>
        </p:nvPicPr>
        <p:blipFill rotWithShape="1">
          <a:blip r:embed="rId3"/>
          <a:srcRect t="16196" r="13539"/>
          <a:stretch/>
        </p:blipFill>
        <p:spPr>
          <a:xfrm>
            <a:off x="-1" y="0"/>
            <a:ext cx="12192001" cy="6647501"/>
          </a:xfrm>
          <a:prstGeom prst="rect">
            <a:avLst/>
          </a:prstGeom>
        </p:spPr>
      </p:pic>
      <p:pic>
        <p:nvPicPr>
          <p:cNvPr id="5" name="Picture 4">
            <a:extLst>
              <a:ext uri="{FF2B5EF4-FFF2-40B4-BE49-F238E27FC236}">
                <a16:creationId xmlns:a16="http://schemas.microsoft.com/office/drawing/2014/main" id="{2601D637-7D34-B993-8316-34F1372910D1}"/>
              </a:ext>
            </a:extLst>
          </p:cNvPr>
          <p:cNvPicPr>
            <a:picLocks noChangeAspect="1"/>
          </p:cNvPicPr>
          <p:nvPr/>
        </p:nvPicPr>
        <p:blipFill>
          <a:blip r:embed="rId4"/>
          <a:stretch>
            <a:fillRect/>
          </a:stretch>
        </p:blipFill>
        <p:spPr>
          <a:xfrm>
            <a:off x="128587" y="6091970"/>
            <a:ext cx="2181225" cy="676275"/>
          </a:xfrm>
          <a:prstGeom prst="rect">
            <a:avLst/>
          </a:prstGeom>
        </p:spPr>
      </p:pic>
      <p:pic>
        <p:nvPicPr>
          <p:cNvPr id="2" name="Picture 1">
            <a:extLst>
              <a:ext uri="{FF2B5EF4-FFF2-40B4-BE49-F238E27FC236}">
                <a16:creationId xmlns:a16="http://schemas.microsoft.com/office/drawing/2014/main" id="{CE95A3A3-7F83-F009-AD0B-2B23E3395A04}"/>
              </a:ext>
            </a:extLst>
          </p:cNvPr>
          <p:cNvPicPr>
            <a:picLocks noChangeAspect="1"/>
          </p:cNvPicPr>
          <p:nvPr/>
        </p:nvPicPr>
        <p:blipFill>
          <a:blip r:embed="rId5"/>
          <a:stretch>
            <a:fillRect/>
          </a:stretch>
        </p:blipFill>
        <p:spPr>
          <a:xfrm>
            <a:off x="1218271" y="256859"/>
            <a:ext cx="9755458" cy="5542231"/>
          </a:xfrm>
          <a:prstGeom prst="rect">
            <a:avLst/>
          </a:prstGeom>
        </p:spPr>
      </p:pic>
    </p:spTree>
    <p:extLst>
      <p:ext uri="{BB962C8B-B14F-4D97-AF65-F5344CB8AC3E}">
        <p14:creationId xmlns:p14="http://schemas.microsoft.com/office/powerpoint/2010/main" val="36028529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812EC-62F7-E9D8-C3CD-496DDB009012}"/>
              </a:ext>
            </a:extLst>
          </p:cNvPr>
          <p:cNvPicPr>
            <a:picLocks noChangeAspect="1"/>
          </p:cNvPicPr>
          <p:nvPr/>
        </p:nvPicPr>
        <p:blipFill rotWithShape="1">
          <a:blip r:embed="rId2"/>
          <a:srcRect t="15399" r="15399"/>
          <a:stretch/>
        </p:blipFill>
        <p:spPr>
          <a:xfrm>
            <a:off x="0" y="0"/>
            <a:ext cx="12192001" cy="6631709"/>
          </a:xfrm>
          <a:prstGeom prst="rect">
            <a:avLst/>
          </a:prstGeom>
        </p:spPr>
      </p:pic>
      <p:pic>
        <p:nvPicPr>
          <p:cNvPr id="5" name="Picture 4">
            <a:extLst>
              <a:ext uri="{FF2B5EF4-FFF2-40B4-BE49-F238E27FC236}">
                <a16:creationId xmlns:a16="http://schemas.microsoft.com/office/drawing/2014/main" id="{4F5EDE4C-810A-B2CB-03D0-5076E9246FCE}"/>
              </a:ext>
            </a:extLst>
          </p:cNvPr>
          <p:cNvPicPr>
            <a:picLocks noChangeAspect="1"/>
          </p:cNvPicPr>
          <p:nvPr/>
        </p:nvPicPr>
        <p:blipFill>
          <a:blip r:embed="rId3"/>
          <a:stretch>
            <a:fillRect/>
          </a:stretch>
        </p:blipFill>
        <p:spPr>
          <a:xfrm>
            <a:off x="130052" y="6111499"/>
            <a:ext cx="1990725" cy="628650"/>
          </a:xfrm>
          <a:prstGeom prst="rect">
            <a:avLst/>
          </a:prstGeom>
        </p:spPr>
      </p:pic>
      <p:pic>
        <p:nvPicPr>
          <p:cNvPr id="2" name="Picture 1">
            <a:extLst>
              <a:ext uri="{FF2B5EF4-FFF2-40B4-BE49-F238E27FC236}">
                <a16:creationId xmlns:a16="http://schemas.microsoft.com/office/drawing/2014/main" id="{B98D1F09-7CFD-F5D6-0946-CAA58BADC8C3}"/>
              </a:ext>
            </a:extLst>
          </p:cNvPr>
          <p:cNvPicPr>
            <a:picLocks noChangeAspect="1"/>
          </p:cNvPicPr>
          <p:nvPr/>
        </p:nvPicPr>
        <p:blipFill>
          <a:blip r:embed="rId4"/>
          <a:stretch>
            <a:fillRect/>
          </a:stretch>
        </p:blipFill>
        <p:spPr>
          <a:xfrm>
            <a:off x="1029163" y="417273"/>
            <a:ext cx="9832124" cy="5585786"/>
          </a:xfrm>
          <a:prstGeom prst="rect">
            <a:avLst/>
          </a:prstGeom>
        </p:spPr>
      </p:pic>
    </p:spTree>
    <p:extLst>
      <p:ext uri="{BB962C8B-B14F-4D97-AF65-F5344CB8AC3E}">
        <p14:creationId xmlns:p14="http://schemas.microsoft.com/office/powerpoint/2010/main" val="8593798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D3B2B0-9838-2815-2752-2FEC267A3863}"/>
              </a:ext>
            </a:extLst>
          </p:cNvPr>
          <p:cNvPicPr>
            <a:picLocks noChangeAspect="1"/>
          </p:cNvPicPr>
          <p:nvPr/>
        </p:nvPicPr>
        <p:blipFill rotWithShape="1">
          <a:blip r:embed="rId2"/>
          <a:srcRect t="18479" r="15385" b="-1"/>
          <a:stretch/>
        </p:blipFill>
        <p:spPr>
          <a:xfrm>
            <a:off x="-1" y="0"/>
            <a:ext cx="12192001" cy="6659418"/>
          </a:xfrm>
          <a:prstGeom prst="rect">
            <a:avLst/>
          </a:prstGeom>
        </p:spPr>
      </p:pic>
      <p:pic>
        <p:nvPicPr>
          <p:cNvPr id="5" name="Picture 4">
            <a:extLst>
              <a:ext uri="{FF2B5EF4-FFF2-40B4-BE49-F238E27FC236}">
                <a16:creationId xmlns:a16="http://schemas.microsoft.com/office/drawing/2014/main" id="{83ACEF4D-5EC1-FDD4-5B9C-BEAE2D37E0AF}"/>
              </a:ext>
            </a:extLst>
          </p:cNvPr>
          <p:cNvPicPr>
            <a:picLocks noChangeAspect="1"/>
          </p:cNvPicPr>
          <p:nvPr/>
        </p:nvPicPr>
        <p:blipFill>
          <a:blip r:embed="rId3"/>
          <a:stretch>
            <a:fillRect/>
          </a:stretch>
        </p:blipFill>
        <p:spPr>
          <a:xfrm>
            <a:off x="136159" y="6196913"/>
            <a:ext cx="1990725" cy="676275"/>
          </a:xfrm>
          <a:prstGeom prst="rect">
            <a:avLst/>
          </a:prstGeom>
        </p:spPr>
      </p:pic>
      <p:pic>
        <p:nvPicPr>
          <p:cNvPr id="2" name="Picture 1">
            <a:extLst>
              <a:ext uri="{FF2B5EF4-FFF2-40B4-BE49-F238E27FC236}">
                <a16:creationId xmlns:a16="http://schemas.microsoft.com/office/drawing/2014/main" id="{9B835147-8020-2C70-0556-C0BD02C3602B}"/>
              </a:ext>
            </a:extLst>
          </p:cNvPr>
          <p:cNvPicPr>
            <a:picLocks noChangeAspect="1"/>
          </p:cNvPicPr>
          <p:nvPr/>
        </p:nvPicPr>
        <p:blipFill>
          <a:blip r:embed="rId4"/>
          <a:stretch>
            <a:fillRect/>
          </a:stretch>
        </p:blipFill>
        <p:spPr>
          <a:xfrm>
            <a:off x="1526986" y="642167"/>
            <a:ext cx="9401209" cy="5340976"/>
          </a:xfrm>
          <a:prstGeom prst="rect">
            <a:avLst/>
          </a:prstGeom>
        </p:spPr>
      </p:pic>
    </p:spTree>
    <p:extLst>
      <p:ext uri="{BB962C8B-B14F-4D97-AF65-F5344CB8AC3E}">
        <p14:creationId xmlns:p14="http://schemas.microsoft.com/office/powerpoint/2010/main" val="16115143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B73963-59A9-BB0A-685F-EC22EB1F1B44}"/>
              </a:ext>
            </a:extLst>
          </p:cNvPr>
          <p:cNvPicPr>
            <a:picLocks noChangeAspect="1"/>
          </p:cNvPicPr>
          <p:nvPr/>
        </p:nvPicPr>
        <p:blipFill rotWithShape="1">
          <a:blip r:embed="rId2"/>
          <a:srcRect t="15339" r="15338"/>
          <a:stretch/>
        </p:blipFill>
        <p:spPr>
          <a:xfrm>
            <a:off x="0" y="0"/>
            <a:ext cx="12192001" cy="6668656"/>
          </a:xfrm>
          <a:prstGeom prst="rect">
            <a:avLst/>
          </a:prstGeom>
        </p:spPr>
      </p:pic>
      <p:pic>
        <p:nvPicPr>
          <p:cNvPr id="5" name="Picture 4">
            <a:extLst>
              <a:ext uri="{FF2B5EF4-FFF2-40B4-BE49-F238E27FC236}">
                <a16:creationId xmlns:a16="http://schemas.microsoft.com/office/drawing/2014/main" id="{1FB42E5D-67A5-146E-9125-B17EED71A8E3}"/>
              </a:ext>
            </a:extLst>
          </p:cNvPr>
          <p:cNvPicPr>
            <a:picLocks noChangeAspect="1"/>
          </p:cNvPicPr>
          <p:nvPr/>
        </p:nvPicPr>
        <p:blipFill>
          <a:blip r:embed="rId3"/>
          <a:stretch>
            <a:fillRect/>
          </a:stretch>
        </p:blipFill>
        <p:spPr>
          <a:xfrm>
            <a:off x="185737" y="6134833"/>
            <a:ext cx="2066925" cy="609600"/>
          </a:xfrm>
          <a:prstGeom prst="rect">
            <a:avLst/>
          </a:prstGeom>
        </p:spPr>
      </p:pic>
      <p:pic>
        <p:nvPicPr>
          <p:cNvPr id="2" name="Picture 1">
            <a:extLst>
              <a:ext uri="{FF2B5EF4-FFF2-40B4-BE49-F238E27FC236}">
                <a16:creationId xmlns:a16="http://schemas.microsoft.com/office/drawing/2014/main" id="{BE6A6E8E-6375-7BA6-88C5-BCDE0F10B663}"/>
              </a:ext>
            </a:extLst>
          </p:cNvPr>
          <p:cNvPicPr>
            <a:picLocks noChangeAspect="1"/>
          </p:cNvPicPr>
          <p:nvPr/>
        </p:nvPicPr>
        <p:blipFill>
          <a:blip r:embed="rId4"/>
          <a:stretch>
            <a:fillRect/>
          </a:stretch>
        </p:blipFill>
        <p:spPr>
          <a:xfrm>
            <a:off x="1406085" y="395987"/>
            <a:ext cx="9968158" cy="5663069"/>
          </a:xfrm>
          <a:prstGeom prst="rect">
            <a:avLst/>
          </a:prstGeom>
        </p:spPr>
      </p:pic>
    </p:spTree>
    <p:extLst>
      <p:ext uri="{BB962C8B-B14F-4D97-AF65-F5344CB8AC3E}">
        <p14:creationId xmlns:p14="http://schemas.microsoft.com/office/powerpoint/2010/main" val="3478681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812EC-62F7-E9D8-C3CD-496DDB009012}"/>
              </a:ext>
            </a:extLst>
          </p:cNvPr>
          <p:cNvPicPr>
            <a:picLocks noChangeAspect="1"/>
          </p:cNvPicPr>
          <p:nvPr/>
        </p:nvPicPr>
        <p:blipFill rotWithShape="1">
          <a:blip r:embed="rId2"/>
          <a:srcRect t="15399" r="15399"/>
          <a:stretch/>
        </p:blipFill>
        <p:spPr>
          <a:xfrm>
            <a:off x="-1" y="176893"/>
            <a:ext cx="12192001" cy="6631709"/>
          </a:xfrm>
          <a:prstGeom prst="rect">
            <a:avLst/>
          </a:prstGeom>
        </p:spPr>
      </p:pic>
      <p:pic>
        <p:nvPicPr>
          <p:cNvPr id="5" name="Picture 4">
            <a:extLst>
              <a:ext uri="{FF2B5EF4-FFF2-40B4-BE49-F238E27FC236}">
                <a16:creationId xmlns:a16="http://schemas.microsoft.com/office/drawing/2014/main" id="{4F5EDE4C-810A-B2CB-03D0-5076E9246FCE}"/>
              </a:ext>
            </a:extLst>
          </p:cNvPr>
          <p:cNvPicPr>
            <a:picLocks noChangeAspect="1"/>
          </p:cNvPicPr>
          <p:nvPr/>
        </p:nvPicPr>
        <p:blipFill>
          <a:blip r:embed="rId3"/>
          <a:stretch>
            <a:fillRect/>
          </a:stretch>
        </p:blipFill>
        <p:spPr>
          <a:xfrm>
            <a:off x="130052" y="6111499"/>
            <a:ext cx="1990725" cy="628650"/>
          </a:xfrm>
          <a:prstGeom prst="rect">
            <a:avLst/>
          </a:prstGeom>
        </p:spPr>
      </p:pic>
      <p:sp>
        <p:nvSpPr>
          <p:cNvPr id="6" name="TextBox 5">
            <a:extLst>
              <a:ext uri="{FF2B5EF4-FFF2-40B4-BE49-F238E27FC236}">
                <a16:creationId xmlns:a16="http://schemas.microsoft.com/office/drawing/2014/main" id="{50CD45D9-E836-5E2B-FBE2-1988238D4B8E}"/>
              </a:ext>
            </a:extLst>
          </p:cNvPr>
          <p:cNvSpPr txBox="1"/>
          <p:nvPr/>
        </p:nvSpPr>
        <p:spPr>
          <a:xfrm>
            <a:off x="735668" y="466303"/>
            <a:ext cx="3732112" cy="523220"/>
          </a:xfrm>
          <a:prstGeom prst="rect">
            <a:avLst/>
          </a:prstGeom>
          <a:noFill/>
        </p:spPr>
        <p:txBody>
          <a:bodyPr wrap="none" rtlCol="0">
            <a:spAutoFit/>
          </a:bodyPr>
          <a:lstStyle/>
          <a:p>
            <a:pPr algn="l"/>
            <a:r>
              <a:rPr lang="en-US" sz="2800" b="1">
                <a:solidFill>
                  <a:srgbClr val="09142A"/>
                </a:solidFill>
                <a:latin typeface="Open Sans" panose="020B0606030504020204" pitchFamily="34" charset="0"/>
                <a:ea typeface="Open Sans" panose="020B0606030504020204" pitchFamily="34" charset="0"/>
                <a:cs typeface="Open Sans" panose="020B0606030504020204" pitchFamily="34" charset="0"/>
              </a:rPr>
              <a:t>Learning Objectives</a:t>
            </a:r>
            <a:endParaRPr lang="en-US" sz="2800" b="1" i="0">
              <a:solidFill>
                <a:srgbClr val="09142A"/>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6903F72F-35B8-4B6B-96DB-85D850442C05}"/>
              </a:ext>
            </a:extLst>
          </p:cNvPr>
          <p:cNvSpPr txBox="1"/>
          <p:nvPr/>
        </p:nvSpPr>
        <p:spPr>
          <a:xfrm>
            <a:off x="2601724" y="2656113"/>
            <a:ext cx="6792686" cy="2031325"/>
          </a:xfrm>
          <a:prstGeom prst="rect">
            <a:avLst/>
          </a:prstGeom>
          <a:noFill/>
        </p:spPr>
        <p:txBody>
          <a:bodyPr wrap="square">
            <a:spAutoFit/>
          </a:bodyPr>
          <a:lstStyle/>
          <a:p>
            <a:pPr marL="342900" marR="0" lvl="0" indent="-342900">
              <a:spcBef>
                <a:spcPts val="0"/>
              </a:spcBef>
              <a:spcAft>
                <a:spcPts val="0"/>
              </a:spcAft>
              <a:buFont typeface="+mj-lt"/>
              <a:buAutoNum type="arabicParenR"/>
            </a:pPr>
            <a:r>
              <a:rPr lang="en-US" sz="1800">
                <a:effectLst/>
                <a:latin typeface="Calibri" panose="020F0502020204030204" pitchFamily="34" charset="0"/>
                <a:ea typeface="Times New Roman" panose="02020603050405020304" pitchFamily="18" charset="0"/>
                <a:cs typeface="Times New Roman" panose="02020603050405020304" pitchFamily="18" charset="0"/>
              </a:rPr>
              <a:t>Review key components of SBIRT, including specific screening tools &amp; USPSTF recommendations</a:t>
            </a:r>
            <a:endParaRPr lang="en-US" sz="14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arenR"/>
            </a:pPr>
            <a:r>
              <a:rPr lang="en-US" sz="1800">
                <a:effectLst/>
                <a:latin typeface="Calibri" panose="020F0502020204030204" pitchFamily="34" charset="0"/>
                <a:ea typeface="Times New Roman" panose="02020603050405020304" pitchFamily="18" charset="0"/>
                <a:cs typeface="Times New Roman" panose="02020603050405020304" pitchFamily="18" charset="0"/>
              </a:rPr>
              <a:t>Describe SBIRT billing codes &amp; processes</a:t>
            </a:r>
            <a:endParaRPr lang="en-US" sz="14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arenR"/>
            </a:pPr>
            <a:r>
              <a:rPr lang="en-US" sz="1800">
                <a:effectLst/>
                <a:latin typeface="Calibri" panose="020F0502020204030204" pitchFamily="34" charset="0"/>
                <a:ea typeface="Times New Roman" panose="02020603050405020304" pitchFamily="18" charset="0"/>
                <a:cs typeface="Times New Roman" panose="02020603050405020304" pitchFamily="18" charset="0"/>
              </a:rPr>
              <a:t>Demonstrate how SBIRT can be part of Harm Reduction approach to patients in primary care</a:t>
            </a:r>
            <a:endParaRPr lang="en-US" sz="1400">
              <a:effectLst/>
              <a:latin typeface="Times New Roman" panose="02020603050405020304" pitchFamily="18" charset="0"/>
              <a:ea typeface="Times New Roman" panose="02020603050405020304" pitchFamily="18" charset="0"/>
            </a:endParaRPr>
          </a:p>
          <a:p>
            <a:r>
              <a:rPr lang="en-US" sz="1800">
                <a:effectLst/>
                <a:latin typeface="Calibri" panose="020F0502020204030204" pitchFamily="34" charset="0"/>
                <a:ea typeface="Times New Roman" panose="02020603050405020304" pitchFamily="18" charset="0"/>
                <a:cs typeface="Times New Roman" panose="02020603050405020304" pitchFamily="18" charset="0"/>
              </a:rPr>
              <a:t>4)   Discuss best practices in treatment of SUD in primary care using                medications and motivational interviewing</a:t>
            </a:r>
            <a:r>
              <a:rPr lang="en-US">
                <a:effectLst/>
              </a:rPr>
              <a:t> </a:t>
            </a:r>
            <a:endParaRPr lang="en-US"/>
          </a:p>
        </p:txBody>
      </p:sp>
    </p:spTree>
    <p:extLst>
      <p:ext uri="{BB962C8B-B14F-4D97-AF65-F5344CB8AC3E}">
        <p14:creationId xmlns:p14="http://schemas.microsoft.com/office/powerpoint/2010/main" val="1527346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72326B-FEDA-B9F6-6516-6BF0F4BDB409}"/>
              </a:ext>
            </a:extLst>
          </p:cNvPr>
          <p:cNvPicPr>
            <a:picLocks noChangeAspect="1"/>
          </p:cNvPicPr>
          <p:nvPr/>
        </p:nvPicPr>
        <p:blipFill rotWithShape="1">
          <a:blip r:embed="rId3"/>
          <a:srcRect t="16196" r="13539"/>
          <a:stretch/>
        </p:blipFill>
        <p:spPr>
          <a:xfrm>
            <a:off x="-1" y="0"/>
            <a:ext cx="12192001" cy="6647501"/>
          </a:xfrm>
          <a:prstGeom prst="rect">
            <a:avLst/>
          </a:prstGeom>
        </p:spPr>
      </p:pic>
      <p:pic>
        <p:nvPicPr>
          <p:cNvPr id="5" name="Picture 4">
            <a:extLst>
              <a:ext uri="{FF2B5EF4-FFF2-40B4-BE49-F238E27FC236}">
                <a16:creationId xmlns:a16="http://schemas.microsoft.com/office/drawing/2014/main" id="{2601D637-7D34-B993-8316-34F1372910D1}"/>
              </a:ext>
            </a:extLst>
          </p:cNvPr>
          <p:cNvPicPr>
            <a:picLocks noChangeAspect="1"/>
          </p:cNvPicPr>
          <p:nvPr/>
        </p:nvPicPr>
        <p:blipFill>
          <a:blip r:embed="rId4"/>
          <a:stretch>
            <a:fillRect/>
          </a:stretch>
        </p:blipFill>
        <p:spPr>
          <a:xfrm>
            <a:off x="128587" y="6091970"/>
            <a:ext cx="2181225" cy="676275"/>
          </a:xfrm>
          <a:prstGeom prst="rect">
            <a:avLst/>
          </a:prstGeom>
        </p:spPr>
      </p:pic>
      <p:pic>
        <p:nvPicPr>
          <p:cNvPr id="2" name="Picture 1">
            <a:extLst>
              <a:ext uri="{FF2B5EF4-FFF2-40B4-BE49-F238E27FC236}">
                <a16:creationId xmlns:a16="http://schemas.microsoft.com/office/drawing/2014/main" id="{9F45E1B5-F1BE-B61C-39BF-EB68DB1AD052}"/>
              </a:ext>
            </a:extLst>
          </p:cNvPr>
          <p:cNvPicPr>
            <a:picLocks noChangeAspect="1"/>
          </p:cNvPicPr>
          <p:nvPr/>
        </p:nvPicPr>
        <p:blipFill>
          <a:blip r:embed="rId5"/>
          <a:stretch>
            <a:fillRect/>
          </a:stretch>
        </p:blipFill>
        <p:spPr>
          <a:xfrm>
            <a:off x="1177259" y="482246"/>
            <a:ext cx="9661726" cy="5488980"/>
          </a:xfrm>
          <a:prstGeom prst="rect">
            <a:avLst/>
          </a:prstGeom>
        </p:spPr>
      </p:pic>
    </p:spTree>
    <p:extLst>
      <p:ext uri="{BB962C8B-B14F-4D97-AF65-F5344CB8AC3E}">
        <p14:creationId xmlns:p14="http://schemas.microsoft.com/office/powerpoint/2010/main" val="36640814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812EC-62F7-E9D8-C3CD-496DDB009012}"/>
              </a:ext>
            </a:extLst>
          </p:cNvPr>
          <p:cNvPicPr>
            <a:picLocks noChangeAspect="1"/>
          </p:cNvPicPr>
          <p:nvPr/>
        </p:nvPicPr>
        <p:blipFill rotWithShape="1">
          <a:blip r:embed="rId2"/>
          <a:srcRect t="15399" r="15399"/>
          <a:stretch/>
        </p:blipFill>
        <p:spPr>
          <a:xfrm>
            <a:off x="0" y="0"/>
            <a:ext cx="12192001" cy="6631709"/>
          </a:xfrm>
          <a:prstGeom prst="rect">
            <a:avLst/>
          </a:prstGeom>
        </p:spPr>
      </p:pic>
      <p:pic>
        <p:nvPicPr>
          <p:cNvPr id="5" name="Picture 4">
            <a:extLst>
              <a:ext uri="{FF2B5EF4-FFF2-40B4-BE49-F238E27FC236}">
                <a16:creationId xmlns:a16="http://schemas.microsoft.com/office/drawing/2014/main" id="{4F5EDE4C-810A-B2CB-03D0-5076E9246FCE}"/>
              </a:ext>
            </a:extLst>
          </p:cNvPr>
          <p:cNvPicPr>
            <a:picLocks noChangeAspect="1"/>
          </p:cNvPicPr>
          <p:nvPr/>
        </p:nvPicPr>
        <p:blipFill>
          <a:blip r:embed="rId3"/>
          <a:stretch>
            <a:fillRect/>
          </a:stretch>
        </p:blipFill>
        <p:spPr>
          <a:xfrm>
            <a:off x="130052" y="6111499"/>
            <a:ext cx="1990725" cy="628650"/>
          </a:xfrm>
          <a:prstGeom prst="rect">
            <a:avLst/>
          </a:prstGeom>
        </p:spPr>
      </p:pic>
      <p:pic>
        <p:nvPicPr>
          <p:cNvPr id="2" name="Picture 1">
            <a:extLst>
              <a:ext uri="{FF2B5EF4-FFF2-40B4-BE49-F238E27FC236}">
                <a16:creationId xmlns:a16="http://schemas.microsoft.com/office/drawing/2014/main" id="{70578586-9BDC-BCED-7AA0-E9F5896C06E0}"/>
              </a:ext>
            </a:extLst>
          </p:cNvPr>
          <p:cNvPicPr>
            <a:picLocks noChangeAspect="1"/>
          </p:cNvPicPr>
          <p:nvPr/>
        </p:nvPicPr>
        <p:blipFill>
          <a:blip r:embed="rId4"/>
          <a:stretch>
            <a:fillRect/>
          </a:stretch>
        </p:blipFill>
        <p:spPr>
          <a:xfrm>
            <a:off x="1236149" y="379141"/>
            <a:ext cx="9719701" cy="5521917"/>
          </a:xfrm>
          <a:prstGeom prst="rect">
            <a:avLst/>
          </a:prstGeom>
        </p:spPr>
      </p:pic>
    </p:spTree>
    <p:extLst>
      <p:ext uri="{BB962C8B-B14F-4D97-AF65-F5344CB8AC3E}">
        <p14:creationId xmlns:p14="http://schemas.microsoft.com/office/powerpoint/2010/main" val="24276293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D3B2B0-9838-2815-2752-2FEC267A3863}"/>
              </a:ext>
            </a:extLst>
          </p:cNvPr>
          <p:cNvPicPr>
            <a:picLocks noChangeAspect="1"/>
          </p:cNvPicPr>
          <p:nvPr/>
        </p:nvPicPr>
        <p:blipFill rotWithShape="1">
          <a:blip r:embed="rId2"/>
          <a:srcRect t="18479" r="15385" b="-1"/>
          <a:stretch/>
        </p:blipFill>
        <p:spPr>
          <a:xfrm>
            <a:off x="-1" y="0"/>
            <a:ext cx="12192001" cy="6659418"/>
          </a:xfrm>
          <a:prstGeom prst="rect">
            <a:avLst/>
          </a:prstGeom>
        </p:spPr>
      </p:pic>
      <p:pic>
        <p:nvPicPr>
          <p:cNvPr id="5" name="Picture 4">
            <a:extLst>
              <a:ext uri="{FF2B5EF4-FFF2-40B4-BE49-F238E27FC236}">
                <a16:creationId xmlns:a16="http://schemas.microsoft.com/office/drawing/2014/main" id="{83ACEF4D-5EC1-FDD4-5B9C-BEAE2D37E0AF}"/>
              </a:ext>
            </a:extLst>
          </p:cNvPr>
          <p:cNvPicPr>
            <a:picLocks noChangeAspect="1"/>
          </p:cNvPicPr>
          <p:nvPr/>
        </p:nvPicPr>
        <p:blipFill>
          <a:blip r:embed="rId3"/>
          <a:stretch>
            <a:fillRect/>
          </a:stretch>
        </p:blipFill>
        <p:spPr>
          <a:xfrm>
            <a:off x="136159" y="6196913"/>
            <a:ext cx="1990725" cy="676275"/>
          </a:xfrm>
          <a:prstGeom prst="rect">
            <a:avLst/>
          </a:prstGeom>
        </p:spPr>
      </p:pic>
      <p:pic>
        <p:nvPicPr>
          <p:cNvPr id="2" name="Picture 1">
            <a:extLst>
              <a:ext uri="{FF2B5EF4-FFF2-40B4-BE49-F238E27FC236}">
                <a16:creationId xmlns:a16="http://schemas.microsoft.com/office/drawing/2014/main" id="{EA929C9A-2F2F-BFEE-B0D2-3E73CAC8055B}"/>
              </a:ext>
            </a:extLst>
          </p:cNvPr>
          <p:cNvPicPr>
            <a:picLocks noChangeAspect="1"/>
          </p:cNvPicPr>
          <p:nvPr/>
        </p:nvPicPr>
        <p:blipFill>
          <a:blip r:embed="rId4"/>
          <a:stretch>
            <a:fillRect/>
          </a:stretch>
        </p:blipFill>
        <p:spPr>
          <a:xfrm>
            <a:off x="995246" y="306789"/>
            <a:ext cx="10201507" cy="5795638"/>
          </a:xfrm>
          <a:prstGeom prst="rect">
            <a:avLst/>
          </a:prstGeom>
        </p:spPr>
      </p:pic>
    </p:spTree>
    <p:extLst>
      <p:ext uri="{BB962C8B-B14F-4D97-AF65-F5344CB8AC3E}">
        <p14:creationId xmlns:p14="http://schemas.microsoft.com/office/powerpoint/2010/main" val="26366624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B73963-59A9-BB0A-685F-EC22EB1F1B44}"/>
              </a:ext>
            </a:extLst>
          </p:cNvPr>
          <p:cNvPicPr>
            <a:picLocks noChangeAspect="1"/>
          </p:cNvPicPr>
          <p:nvPr/>
        </p:nvPicPr>
        <p:blipFill rotWithShape="1">
          <a:blip r:embed="rId2"/>
          <a:srcRect t="15339" r="15338"/>
          <a:stretch/>
        </p:blipFill>
        <p:spPr>
          <a:xfrm>
            <a:off x="0" y="0"/>
            <a:ext cx="12192001" cy="6668656"/>
          </a:xfrm>
          <a:prstGeom prst="rect">
            <a:avLst/>
          </a:prstGeom>
        </p:spPr>
      </p:pic>
      <p:pic>
        <p:nvPicPr>
          <p:cNvPr id="5" name="Picture 4">
            <a:extLst>
              <a:ext uri="{FF2B5EF4-FFF2-40B4-BE49-F238E27FC236}">
                <a16:creationId xmlns:a16="http://schemas.microsoft.com/office/drawing/2014/main" id="{1FB42E5D-67A5-146E-9125-B17EED71A8E3}"/>
              </a:ext>
            </a:extLst>
          </p:cNvPr>
          <p:cNvPicPr>
            <a:picLocks noChangeAspect="1"/>
          </p:cNvPicPr>
          <p:nvPr/>
        </p:nvPicPr>
        <p:blipFill>
          <a:blip r:embed="rId3"/>
          <a:stretch>
            <a:fillRect/>
          </a:stretch>
        </p:blipFill>
        <p:spPr>
          <a:xfrm>
            <a:off x="185737" y="6134833"/>
            <a:ext cx="2066925" cy="609600"/>
          </a:xfrm>
          <a:prstGeom prst="rect">
            <a:avLst/>
          </a:prstGeom>
        </p:spPr>
      </p:pic>
      <p:pic>
        <p:nvPicPr>
          <p:cNvPr id="2" name="Picture 1">
            <a:extLst>
              <a:ext uri="{FF2B5EF4-FFF2-40B4-BE49-F238E27FC236}">
                <a16:creationId xmlns:a16="http://schemas.microsoft.com/office/drawing/2014/main" id="{34CAB068-58C9-2BB0-56CD-B1EC72758649}"/>
              </a:ext>
            </a:extLst>
          </p:cNvPr>
          <p:cNvPicPr>
            <a:picLocks noChangeAspect="1"/>
          </p:cNvPicPr>
          <p:nvPr/>
        </p:nvPicPr>
        <p:blipFill>
          <a:blip r:embed="rId4"/>
          <a:stretch>
            <a:fillRect/>
          </a:stretch>
        </p:blipFill>
        <p:spPr>
          <a:xfrm>
            <a:off x="3529098" y="216582"/>
            <a:ext cx="6636085" cy="6223051"/>
          </a:xfrm>
          <a:prstGeom prst="rect">
            <a:avLst/>
          </a:prstGeom>
        </p:spPr>
      </p:pic>
      <p:sp>
        <p:nvSpPr>
          <p:cNvPr id="3" name="TextBox 2">
            <a:extLst>
              <a:ext uri="{FF2B5EF4-FFF2-40B4-BE49-F238E27FC236}">
                <a16:creationId xmlns:a16="http://schemas.microsoft.com/office/drawing/2014/main" id="{F83D7FA6-AF08-BB79-0D63-22A8E03D310F}"/>
              </a:ext>
            </a:extLst>
          </p:cNvPr>
          <p:cNvSpPr txBox="1"/>
          <p:nvPr/>
        </p:nvSpPr>
        <p:spPr>
          <a:xfrm>
            <a:off x="313162" y="189344"/>
            <a:ext cx="1812073" cy="369332"/>
          </a:xfrm>
          <a:prstGeom prst="rect">
            <a:avLst/>
          </a:prstGeom>
          <a:noFill/>
        </p:spPr>
        <p:txBody>
          <a:bodyPr wrap="square">
            <a:spAutoFit/>
          </a:bodyPr>
          <a:lstStyle/>
          <a:p>
            <a:r>
              <a:rPr lang="en-US"/>
              <a:t>https://hams.cc/</a:t>
            </a:r>
          </a:p>
        </p:txBody>
      </p:sp>
    </p:spTree>
    <p:extLst>
      <p:ext uri="{BB962C8B-B14F-4D97-AF65-F5344CB8AC3E}">
        <p14:creationId xmlns:p14="http://schemas.microsoft.com/office/powerpoint/2010/main" val="42115431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72326B-FEDA-B9F6-6516-6BF0F4BDB409}"/>
              </a:ext>
            </a:extLst>
          </p:cNvPr>
          <p:cNvPicPr>
            <a:picLocks noChangeAspect="1"/>
          </p:cNvPicPr>
          <p:nvPr/>
        </p:nvPicPr>
        <p:blipFill rotWithShape="1">
          <a:blip r:embed="rId3"/>
          <a:srcRect t="16196" r="13539"/>
          <a:stretch/>
        </p:blipFill>
        <p:spPr>
          <a:xfrm>
            <a:off x="-1" y="0"/>
            <a:ext cx="12192001" cy="6647501"/>
          </a:xfrm>
          <a:prstGeom prst="rect">
            <a:avLst/>
          </a:prstGeom>
        </p:spPr>
      </p:pic>
      <p:pic>
        <p:nvPicPr>
          <p:cNvPr id="5" name="Picture 4">
            <a:extLst>
              <a:ext uri="{FF2B5EF4-FFF2-40B4-BE49-F238E27FC236}">
                <a16:creationId xmlns:a16="http://schemas.microsoft.com/office/drawing/2014/main" id="{2601D637-7D34-B993-8316-34F1372910D1}"/>
              </a:ext>
            </a:extLst>
          </p:cNvPr>
          <p:cNvPicPr>
            <a:picLocks noChangeAspect="1"/>
          </p:cNvPicPr>
          <p:nvPr/>
        </p:nvPicPr>
        <p:blipFill>
          <a:blip r:embed="rId4"/>
          <a:stretch>
            <a:fillRect/>
          </a:stretch>
        </p:blipFill>
        <p:spPr>
          <a:xfrm>
            <a:off x="128587" y="6091970"/>
            <a:ext cx="2181225" cy="676275"/>
          </a:xfrm>
          <a:prstGeom prst="rect">
            <a:avLst/>
          </a:prstGeom>
        </p:spPr>
      </p:pic>
      <p:pic>
        <p:nvPicPr>
          <p:cNvPr id="7" name="Picture 6" descr="Image preview">
            <a:extLst>
              <a:ext uri="{FF2B5EF4-FFF2-40B4-BE49-F238E27FC236}">
                <a16:creationId xmlns:a16="http://schemas.microsoft.com/office/drawing/2014/main" id="{37256DA0-E164-9566-8974-D3C7D5B739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5962" y="1939690"/>
            <a:ext cx="8703179" cy="45215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preview">
            <a:extLst>
              <a:ext uri="{FF2B5EF4-FFF2-40B4-BE49-F238E27FC236}">
                <a16:creationId xmlns:a16="http://schemas.microsoft.com/office/drawing/2014/main" id="{EDFB7FBD-52AC-2C7B-D716-4FFEAD71DF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587" y="210499"/>
            <a:ext cx="4438186" cy="1518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314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812EC-62F7-E9D8-C3CD-496DDB009012}"/>
              </a:ext>
            </a:extLst>
          </p:cNvPr>
          <p:cNvPicPr>
            <a:picLocks noChangeAspect="1"/>
          </p:cNvPicPr>
          <p:nvPr/>
        </p:nvPicPr>
        <p:blipFill rotWithShape="1">
          <a:blip r:embed="rId2"/>
          <a:srcRect t="15399" r="15399"/>
          <a:stretch/>
        </p:blipFill>
        <p:spPr>
          <a:xfrm>
            <a:off x="0" y="0"/>
            <a:ext cx="12192001" cy="6631709"/>
          </a:xfrm>
          <a:prstGeom prst="rect">
            <a:avLst/>
          </a:prstGeom>
        </p:spPr>
      </p:pic>
      <p:pic>
        <p:nvPicPr>
          <p:cNvPr id="5" name="Picture 4">
            <a:extLst>
              <a:ext uri="{FF2B5EF4-FFF2-40B4-BE49-F238E27FC236}">
                <a16:creationId xmlns:a16="http://schemas.microsoft.com/office/drawing/2014/main" id="{4F5EDE4C-810A-B2CB-03D0-5076E9246FCE}"/>
              </a:ext>
            </a:extLst>
          </p:cNvPr>
          <p:cNvPicPr>
            <a:picLocks noChangeAspect="1"/>
          </p:cNvPicPr>
          <p:nvPr/>
        </p:nvPicPr>
        <p:blipFill>
          <a:blip r:embed="rId3"/>
          <a:stretch>
            <a:fillRect/>
          </a:stretch>
        </p:blipFill>
        <p:spPr>
          <a:xfrm>
            <a:off x="130052" y="6111499"/>
            <a:ext cx="1990725" cy="628650"/>
          </a:xfrm>
          <a:prstGeom prst="rect">
            <a:avLst/>
          </a:prstGeom>
        </p:spPr>
      </p:pic>
      <p:sp>
        <p:nvSpPr>
          <p:cNvPr id="2" name="Title 1">
            <a:extLst>
              <a:ext uri="{FF2B5EF4-FFF2-40B4-BE49-F238E27FC236}">
                <a16:creationId xmlns:a16="http://schemas.microsoft.com/office/drawing/2014/main" id="{649C3F06-656C-1690-B95B-C859E6D4DE7F}"/>
              </a:ext>
            </a:extLst>
          </p:cNvPr>
          <p:cNvSpPr>
            <a:spLocks noGrp="1"/>
          </p:cNvSpPr>
          <p:nvPr>
            <p:ph type="title"/>
          </p:nvPr>
        </p:nvSpPr>
        <p:spPr>
          <a:xfrm>
            <a:off x="838200" y="365125"/>
            <a:ext cx="10515600" cy="1325563"/>
          </a:xfrm>
        </p:spPr>
        <p:txBody>
          <a:bodyPr/>
          <a:lstStyle/>
          <a:p>
            <a:r>
              <a:rPr lang="en-US" b="1" u="sng"/>
              <a:t>Medications for Alcohol Use Disorders</a:t>
            </a:r>
          </a:p>
        </p:txBody>
      </p:sp>
      <p:sp>
        <p:nvSpPr>
          <p:cNvPr id="3" name="Content Placeholder 2">
            <a:extLst>
              <a:ext uri="{FF2B5EF4-FFF2-40B4-BE49-F238E27FC236}">
                <a16:creationId xmlns:a16="http://schemas.microsoft.com/office/drawing/2014/main" id="{3613E018-F707-57F5-1A6F-9328A872F06D}"/>
              </a:ext>
            </a:extLst>
          </p:cNvPr>
          <p:cNvSpPr>
            <a:spLocks noGrp="1"/>
          </p:cNvSpPr>
          <p:nvPr>
            <p:ph idx="1"/>
          </p:nvPr>
        </p:nvSpPr>
        <p:spPr>
          <a:xfrm>
            <a:off x="1454213" y="1760161"/>
            <a:ext cx="10515600" cy="4351338"/>
          </a:xfrm>
        </p:spPr>
        <p:txBody>
          <a:bodyPr/>
          <a:lstStyle/>
          <a:p>
            <a:r>
              <a:rPr lang="en-US"/>
              <a:t>Naltrexone (</a:t>
            </a:r>
            <a:r>
              <a:rPr lang="en-US" err="1"/>
              <a:t>Revia</a:t>
            </a:r>
            <a:r>
              <a:rPr lang="en-US"/>
              <a:t>, Vivitrol)</a:t>
            </a:r>
          </a:p>
          <a:p>
            <a:r>
              <a:rPr lang="en-US"/>
              <a:t>Acamprosate (</a:t>
            </a:r>
            <a:r>
              <a:rPr lang="en-US" err="1"/>
              <a:t>Campral</a:t>
            </a:r>
            <a:r>
              <a:rPr lang="en-US"/>
              <a:t>)</a:t>
            </a:r>
          </a:p>
          <a:p>
            <a:r>
              <a:rPr lang="en-US"/>
              <a:t>Topiramate (Topamax)</a:t>
            </a:r>
          </a:p>
          <a:p>
            <a:r>
              <a:rPr lang="en-US"/>
              <a:t>Disulfiram (Antabuse)</a:t>
            </a:r>
          </a:p>
        </p:txBody>
      </p:sp>
    </p:spTree>
    <p:extLst>
      <p:ext uri="{BB962C8B-B14F-4D97-AF65-F5344CB8AC3E}">
        <p14:creationId xmlns:p14="http://schemas.microsoft.com/office/powerpoint/2010/main" val="11815215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D3B2B0-9838-2815-2752-2FEC267A3863}"/>
              </a:ext>
            </a:extLst>
          </p:cNvPr>
          <p:cNvPicPr>
            <a:picLocks noChangeAspect="1"/>
          </p:cNvPicPr>
          <p:nvPr/>
        </p:nvPicPr>
        <p:blipFill rotWithShape="1">
          <a:blip r:embed="rId2"/>
          <a:srcRect t="18479" r="15385" b="-1"/>
          <a:stretch/>
        </p:blipFill>
        <p:spPr>
          <a:xfrm>
            <a:off x="-1" y="0"/>
            <a:ext cx="12192001" cy="6659418"/>
          </a:xfrm>
          <a:prstGeom prst="rect">
            <a:avLst/>
          </a:prstGeom>
        </p:spPr>
      </p:pic>
      <p:pic>
        <p:nvPicPr>
          <p:cNvPr id="5" name="Picture 4">
            <a:extLst>
              <a:ext uri="{FF2B5EF4-FFF2-40B4-BE49-F238E27FC236}">
                <a16:creationId xmlns:a16="http://schemas.microsoft.com/office/drawing/2014/main" id="{83ACEF4D-5EC1-FDD4-5B9C-BEAE2D37E0AF}"/>
              </a:ext>
            </a:extLst>
          </p:cNvPr>
          <p:cNvPicPr>
            <a:picLocks noChangeAspect="1"/>
          </p:cNvPicPr>
          <p:nvPr/>
        </p:nvPicPr>
        <p:blipFill>
          <a:blip r:embed="rId3"/>
          <a:stretch>
            <a:fillRect/>
          </a:stretch>
        </p:blipFill>
        <p:spPr>
          <a:xfrm>
            <a:off x="136159" y="6196913"/>
            <a:ext cx="1990725" cy="676275"/>
          </a:xfrm>
          <a:prstGeom prst="rect">
            <a:avLst/>
          </a:prstGeom>
        </p:spPr>
      </p:pic>
      <p:pic>
        <p:nvPicPr>
          <p:cNvPr id="2" name="Picture 1">
            <a:extLst>
              <a:ext uri="{FF2B5EF4-FFF2-40B4-BE49-F238E27FC236}">
                <a16:creationId xmlns:a16="http://schemas.microsoft.com/office/drawing/2014/main" id="{1CB381E1-F48D-A82B-BB6A-99CC0EA53ECD}"/>
              </a:ext>
            </a:extLst>
          </p:cNvPr>
          <p:cNvPicPr>
            <a:picLocks noChangeAspect="1"/>
          </p:cNvPicPr>
          <p:nvPr/>
        </p:nvPicPr>
        <p:blipFill>
          <a:blip r:embed="rId4"/>
          <a:stretch>
            <a:fillRect/>
          </a:stretch>
        </p:blipFill>
        <p:spPr>
          <a:xfrm>
            <a:off x="1325339" y="485287"/>
            <a:ext cx="9803577" cy="5497856"/>
          </a:xfrm>
          <a:prstGeom prst="rect">
            <a:avLst/>
          </a:prstGeom>
        </p:spPr>
      </p:pic>
    </p:spTree>
    <p:extLst>
      <p:ext uri="{BB962C8B-B14F-4D97-AF65-F5344CB8AC3E}">
        <p14:creationId xmlns:p14="http://schemas.microsoft.com/office/powerpoint/2010/main" val="28408308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B73963-59A9-BB0A-685F-EC22EB1F1B44}"/>
              </a:ext>
            </a:extLst>
          </p:cNvPr>
          <p:cNvPicPr>
            <a:picLocks noChangeAspect="1"/>
          </p:cNvPicPr>
          <p:nvPr/>
        </p:nvPicPr>
        <p:blipFill rotWithShape="1">
          <a:blip r:embed="rId2"/>
          <a:srcRect t="15339" r="15338"/>
          <a:stretch/>
        </p:blipFill>
        <p:spPr>
          <a:xfrm>
            <a:off x="0" y="0"/>
            <a:ext cx="12192001" cy="6668656"/>
          </a:xfrm>
          <a:prstGeom prst="rect">
            <a:avLst/>
          </a:prstGeom>
        </p:spPr>
      </p:pic>
      <p:pic>
        <p:nvPicPr>
          <p:cNvPr id="5" name="Picture 4">
            <a:extLst>
              <a:ext uri="{FF2B5EF4-FFF2-40B4-BE49-F238E27FC236}">
                <a16:creationId xmlns:a16="http://schemas.microsoft.com/office/drawing/2014/main" id="{1FB42E5D-67A5-146E-9125-B17EED71A8E3}"/>
              </a:ext>
            </a:extLst>
          </p:cNvPr>
          <p:cNvPicPr>
            <a:picLocks noChangeAspect="1"/>
          </p:cNvPicPr>
          <p:nvPr/>
        </p:nvPicPr>
        <p:blipFill>
          <a:blip r:embed="rId3"/>
          <a:stretch>
            <a:fillRect/>
          </a:stretch>
        </p:blipFill>
        <p:spPr>
          <a:xfrm>
            <a:off x="185737" y="6134833"/>
            <a:ext cx="2066925" cy="609600"/>
          </a:xfrm>
          <a:prstGeom prst="rect">
            <a:avLst/>
          </a:prstGeom>
        </p:spPr>
      </p:pic>
      <p:pic>
        <p:nvPicPr>
          <p:cNvPr id="2" name="Picture 1">
            <a:extLst>
              <a:ext uri="{FF2B5EF4-FFF2-40B4-BE49-F238E27FC236}">
                <a16:creationId xmlns:a16="http://schemas.microsoft.com/office/drawing/2014/main" id="{22AAF9EE-293C-4AEB-CA94-1C177155A600}"/>
              </a:ext>
            </a:extLst>
          </p:cNvPr>
          <p:cNvPicPr>
            <a:picLocks noChangeAspect="1"/>
          </p:cNvPicPr>
          <p:nvPr/>
        </p:nvPicPr>
        <p:blipFill>
          <a:blip r:embed="rId4"/>
          <a:stretch>
            <a:fillRect/>
          </a:stretch>
        </p:blipFill>
        <p:spPr>
          <a:xfrm>
            <a:off x="1791017" y="462702"/>
            <a:ext cx="9594378" cy="5380537"/>
          </a:xfrm>
          <a:prstGeom prst="rect">
            <a:avLst/>
          </a:prstGeom>
        </p:spPr>
      </p:pic>
    </p:spTree>
    <p:extLst>
      <p:ext uri="{BB962C8B-B14F-4D97-AF65-F5344CB8AC3E}">
        <p14:creationId xmlns:p14="http://schemas.microsoft.com/office/powerpoint/2010/main" val="21542456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72326B-FEDA-B9F6-6516-6BF0F4BDB409}"/>
              </a:ext>
            </a:extLst>
          </p:cNvPr>
          <p:cNvPicPr>
            <a:picLocks noChangeAspect="1"/>
          </p:cNvPicPr>
          <p:nvPr/>
        </p:nvPicPr>
        <p:blipFill rotWithShape="1">
          <a:blip r:embed="rId3"/>
          <a:srcRect t="16196" r="13539"/>
          <a:stretch/>
        </p:blipFill>
        <p:spPr>
          <a:xfrm>
            <a:off x="-1" y="0"/>
            <a:ext cx="12192001" cy="6647501"/>
          </a:xfrm>
          <a:prstGeom prst="rect">
            <a:avLst/>
          </a:prstGeom>
        </p:spPr>
      </p:pic>
      <p:pic>
        <p:nvPicPr>
          <p:cNvPr id="5" name="Picture 4">
            <a:extLst>
              <a:ext uri="{FF2B5EF4-FFF2-40B4-BE49-F238E27FC236}">
                <a16:creationId xmlns:a16="http://schemas.microsoft.com/office/drawing/2014/main" id="{2601D637-7D34-B993-8316-34F1372910D1}"/>
              </a:ext>
            </a:extLst>
          </p:cNvPr>
          <p:cNvPicPr>
            <a:picLocks noChangeAspect="1"/>
          </p:cNvPicPr>
          <p:nvPr/>
        </p:nvPicPr>
        <p:blipFill>
          <a:blip r:embed="rId4"/>
          <a:stretch>
            <a:fillRect/>
          </a:stretch>
        </p:blipFill>
        <p:spPr>
          <a:xfrm>
            <a:off x="128587" y="6091970"/>
            <a:ext cx="2181225" cy="676275"/>
          </a:xfrm>
          <a:prstGeom prst="rect">
            <a:avLst/>
          </a:prstGeom>
        </p:spPr>
      </p:pic>
      <p:pic>
        <p:nvPicPr>
          <p:cNvPr id="3" name="Picture 2">
            <a:extLst>
              <a:ext uri="{FF2B5EF4-FFF2-40B4-BE49-F238E27FC236}">
                <a16:creationId xmlns:a16="http://schemas.microsoft.com/office/drawing/2014/main" id="{DBD6F761-BA75-5203-B37B-D5DBAEF1595C}"/>
              </a:ext>
            </a:extLst>
          </p:cNvPr>
          <p:cNvPicPr>
            <a:picLocks noChangeAspect="1"/>
          </p:cNvPicPr>
          <p:nvPr/>
        </p:nvPicPr>
        <p:blipFill>
          <a:blip r:embed="rId5"/>
          <a:stretch>
            <a:fillRect/>
          </a:stretch>
        </p:blipFill>
        <p:spPr>
          <a:xfrm>
            <a:off x="1261118" y="390292"/>
            <a:ext cx="9669763" cy="5422813"/>
          </a:xfrm>
          <a:prstGeom prst="rect">
            <a:avLst/>
          </a:prstGeom>
        </p:spPr>
      </p:pic>
    </p:spTree>
    <p:extLst>
      <p:ext uri="{BB962C8B-B14F-4D97-AF65-F5344CB8AC3E}">
        <p14:creationId xmlns:p14="http://schemas.microsoft.com/office/powerpoint/2010/main" val="32210807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C175A-B1F2-189E-4052-60146CA4D9B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90B0C26-2C12-001D-BD94-3522C3BE720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E8AB95D-7102-A7E8-ABB3-6517162C5405}"/>
              </a:ext>
            </a:extLst>
          </p:cNvPr>
          <p:cNvPicPr>
            <a:picLocks noChangeAspect="1"/>
          </p:cNvPicPr>
          <p:nvPr/>
        </p:nvPicPr>
        <p:blipFill rotWithShape="1">
          <a:blip r:embed="rId2"/>
          <a:srcRect t="18479" r="15385" b="-1"/>
          <a:stretch/>
        </p:blipFill>
        <p:spPr>
          <a:xfrm>
            <a:off x="0" y="0"/>
            <a:ext cx="12192001" cy="6659418"/>
          </a:xfrm>
          <a:prstGeom prst="rect">
            <a:avLst/>
          </a:prstGeom>
        </p:spPr>
      </p:pic>
      <p:pic>
        <p:nvPicPr>
          <p:cNvPr id="5" name="Picture 4">
            <a:extLst>
              <a:ext uri="{FF2B5EF4-FFF2-40B4-BE49-F238E27FC236}">
                <a16:creationId xmlns:a16="http://schemas.microsoft.com/office/drawing/2014/main" id="{735FCB6B-5558-6C0C-AF6F-4A92A0DE0666}"/>
              </a:ext>
            </a:extLst>
          </p:cNvPr>
          <p:cNvPicPr>
            <a:picLocks noChangeAspect="1"/>
          </p:cNvPicPr>
          <p:nvPr/>
        </p:nvPicPr>
        <p:blipFill>
          <a:blip r:embed="rId3"/>
          <a:stretch>
            <a:fillRect/>
          </a:stretch>
        </p:blipFill>
        <p:spPr>
          <a:xfrm>
            <a:off x="0" y="6052770"/>
            <a:ext cx="1990725" cy="676275"/>
          </a:xfrm>
          <a:prstGeom prst="rect">
            <a:avLst/>
          </a:prstGeom>
        </p:spPr>
      </p:pic>
      <p:sp>
        <p:nvSpPr>
          <p:cNvPr id="6" name="TextBox 5">
            <a:extLst>
              <a:ext uri="{FF2B5EF4-FFF2-40B4-BE49-F238E27FC236}">
                <a16:creationId xmlns:a16="http://schemas.microsoft.com/office/drawing/2014/main" id="{2E4A2C8E-7C38-DA34-63EB-8344D7FE188C}"/>
              </a:ext>
            </a:extLst>
          </p:cNvPr>
          <p:cNvSpPr txBox="1"/>
          <p:nvPr/>
        </p:nvSpPr>
        <p:spPr>
          <a:xfrm>
            <a:off x="1451042" y="1513898"/>
            <a:ext cx="9289915" cy="2708434"/>
          </a:xfrm>
          <a:prstGeom prst="rect">
            <a:avLst/>
          </a:prstGeom>
          <a:noFill/>
        </p:spPr>
        <p:txBody>
          <a:bodyPr wrap="none" rtlCol="0">
            <a:spAutoFit/>
          </a:bodyPr>
          <a:lstStyle/>
          <a:p>
            <a:r>
              <a:rPr lang="en-US" sz="17000" b="1" cap="small"/>
              <a:t>B</a:t>
            </a:r>
            <a:r>
              <a:rPr lang="en-US" sz="8800" b="1" cap="small"/>
              <a:t>rief </a:t>
            </a:r>
            <a:r>
              <a:rPr lang="en-US" sz="17000" b="1" cap="small"/>
              <a:t>I</a:t>
            </a:r>
            <a:r>
              <a:rPr lang="en-US" sz="8800" b="1" cap="small"/>
              <a:t>ntervention</a:t>
            </a:r>
          </a:p>
        </p:txBody>
      </p:sp>
    </p:spTree>
    <p:extLst>
      <p:ext uri="{BB962C8B-B14F-4D97-AF65-F5344CB8AC3E}">
        <p14:creationId xmlns:p14="http://schemas.microsoft.com/office/powerpoint/2010/main" val="4274200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72326B-FEDA-B9F6-6516-6BF0F4BDB409}"/>
              </a:ext>
            </a:extLst>
          </p:cNvPr>
          <p:cNvPicPr>
            <a:picLocks noChangeAspect="1"/>
          </p:cNvPicPr>
          <p:nvPr/>
        </p:nvPicPr>
        <p:blipFill rotWithShape="1">
          <a:blip r:embed="rId3"/>
          <a:srcRect t="16196" r="13539"/>
          <a:stretch/>
        </p:blipFill>
        <p:spPr>
          <a:xfrm>
            <a:off x="0" y="-57804"/>
            <a:ext cx="12192001" cy="6647501"/>
          </a:xfrm>
          <a:prstGeom prst="rect">
            <a:avLst/>
          </a:prstGeom>
        </p:spPr>
      </p:pic>
      <p:pic>
        <p:nvPicPr>
          <p:cNvPr id="5" name="Picture 4">
            <a:extLst>
              <a:ext uri="{FF2B5EF4-FFF2-40B4-BE49-F238E27FC236}">
                <a16:creationId xmlns:a16="http://schemas.microsoft.com/office/drawing/2014/main" id="{2601D637-7D34-B993-8316-34F1372910D1}"/>
              </a:ext>
            </a:extLst>
          </p:cNvPr>
          <p:cNvPicPr>
            <a:picLocks noChangeAspect="1"/>
          </p:cNvPicPr>
          <p:nvPr/>
        </p:nvPicPr>
        <p:blipFill>
          <a:blip r:embed="rId4"/>
          <a:stretch>
            <a:fillRect/>
          </a:stretch>
        </p:blipFill>
        <p:spPr>
          <a:xfrm>
            <a:off x="128587" y="6091970"/>
            <a:ext cx="2181225" cy="676275"/>
          </a:xfrm>
          <a:prstGeom prst="rect">
            <a:avLst/>
          </a:prstGeom>
        </p:spPr>
      </p:pic>
      <p:sp>
        <p:nvSpPr>
          <p:cNvPr id="6" name="TextBox 5">
            <a:extLst>
              <a:ext uri="{FF2B5EF4-FFF2-40B4-BE49-F238E27FC236}">
                <a16:creationId xmlns:a16="http://schemas.microsoft.com/office/drawing/2014/main" id="{F3304FEE-6538-BDBE-5635-11A8C6D5B772}"/>
              </a:ext>
            </a:extLst>
          </p:cNvPr>
          <p:cNvSpPr txBox="1"/>
          <p:nvPr/>
        </p:nvSpPr>
        <p:spPr>
          <a:xfrm>
            <a:off x="735668" y="466303"/>
            <a:ext cx="2696123" cy="584775"/>
          </a:xfrm>
          <a:prstGeom prst="rect">
            <a:avLst/>
          </a:prstGeom>
          <a:noFill/>
        </p:spPr>
        <p:txBody>
          <a:bodyPr wrap="none" rtlCol="0">
            <a:spAutoFit/>
          </a:bodyPr>
          <a:lstStyle/>
          <a:p>
            <a:r>
              <a:rPr lang="en-US" sz="3200" b="1" u="sng">
                <a:latin typeface="Open Sans" panose="020B0606030504020204" pitchFamily="34" charset="0"/>
                <a:ea typeface="Open Sans" panose="020B0606030504020204" pitchFamily="34" charset="0"/>
                <a:cs typeface="Open Sans" panose="020B0606030504020204" pitchFamily="34" charset="0"/>
              </a:rPr>
              <a:t>Today’s Plan</a:t>
            </a:r>
          </a:p>
        </p:txBody>
      </p:sp>
      <p:sp>
        <p:nvSpPr>
          <p:cNvPr id="2" name="TextBox 1">
            <a:extLst>
              <a:ext uri="{FF2B5EF4-FFF2-40B4-BE49-F238E27FC236}">
                <a16:creationId xmlns:a16="http://schemas.microsoft.com/office/drawing/2014/main" id="{19F5A71D-AB0F-C4FC-6FE2-91A2BD45BE43}"/>
              </a:ext>
            </a:extLst>
          </p:cNvPr>
          <p:cNvSpPr txBox="1"/>
          <p:nvPr/>
        </p:nvSpPr>
        <p:spPr>
          <a:xfrm>
            <a:off x="2607836" y="1309366"/>
            <a:ext cx="6612673" cy="4524315"/>
          </a:xfrm>
          <a:prstGeom prst="rect">
            <a:avLst/>
          </a:prstGeom>
          <a:noFill/>
        </p:spPr>
        <p:txBody>
          <a:bodyPr wrap="square" rtlCol="0">
            <a:spAutoFit/>
          </a:bodyPr>
          <a:lstStyle/>
          <a:p>
            <a:pPr marL="285750" indent="-285750">
              <a:buFont typeface="Arial" panose="020B0604020202020204" pitchFamily="34" charset="0"/>
              <a:buChar char="•"/>
            </a:pPr>
            <a:r>
              <a:rPr lang="en-US" sz="3600"/>
              <a:t>Review of Part 1</a:t>
            </a:r>
          </a:p>
          <a:p>
            <a:endParaRPr lang="en-US" sz="3600"/>
          </a:p>
          <a:p>
            <a:pPr marL="285750" indent="-285750">
              <a:buFont typeface="Arial" panose="020B0604020202020204" pitchFamily="34" charset="0"/>
              <a:buChar char="•"/>
            </a:pPr>
            <a:r>
              <a:rPr lang="en-US" sz="3600"/>
              <a:t>CPT Billing Codes</a:t>
            </a:r>
          </a:p>
          <a:p>
            <a:endParaRPr lang="en-US" sz="3600"/>
          </a:p>
          <a:p>
            <a:pPr marL="285750" indent="-285750">
              <a:buFont typeface="Arial" panose="020B0604020202020204" pitchFamily="34" charset="0"/>
              <a:buChar char="•"/>
            </a:pPr>
            <a:r>
              <a:rPr lang="en-US" sz="3600"/>
              <a:t>Alcohol Harm Reduction</a:t>
            </a:r>
          </a:p>
          <a:p>
            <a:endParaRPr lang="en-US" sz="3600"/>
          </a:p>
          <a:p>
            <a:pPr marL="285750" indent="-285750">
              <a:buFont typeface="Arial" panose="020B0604020202020204" pitchFamily="34" charset="0"/>
              <a:buChar char="•"/>
            </a:pPr>
            <a:r>
              <a:rPr lang="en-US" sz="3600"/>
              <a:t>SBIRT MI Interventions</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31626755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812EC-62F7-E9D8-C3CD-496DDB009012}"/>
              </a:ext>
            </a:extLst>
          </p:cNvPr>
          <p:cNvPicPr>
            <a:picLocks noChangeAspect="1"/>
          </p:cNvPicPr>
          <p:nvPr/>
        </p:nvPicPr>
        <p:blipFill rotWithShape="1">
          <a:blip r:embed="rId2"/>
          <a:srcRect t="15399" r="15399"/>
          <a:stretch/>
        </p:blipFill>
        <p:spPr>
          <a:xfrm>
            <a:off x="0" y="0"/>
            <a:ext cx="12192001" cy="6631709"/>
          </a:xfrm>
          <a:prstGeom prst="rect">
            <a:avLst/>
          </a:prstGeom>
        </p:spPr>
      </p:pic>
      <p:pic>
        <p:nvPicPr>
          <p:cNvPr id="5" name="Picture 4">
            <a:extLst>
              <a:ext uri="{FF2B5EF4-FFF2-40B4-BE49-F238E27FC236}">
                <a16:creationId xmlns:a16="http://schemas.microsoft.com/office/drawing/2014/main" id="{4F5EDE4C-810A-B2CB-03D0-5076E9246FCE}"/>
              </a:ext>
            </a:extLst>
          </p:cNvPr>
          <p:cNvPicPr>
            <a:picLocks noChangeAspect="1"/>
          </p:cNvPicPr>
          <p:nvPr/>
        </p:nvPicPr>
        <p:blipFill>
          <a:blip r:embed="rId3"/>
          <a:stretch>
            <a:fillRect/>
          </a:stretch>
        </p:blipFill>
        <p:spPr>
          <a:xfrm>
            <a:off x="130052" y="6111499"/>
            <a:ext cx="1990725" cy="628650"/>
          </a:xfrm>
          <a:prstGeom prst="rect">
            <a:avLst/>
          </a:prstGeom>
        </p:spPr>
      </p:pic>
      <p:pic>
        <p:nvPicPr>
          <p:cNvPr id="3" name="Picture 2">
            <a:extLst>
              <a:ext uri="{FF2B5EF4-FFF2-40B4-BE49-F238E27FC236}">
                <a16:creationId xmlns:a16="http://schemas.microsoft.com/office/drawing/2014/main" id="{AFBA25C0-2411-438A-41D1-40E77EEDBE83}"/>
              </a:ext>
            </a:extLst>
          </p:cNvPr>
          <p:cNvPicPr>
            <a:picLocks noChangeAspect="1"/>
          </p:cNvPicPr>
          <p:nvPr/>
        </p:nvPicPr>
        <p:blipFill rotWithShape="1">
          <a:blip r:embed="rId2"/>
          <a:srcRect t="15399" r="15399"/>
          <a:stretch/>
        </p:blipFill>
        <p:spPr>
          <a:xfrm>
            <a:off x="152400" y="152400"/>
            <a:ext cx="12192001" cy="6631709"/>
          </a:xfrm>
          <a:prstGeom prst="rect">
            <a:avLst/>
          </a:prstGeom>
        </p:spPr>
      </p:pic>
      <p:pic>
        <p:nvPicPr>
          <p:cNvPr id="8" name="Picture 7">
            <a:extLst>
              <a:ext uri="{FF2B5EF4-FFF2-40B4-BE49-F238E27FC236}">
                <a16:creationId xmlns:a16="http://schemas.microsoft.com/office/drawing/2014/main" id="{EC18CE87-0B05-E55B-2EF7-43B12375F5EB}"/>
              </a:ext>
            </a:extLst>
          </p:cNvPr>
          <p:cNvPicPr>
            <a:picLocks noChangeAspect="1"/>
          </p:cNvPicPr>
          <p:nvPr/>
        </p:nvPicPr>
        <p:blipFill rotWithShape="1">
          <a:blip r:embed="rId2"/>
          <a:srcRect t="15399" r="15399"/>
          <a:stretch/>
        </p:blipFill>
        <p:spPr>
          <a:xfrm>
            <a:off x="130052" y="117851"/>
            <a:ext cx="12192001" cy="6631709"/>
          </a:xfrm>
          <a:prstGeom prst="rect">
            <a:avLst/>
          </a:prstGeom>
        </p:spPr>
      </p:pic>
      <p:sp>
        <p:nvSpPr>
          <p:cNvPr id="10" name="TextBox 9">
            <a:extLst>
              <a:ext uri="{FF2B5EF4-FFF2-40B4-BE49-F238E27FC236}">
                <a16:creationId xmlns:a16="http://schemas.microsoft.com/office/drawing/2014/main" id="{BC5EB05B-CF6B-C785-9712-63F3966692E7}"/>
              </a:ext>
            </a:extLst>
          </p:cNvPr>
          <p:cNvSpPr txBox="1"/>
          <p:nvPr/>
        </p:nvSpPr>
        <p:spPr>
          <a:xfrm>
            <a:off x="3102429" y="3135477"/>
            <a:ext cx="6204856" cy="369332"/>
          </a:xfrm>
          <a:prstGeom prst="rect">
            <a:avLst/>
          </a:prstGeom>
          <a:noFill/>
        </p:spPr>
        <p:txBody>
          <a:bodyPr wrap="square">
            <a:spAutoFit/>
          </a:bodyPr>
          <a:lstStyle/>
          <a:p>
            <a:r>
              <a:rPr lang="en-US"/>
              <a:t>https://</a:t>
            </a:r>
            <a:r>
              <a:rPr lang="en-US" err="1"/>
              <a:t>www.youtube.com</a:t>
            </a:r>
            <a:r>
              <a:rPr lang="en-US"/>
              <a:t>/</a:t>
            </a:r>
            <a:r>
              <a:rPr lang="en-US" err="1"/>
              <a:t>watch?v</a:t>
            </a:r>
            <a:r>
              <a:rPr lang="en-US"/>
              <a:t>=cSBsgmgYm8o</a:t>
            </a:r>
          </a:p>
        </p:txBody>
      </p:sp>
    </p:spTree>
    <p:extLst>
      <p:ext uri="{BB962C8B-B14F-4D97-AF65-F5344CB8AC3E}">
        <p14:creationId xmlns:p14="http://schemas.microsoft.com/office/powerpoint/2010/main" val="2544668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812EC-62F7-E9D8-C3CD-496DDB009012}"/>
              </a:ext>
            </a:extLst>
          </p:cNvPr>
          <p:cNvPicPr>
            <a:picLocks noChangeAspect="1"/>
          </p:cNvPicPr>
          <p:nvPr/>
        </p:nvPicPr>
        <p:blipFill rotWithShape="1">
          <a:blip r:embed="rId3"/>
          <a:srcRect t="15399" r="15399"/>
          <a:stretch/>
        </p:blipFill>
        <p:spPr>
          <a:xfrm>
            <a:off x="0" y="0"/>
            <a:ext cx="12192001" cy="6631709"/>
          </a:xfrm>
          <a:prstGeom prst="rect">
            <a:avLst/>
          </a:prstGeom>
        </p:spPr>
      </p:pic>
      <p:pic>
        <p:nvPicPr>
          <p:cNvPr id="5" name="Picture 4">
            <a:extLst>
              <a:ext uri="{FF2B5EF4-FFF2-40B4-BE49-F238E27FC236}">
                <a16:creationId xmlns:a16="http://schemas.microsoft.com/office/drawing/2014/main" id="{4F5EDE4C-810A-B2CB-03D0-5076E9246FCE}"/>
              </a:ext>
            </a:extLst>
          </p:cNvPr>
          <p:cNvPicPr>
            <a:picLocks noChangeAspect="1"/>
          </p:cNvPicPr>
          <p:nvPr/>
        </p:nvPicPr>
        <p:blipFill>
          <a:blip r:embed="rId4"/>
          <a:stretch>
            <a:fillRect/>
          </a:stretch>
        </p:blipFill>
        <p:spPr>
          <a:xfrm>
            <a:off x="130052" y="6111499"/>
            <a:ext cx="1990725" cy="628650"/>
          </a:xfrm>
          <a:prstGeom prst="rect">
            <a:avLst/>
          </a:prstGeom>
        </p:spPr>
      </p:pic>
      <p:pic>
        <p:nvPicPr>
          <p:cNvPr id="2" name="Online Media 1" title="Brief intervention: &quot;Dave&quot;">
            <a:hlinkClick r:id="" action="ppaction://media"/>
            <a:extLst>
              <a:ext uri="{FF2B5EF4-FFF2-40B4-BE49-F238E27FC236}">
                <a16:creationId xmlns:a16="http://schemas.microsoft.com/office/drawing/2014/main" id="{4EDB6ADD-B67A-1298-28A8-E0DF8446986C}"/>
              </a:ext>
            </a:extLst>
          </p:cNvPr>
          <p:cNvPicPr>
            <a:picLocks noRot="1" noChangeAspect="1"/>
          </p:cNvPicPr>
          <p:nvPr>
            <a:videoFile r:link="rId1"/>
          </p:nvPr>
        </p:nvPicPr>
        <p:blipFill>
          <a:blip r:embed="rId5"/>
          <a:stretch>
            <a:fillRect/>
          </a:stretch>
        </p:blipFill>
        <p:spPr>
          <a:xfrm>
            <a:off x="3221113" y="1810469"/>
            <a:ext cx="5328795" cy="3010769"/>
          </a:xfrm>
          <a:prstGeom prst="rect">
            <a:avLst/>
          </a:prstGeom>
        </p:spPr>
      </p:pic>
    </p:spTree>
    <p:extLst>
      <p:ext uri="{BB962C8B-B14F-4D97-AF65-F5344CB8AC3E}">
        <p14:creationId xmlns:p14="http://schemas.microsoft.com/office/powerpoint/2010/main" val="1943247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812EC-62F7-E9D8-C3CD-496DDB009012}"/>
              </a:ext>
            </a:extLst>
          </p:cNvPr>
          <p:cNvPicPr>
            <a:picLocks noChangeAspect="1"/>
          </p:cNvPicPr>
          <p:nvPr/>
        </p:nvPicPr>
        <p:blipFill rotWithShape="1">
          <a:blip r:embed="rId2"/>
          <a:srcRect t="15399" r="15399"/>
          <a:stretch/>
        </p:blipFill>
        <p:spPr>
          <a:xfrm>
            <a:off x="0" y="0"/>
            <a:ext cx="12192001" cy="6631709"/>
          </a:xfrm>
          <a:prstGeom prst="rect">
            <a:avLst/>
          </a:prstGeom>
        </p:spPr>
      </p:pic>
      <p:pic>
        <p:nvPicPr>
          <p:cNvPr id="5" name="Picture 4">
            <a:extLst>
              <a:ext uri="{FF2B5EF4-FFF2-40B4-BE49-F238E27FC236}">
                <a16:creationId xmlns:a16="http://schemas.microsoft.com/office/drawing/2014/main" id="{4F5EDE4C-810A-B2CB-03D0-5076E9246FCE}"/>
              </a:ext>
            </a:extLst>
          </p:cNvPr>
          <p:cNvPicPr>
            <a:picLocks noChangeAspect="1"/>
          </p:cNvPicPr>
          <p:nvPr/>
        </p:nvPicPr>
        <p:blipFill>
          <a:blip r:embed="rId3"/>
          <a:stretch>
            <a:fillRect/>
          </a:stretch>
        </p:blipFill>
        <p:spPr>
          <a:xfrm>
            <a:off x="130052" y="6111499"/>
            <a:ext cx="1990725" cy="628650"/>
          </a:xfrm>
          <a:prstGeom prst="rect">
            <a:avLst/>
          </a:prstGeom>
        </p:spPr>
      </p:pic>
      <p:pic>
        <p:nvPicPr>
          <p:cNvPr id="3" name="Picture 2">
            <a:extLst>
              <a:ext uri="{FF2B5EF4-FFF2-40B4-BE49-F238E27FC236}">
                <a16:creationId xmlns:a16="http://schemas.microsoft.com/office/drawing/2014/main" id="{AFBA25C0-2411-438A-41D1-40E77EEDBE83}"/>
              </a:ext>
            </a:extLst>
          </p:cNvPr>
          <p:cNvPicPr>
            <a:picLocks noChangeAspect="1"/>
          </p:cNvPicPr>
          <p:nvPr/>
        </p:nvPicPr>
        <p:blipFill rotWithShape="1">
          <a:blip r:embed="rId2"/>
          <a:srcRect t="15399" r="15399"/>
          <a:stretch/>
        </p:blipFill>
        <p:spPr>
          <a:xfrm>
            <a:off x="152400" y="152400"/>
            <a:ext cx="12192001" cy="6631709"/>
          </a:xfrm>
          <a:prstGeom prst="rect">
            <a:avLst/>
          </a:prstGeom>
        </p:spPr>
      </p:pic>
      <p:pic>
        <p:nvPicPr>
          <p:cNvPr id="8" name="Picture 7">
            <a:extLst>
              <a:ext uri="{FF2B5EF4-FFF2-40B4-BE49-F238E27FC236}">
                <a16:creationId xmlns:a16="http://schemas.microsoft.com/office/drawing/2014/main" id="{EC18CE87-0B05-E55B-2EF7-43B12375F5EB}"/>
              </a:ext>
            </a:extLst>
          </p:cNvPr>
          <p:cNvPicPr>
            <a:picLocks noChangeAspect="1"/>
          </p:cNvPicPr>
          <p:nvPr/>
        </p:nvPicPr>
        <p:blipFill rotWithShape="1">
          <a:blip r:embed="rId2"/>
          <a:srcRect t="15399" r="15399"/>
          <a:stretch/>
        </p:blipFill>
        <p:spPr>
          <a:xfrm>
            <a:off x="130052" y="117851"/>
            <a:ext cx="12192001" cy="6631709"/>
          </a:xfrm>
          <a:prstGeom prst="rect">
            <a:avLst/>
          </a:prstGeom>
        </p:spPr>
      </p:pic>
      <p:pic>
        <p:nvPicPr>
          <p:cNvPr id="2" name="Picture 1">
            <a:extLst>
              <a:ext uri="{FF2B5EF4-FFF2-40B4-BE49-F238E27FC236}">
                <a16:creationId xmlns:a16="http://schemas.microsoft.com/office/drawing/2014/main" id="{87AC1B5E-5C24-8A6C-6834-DBCCB45DC7A7}"/>
              </a:ext>
            </a:extLst>
          </p:cNvPr>
          <p:cNvPicPr>
            <a:picLocks noChangeAspect="1"/>
          </p:cNvPicPr>
          <p:nvPr/>
        </p:nvPicPr>
        <p:blipFill rotWithShape="1">
          <a:blip r:embed="rId2"/>
          <a:srcRect t="15399" r="15399"/>
          <a:stretch/>
        </p:blipFill>
        <p:spPr>
          <a:xfrm>
            <a:off x="282452" y="270251"/>
            <a:ext cx="12192001" cy="6631709"/>
          </a:xfrm>
          <a:prstGeom prst="rect">
            <a:avLst/>
          </a:prstGeom>
        </p:spPr>
      </p:pic>
      <p:sp>
        <p:nvSpPr>
          <p:cNvPr id="7" name="TextBox 6">
            <a:extLst>
              <a:ext uri="{FF2B5EF4-FFF2-40B4-BE49-F238E27FC236}">
                <a16:creationId xmlns:a16="http://schemas.microsoft.com/office/drawing/2014/main" id="{0EE19C6B-AE08-6347-A2E8-35C3A67CA4DE}"/>
              </a:ext>
            </a:extLst>
          </p:cNvPr>
          <p:cNvSpPr txBox="1"/>
          <p:nvPr/>
        </p:nvSpPr>
        <p:spPr>
          <a:xfrm>
            <a:off x="3140529" y="645502"/>
            <a:ext cx="6281056" cy="5632311"/>
          </a:xfrm>
          <a:prstGeom prst="rect">
            <a:avLst/>
          </a:prstGeom>
          <a:noFill/>
        </p:spPr>
        <p:txBody>
          <a:bodyPr wrap="square">
            <a:spAutoFit/>
          </a:bodyPr>
          <a:lstStyle/>
          <a:p>
            <a:r>
              <a:rPr lang="en-US"/>
              <a:t>For the observer: Brief intervention observation sheet Did the health professional . . . 1) Ask patient for permission to discuss substance use? Yes No 2) Define their role before beginning discussing the patient’s use. Yes No 3) Elicit the patient’s own description of their use, including perceived pros and cons. Yes No 4) Explain any connection between use and health complaint (if applicable). Yes No 5) Share information about of risks of use, low-risk limits. Yes No 6) Ask the </a:t>
            </a:r>
            <a:r>
              <a:rPr lang="en-US" err="1"/>
              <a:t>pt</a:t>
            </a:r>
            <a:r>
              <a:rPr lang="en-US"/>
              <a:t> what they think of the information just provided. Yes No 7) Summarize patient’s perceived pros and cons of use. Yes No 8) Ask what the </a:t>
            </a:r>
            <a:r>
              <a:rPr lang="en-US" err="1"/>
              <a:t>pt</a:t>
            </a:r>
            <a:r>
              <a:rPr lang="en-US"/>
              <a:t> wants to change about their use. Yes No 9) Use the Readiness Ruler. Ask, “Why not a lower number?” Yes No 10) If patient sounds ready, ask them to identify a plan of change. Yes No 11) Affirm patient’s readiness to change and affirm their plan. Yes No 12) Ask to schedule follow-up. Yes No How well did the health professional use a guiding style of communication? Not at all Very well 1 2 3 4 5 6 7 Adapted from the BI Adherence/Competence Scale, created by D’Onofrio et al. for Project ED Health. . Identify plan Enhance motivation Share information Raise subject</a:t>
            </a:r>
          </a:p>
        </p:txBody>
      </p:sp>
      <p:pic>
        <p:nvPicPr>
          <p:cNvPr id="9" name="Picture 8">
            <a:extLst>
              <a:ext uri="{FF2B5EF4-FFF2-40B4-BE49-F238E27FC236}">
                <a16:creationId xmlns:a16="http://schemas.microsoft.com/office/drawing/2014/main" id="{C2EF699A-51B4-B56A-13EC-C3AE60619D82}"/>
              </a:ext>
            </a:extLst>
          </p:cNvPr>
          <p:cNvPicPr>
            <a:picLocks noChangeAspect="1"/>
          </p:cNvPicPr>
          <p:nvPr/>
        </p:nvPicPr>
        <p:blipFill rotWithShape="1">
          <a:blip r:embed="rId2"/>
          <a:srcRect t="15399" r="15399"/>
          <a:stretch/>
        </p:blipFill>
        <p:spPr>
          <a:xfrm>
            <a:off x="260104" y="235702"/>
            <a:ext cx="12192001" cy="6631709"/>
          </a:xfrm>
          <a:prstGeom prst="rect">
            <a:avLst/>
          </a:prstGeom>
        </p:spPr>
      </p:pic>
      <p:pic>
        <p:nvPicPr>
          <p:cNvPr id="11" name="Picture 10">
            <a:extLst>
              <a:ext uri="{FF2B5EF4-FFF2-40B4-BE49-F238E27FC236}">
                <a16:creationId xmlns:a16="http://schemas.microsoft.com/office/drawing/2014/main" id="{1D8CDAC9-F37D-E9ED-8046-8C22EC146F9E}"/>
              </a:ext>
            </a:extLst>
          </p:cNvPr>
          <p:cNvPicPr>
            <a:picLocks noChangeAspect="1"/>
          </p:cNvPicPr>
          <p:nvPr/>
        </p:nvPicPr>
        <p:blipFill>
          <a:blip r:embed="rId4"/>
          <a:stretch>
            <a:fillRect/>
          </a:stretch>
        </p:blipFill>
        <p:spPr>
          <a:xfrm>
            <a:off x="3192473" y="0"/>
            <a:ext cx="5807054" cy="6858000"/>
          </a:xfrm>
          <a:prstGeom prst="rect">
            <a:avLst/>
          </a:prstGeom>
        </p:spPr>
      </p:pic>
    </p:spTree>
    <p:extLst>
      <p:ext uri="{BB962C8B-B14F-4D97-AF65-F5344CB8AC3E}">
        <p14:creationId xmlns:p14="http://schemas.microsoft.com/office/powerpoint/2010/main" val="20071654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45DFD5-0A9C-B41A-6626-BDA669094328}"/>
              </a:ext>
            </a:extLst>
          </p:cNvPr>
          <p:cNvPicPr>
            <a:picLocks noChangeAspect="1"/>
          </p:cNvPicPr>
          <p:nvPr/>
        </p:nvPicPr>
        <p:blipFill rotWithShape="1">
          <a:blip r:embed="rId2"/>
          <a:srcRect t="15339" r="15338"/>
          <a:stretch/>
        </p:blipFill>
        <p:spPr>
          <a:xfrm>
            <a:off x="-2" y="0"/>
            <a:ext cx="12192001" cy="6668656"/>
          </a:xfrm>
          <a:prstGeom prst="rect">
            <a:avLst/>
          </a:prstGeom>
        </p:spPr>
      </p:pic>
      <p:pic>
        <p:nvPicPr>
          <p:cNvPr id="5" name="Picture 4">
            <a:extLst>
              <a:ext uri="{FF2B5EF4-FFF2-40B4-BE49-F238E27FC236}">
                <a16:creationId xmlns:a16="http://schemas.microsoft.com/office/drawing/2014/main" id="{655AE873-DF64-2204-72BA-63BDF2B710BA}"/>
              </a:ext>
            </a:extLst>
          </p:cNvPr>
          <p:cNvPicPr>
            <a:picLocks noChangeAspect="1"/>
          </p:cNvPicPr>
          <p:nvPr/>
        </p:nvPicPr>
        <p:blipFill>
          <a:blip r:embed="rId3"/>
          <a:stretch>
            <a:fillRect/>
          </a:stretch>
        </p:blipFill>
        <p:spPr>
          <a:xfrm>
            <a:off x="185737" y="6134833"/>
            <a:ext cx="2066925" cy="609600"/>
          </a:xfrm>
          <a:prstGeom prst="rect">
            <a:avLst/>
          </a:prstGeom>
        </p:spPr>
      </p:pic>
      <p:grpSp>
        <p:nvGrpSpPr>
          <p:cNvPr id="37" name="Group 36">
            <a:extLst>
              <a:ext uri="{FF2B5EF4-FFF2-40B4-BE49-F238E27FC236}">
                <a16:creationId xmlns:a16="http://schemas.microsoft.com/office/drawing/2014/main" id="{BF826011-3FA6-371E-A7DD-950CA5AE66D9}"/>
              </a:ext>
            </a:extLst>
          </p:cNvPr>
          <p:cNvGrpSpPr/>
          <p:nvPr/>
        </p:nvGrpSpPr>
        <p:grpSpPr>
          <a:xfrm>
            <a:off x="1362076" y="1655622"/>
            <a:ext cx="10001247" cy="4453811"/>
            <a:chOff x="1562100" y="862292"/>
            <a:chExt cx="10001247" cy="4453811"/>
          </a:xfrm>
        </p:grpSpPr>
        <p:sp>
          <p:nvSpPr>
            <p:cNvPr id="6" name="Rectangle 5">
              <a:extLst>
                <a:ext uri="{FF2B5EF4-FFF2-40B4-BE49-F238E27FC236}">
                  <a16:creationId xmlns:a16="http://schemas.microsoft.com/office/drawing/2014/main" id="{927B4A2E-C4F8-D358-05EE-DF7DF63777B1}"/>
                </a:ext>
              </a:extLst>
            </p:cNvPr>
            <p:cNvSpPr/>
            <p:nvPr/>
          </p:nvSpPr>
          <p:spPr>
            <a:xfrm>
              <a:off x="4343399" y="862292"/>
              <a:ext cx="1752600" cy="809625"/>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Screening Score</a:t>
              </a:r>
            </a:p>
          </p:txBody>
        </p:sp>
        <p:sp>
          <p:nvSpPr>
            <p:cNvPr id="7" name="Rectangle 6">
              <a:extLst>
                <a:ext uri="{FF2B5EF4-FFF2-40B4-BE49-F238E27FC236}">
                  <a16:creationId xmlns:a16="http://schemas.microsoft.com/office/drawing/2014/main" id="{C33A072D-0F84-8D46-7BBB-D4D28C19DAB0}"/>
                </a:ext>
              </a:extLst>
            </p:cNvPr>
            <p:cNvSpPr/>
            <p:nvPr/>
          </p:nvSpPr>
          <p:spPr>
            <a:xfrm>
              <a:off x="1562100" y="2203814"/>
              <a:ext cx="1752600" cy="404812"/>
            </a:xfrm>
            <a:prstGeom prst="rect">
              <a:avLst/>
            </a:prstGeom>
            <a:solidFill>
              <a:srgbClr val="289C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Negative Screen</a:t>
              </a:r>
            </a:p>
          </p:txBody>
        </p:sp>
        <p:sp>
          <p:nvSpPr>
            <p:cNvPr id="8" name="Rectangle 7">
              <a:extLst>
                <a:ext uri="{FF2B5EF4-FFF2-40B4-BE49-F238E27FC236}">
                  <a16:creationId xmlns:a16="http://schemas.microsoft.com/office/drawing/2014/main" id="{0DD5D822-497C-E6CA-EC2D-31F9C5049387}"/>
                </a:ext>
              </a:extLst>
            </p:cNvPr>
            <p:cNvSpPr/>
            <p:nvPr/>
          </p:nvSpPr>
          <p:spPr>
            <a:xfrm>
              <a:off x="7124702" y="2203814"/>
              <a:ext cx="1752600" cy="404812"/>
            </a:xfrm>
            <a:prstGeom prst="rect">
              <a:avLst/>
            </a:prstGeom>
            <a:solidFill>
              <a:srgbClr val="289C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Positive Screen</a:t>
              </a:r>
            </a:p>
          </p:txBody>
        </p:sp>
        <p:sp>
          <p:nvSpPr>
            <p:cNvPr id="9" name="Rectangle 8">
              <a:extLst>
                <a:ext uri="{FF2B5EF4-FFF2-40B4-BE49-F238E27FC236}">
                  <a16:creationId xmlns:a16="http://schemas.microsoft.com/office/drawing/2014/main" id="{15C7F0C5-EE5B-F624-01EF-486AAFEF45E7}"/>
                </a:ext>
              </a:extLst>
            </p:cNvPr>
            <p:cNvSpPr/>
            <p:nvPr/>
          </p:nvSpPr>
          <p:spPr>
            <a:xfrm>
              <a:off x="1562100" y="2986815"/>
              <a:ext cx="1752600" cy="525890"/>
            </a:xfrm>
            <a:prstGeom prst="rect">
              <a:avLst/>
            </a:prstGeom>
            <a:solidFill>
              <a:srgbClr val="4CC7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Positive Reinforcement</a:t>
              </a:r>
            </a:p>
          </p:txBody>
        </p:sp>
        <p:sp>
          <p:nvSpPr>
            <p:cNvPr id="10" name="Rectangle 9">
              <a:extLst>
                <a:ext uri="{FF2B5EF4-FFF2-40B4-BE49-F238E27FC236}">
                  <a16:creationId xmlns:a16="http://schemas.microsoft.com/office/drawing/2014/main" id="{8A5F4C34-948F-B39F-15FD-094F4AC2B241}"/>
                </a:ext>
              </a:extLst>
            </p:cNvPr>
            <p:cNvSpPr/>
            <p:nvPr/>
          </p:nvSpPr>
          <p:spPr>
            <a:xfrm>
              <a:off x="4508500" y="3519628"/>
              <a:ext cx="1752600" cy="40481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Moderate Use</a:t>
              </a:r>
            </a:p>
          </p:txBody>
        </p:sp>
        <p:sp>
          <p:nvSpPr>
            <p:cNvPr id="11" name="Rectangle 10">
              <a:extLst>
                <a:ext uri="{FF2B5EF4-FFF2-40B4-BE49-F238E27FC236}">
                  <a16:creationId xmlns:a16="http://schemas.microsoft.com/office/drawing/2014/main" id="{B7CB869B-DE6C-7990-351B-C0EA4D8C9010}"/>
                </a:ext>
              </a:extLst>
            </p:cNvPr>
            <p:cNvSpPr/>
            <p:nvPr/>
          </p:nvSpPr>
          <p:spPr>
            <a:xfrm>
              <a:off x="6937374" y="3519628"/>
              <a:ext cx="2197099" cy="40481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Moderate/High Use</a:t>
              </a:r>
            </a:p>
          </p:txBody>
        </p:sp>
        <p:sp>
          <p:nvSpPr>
            <p:cNvPr id="12" name="Rectangle 11">
              <a:extLst>
                <a:ext uri="{FF2B5EF4-FFF2-40B4-BE49-F238E27FC236}">
                  <a16:creationId xmlns:a16="http://schemas.microsoft.com/office/drawing/2014/main" id="{8259FBAD-9B40-CCC2-689D-E71C7A9BEA3B}"/>
                </a:ext>
              </a:extLst>
            </p:cNvPr>
            <p:cNvSpPr/>
            <p:nvPr/>
          </p:nvSpPr>
          <p:spPr>
            <a:xfrm>
              <a:off x="9810747" y="3512705"/>
              <a:ext cx="1752600" cy="40481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Heavy Use</a:t>
              </a:r>
            </a:p>
          </p:txBody>
        </p:sp>
        <p:sp>
          <p:nvSpPr>
            <p:cNvPr id="13" name="Rectangle 12">
              <a:extLst>
                <a:ext uri="{FF2B5EF4-FFF2-40B4-BE49-F238E27FC236}">
                  <a16:creationId xmlns:a16="http://schemas.microsoft.com/office/drawing/2014/main" id="{5BB82E2D-C59C-73F6-03F3-FDC4028A8B79}"/>
                </a:ext>
              </a:extLst>
            </p:cNvPr>
            <p:cNvSpPr/>
            <p:nvPr/>
          </p:nvSpPr>
          <p:spPr>
            <a:xfrm>
              <a:off x="4508500" y="4243528"/>
              <a:ext cx="1752600" cy="106507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Brief Intervention</a:t>
              </a:r>
            </a:p>
          </p:txBody>
        </p:sp>
        <p:sp>
          <p:nvSpPr>
            <p:cNvPr id="14" name="Rectangle 13">
              <a:extLst>
                <a:ext uri="{FF2B5EF4-FFF2-40B4-BE49-F238E27FC236}">
                  <a16:creationId xmlns:a16="http://schemas.microsoft.com/office/drawing/2014/main" id="{48DA2C8C-8A05-2034-CFDD-CF508EDF5140}"/>
                </a:ext>
              </a:extLst>
            </p:cNvPr>
            <p:cNvSpPr/>
            <p:nvPr/>
          </p:nvSpPr>
          <p:spPr>
            <a:xfrm>
              <a:off x="6937374" y="4243528"/>
              <a:ext cx="2197099" cy="106507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Brief </a:t>
              </a:r>
            </a:p>
            <a:p>
              <a:pPr algn="ctr"/>
              <a:r>
                <a:rPr lang="en-US">
                  <a:solidFill>
                    <a:schemeClr val="tx1"/>
                  </a:solidFill>
                </a:rPr>
                <a:t>Treatment</a:t>
              </a:r>
            </a:p>
          </p:txBody>
        </p:sp>
        <p:sp>
          <p:nvSpPr>
            <p:cNvPr id="15" name="Rectangle 14">
              <a:extLst>
                <a:ext uri="{FF2B5EF4-FFF2-40B4-BE49-F238E27FC236}">
                  <a16:creationId xmlns:a16="http://schemas.microsoft.com/office/drawing/2014/main" id="{6D0B5BC2-895F-CCBF-8ED0-BEEECD7E16B7}"/>
                </a:ext>
              </a:extLst>
            </p:cNvPr>
            <p:cNvSpPr/>
            <p:nvPr/>
          </p:nvSpPr>
          <p:spPr>
            <a:xfrm>
              <a:off x="9810747" y="4251032"/>
              <a:ext cx="1752600" cy="106507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Referral to Treatment</a:t>
              </a:r>
            </a:p>
          </p:txBody>
        </p:sp>
        <p:cxnSp>
          <p:nvCxnSpPr>
            <p:cNvPr id="17" name="Straight Connector 16">
              <a:extLst>
                <a:ext uri="{FF2B5EF4-FFF2-40B4-BE49-F238E27FC236}">
                  <a16:creationId xmlns:a16="http://schemas.microsoft.com/office/drawing/2014/main" id="{E4EB61B8-6727-2DAD-783A-52B9E1572B9E}"/>
                </a:ext>
              </a:extLst>
            </p:cNvPr>
            <p:cNvCxnSpPr/>
            <p:nvPr/>
          </p:nvCxnSpPr>
          <p:spPr>
            <a:xfrm>
              <a:off x="5207000" y="1690688"/>
              <a:ext cx="0" cy="277812"/>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D4AC489C-FB3B-BBD8-4CCF-C6388E522CD4}"/>
                </a:ext>
              </a:extLst>
            </p:cNvPr>
            <p:cNvCxnSpPr>
              <a:cxnSpLocks/>
            </p:cNvCxnSpPr>
            <p:nvPr/>
          </p:nvCxnSpPr>
          <p:spPr>
            <a:xfrm flipV="1">
              <a:off x="2425700" y="1952625"/>
              <a:ext cx="5562600" cy="15875"/>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8943BE03-1810-67CA-0685-53638266A4C9}"/>
                </a:ext>
              </a:extLst>
            </p:cNvPr>
            <p:cNvCxnSpPr/>
            <p:nvPr/>
          </p:nvCxnSpPr>
          <p:spPr>
            <a:xfrm>
              <a:off x="2425700" y="1968500"/>
              <a:ext cx="0" cy="2353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EE371F3A-A9BA-552C-CFD7-D33449BCABFE}"/>
                </a:ext>
              </a:extLst>
            </p:cNvPr>
            <p:cNvCxnSpPr/>
            <p:nvPr/>
          </p:nvCxnSpPr>
          <p:spPr>
            <a:xfrm>
              <a:off x="7988300" y="1968500"/>
              <a:ext cx="0" cy="2353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0689E71F-014A-C817-71BD-C7442B3B43A7}"/>
                </a:ext>
              </a:extLst>
            </p:cNvPr>
            <p:cNvCxnSpPr>
              <a:cxnSpLocks/>
              <a:endCxn id="9" idx="0"/>
            </p:cNvCxnSpPr>
            <p:nvPr/>
          </p:nvCxnSpPr>
          <p:spPr>
            <a:xfrm>
              <a:off x="2438400" y="2608626"/>
              <a:ext cx="0" cy="37818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DF782646-AAE9-1ED7-2D95-2F1C6F83D2BC}"/>
                </a:ext>
              </a:extLst>
            </p:cNvPr>
            <p:cNvCxnSpPr/>
            <p:nvPr/>
          </p:nvCxnSpPr>
          <p:spPr>
            <a:xfrm>
              <a:off x="5384800" y="3249760"/>
              <a:ext cx="0" cy="2353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09D1220D-908E-13BD-9ED6-E6BACD833E3D}"/>
                </a:ext>
              </a:extLst>
            </p:cNvPr>
            <p:cNvCxnSpPr/>
            <p:nvPr/>
          </p:nvCxnSpPr>
          <p:spPr>
            <a:xfrm>
              <a:off x="8035923" y="3249760"/>
              <a:ext cx="0" cy="2353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7019DEA4-052C-714A-32BA-623386F6F796}"/>
                </a:ext>
              </a:extLst>
            </p:cNvPr>
            <p:cNvCxnSpPr>
              <a:cxnSpLocks/>
            </p:cNvCxnSpPr>
            <p:nvPr/>
          </p:nvCxnSpPr>
          <p:spPr>
            <a:xfrm>
              <a:off x="10687047" y="3249760"/>
              <a:ext cx="0" cy="2698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B345CF67-1FAF-5C3F-45B3-3A97DBE61610}"/>
                </a:ext>
              </a:extLst>
            </p:cNvPr>
            <p:cNvCxnSpPr>
              <a:cxnSpLocks/>
            </p:cNvCxnSpPr>
            <p:nvPr/>
          </p:nvCxnSpPr>
          <p:spPr>
            <a:xfrm>
              <a:off x="5384800" y="3249760"/>
              <a:ext cx="5302247" cy="0"/>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C55D5778-CECB-06F7-DEDA-95CE1343946C}"/>
                </a:ext>
              </a:extLst>
            </p:cNvPr>
            <p:cNvCxnSpPr>
              <a:cxnSpLocks/>
            </p:cNvCxnSpPr>
            <p:nvPr/>
          </p:nvCxnSpPr>
          <p:spPr>
            <a:xfrm>
              <a:off x="8035923" y="2608626"/>
              <a:ext cx="0" cy="641134"/>
            </a:xfrm>
            <a:prstGeom prst="line">
              <a:avLst/>
            </a:prstGeom>
          </p:spPr>
          <p:style>
            <a:lnRef idx="1">
              <a:schemeClr val="dk1"/>
            </a:lnRef>
            <a:fillRef idx="0">
              <a:schemeClr val="dk1"/>
            </a:fillRef>
            <a:effectRef idx="0">
              <a:schemeClr val="dk1"/>
            </a:effectRef>
            <a:fontRef idx="minor">
              <a:schemeClr val="tx1"/>
            </a:fontRef>
          </p:style>
        </p:cxnSp>
      </p:grpSp>
      <p:sp>
        <p:nvSpPr>
          <p:cNvPr id="36" name="TextBox 35">
            <a:extLst>
              <a:ext uri="{FF2B5EF4-FFF2-40B4-BE49-F238E27FC236}">
                <a16:creationId xmlns:a16="http://schemas.microsoft.com/office/drawing/2014/main" id="{8DEF50CC-5025-991D-0BC8-C3670124D5F1}"/>
              </a:ext>
            </a:extLst>
          </p:cNvPr>
          <p:cNvSpPr txBox="1"/>
          <p:nvPr/>
        </p:nvSpPr>
        <p:spPr>
          <a:xfrm>
            <a:off x="384175" y="506460"/>
            <a:ext cx="8023219" cy="707886"/>
          </a:xfrm>
          <a:prstGeom prst="rect">
            <a:avLst/>
          </a:prstGeom>
          <a:noFill/>
        </p:spPr>
        <p:txBody>
          <a:bodyPr wrap="square">
            <a:spAutoFit/>
          </a:bodyPr>
          <a:lstStyle/>
          <a:p>
            <a:r>
              <a:rPr lang="en-US" sz="4000" b="1"/>
              <a:t>Follow Up Action Depends on Score</a:t>
            </a:r>
          </a:p>
        </p:txBody>
      </p:sp>
    </p:spTree>
    <p:extLst>
      <p:ext uri="{BB962C8B-B14F-4D97-AF65-F5344CB8AC3E}">
        <p14:creationId xmlns:p14="http://schemas.microsoft.com/office/powerpoint/2010/main" val="10308402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47539F-58AA-ED75-C0EB-D93A5702955B}"/>
              </a:ext>
            </a:extLst>
          </p:cNvPr>
          <p:cNvPicPr>
            <a:picLocks noChangeAspect="1"/>
          </p:cNvPicPr>
          <p:nvPr/>
        </p:nvPicPr>
        <p:blipFill rotWithShape="1">
          <a:blip r:embed="rId2"/>
          <a:srcRect r="425" b="-1"/>
          <a:stretch/>
        </p:blipFill>
        <p:spPr>
          <a:xfrm>
            <a:off x="20" y="1282"/>
            <a:ext cx="12191980" cy="6856718"/>
          </a:xfrm>
          <a:prstGeom prst="rect">
            <a:avLst/>
          </a:prstGeom>
        </p:spPr>
      </p:pic>
    </p:spTree>
    <p:extLst>
      <p:ext uri="{BB962C8B-B14F-4D97-AF65-F5344CB8AC3E}">
        <p14:creationId xmlns:p14="http://schemas.microsoft.com/office/powerpoint/2010/main" val="38069689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919D0-F177-4BBA-9A0B-DBA69E2ED764}"/>
              </a:ext>
            </a:extLst>
          </p:cNvPr>
          <p:cNvSpPr>
            <a:spLocks noGrp="1"/>
          </p:cNvSpPr>
          <p:nvPr>
            <p:ph type="title"/>
          </p:nvPr>
        </p:nvSpPr>
        <p:spPr>
          <a:xfrm>
            <a:off x="1066800" y="642594"/>
            <a:ext cx="10058400" cy="1371600"/>
          </a:xfrm>
        </p:spPr>
        <p:txBody>
          <a:bodyPr>
            <a:normAutofit/>
          </a:bodyPr>
          <a:lstStyle/>
          <a:p>
            <a:pPr algn="ctr"/>
            <a:r>
              <a:rPr lang="en-US"/>
              <a:t>Title Lorem Ipsum </a:t>
            </a:r>
          </a:p>
        </p:txBody>
      </p:sp>
      <p:graphicFrame>
        <p:nvGraphicFramePr>
          <p:cNvPr id="5" name="Content Placeholder 2" descr="SmartArt graphic">
            <a:extLst>
              <a:ext uri="{FF2B5EF4-FFF2-40B4-BE49-F238E27FC236}">
                <a16:creationId xmlns:a16="http://schemas.microsoft.com/office/drawing/2014/main" id="{91DB1382-7276-49FA-9632-38D558F457E3}"/>
              </a:ext>
            </a:extLst>
          </p:cNvPr>
          <p:cNvGraphicFramePr>
            <a:graphicFrameLocks noGrp="1"/>
          </p:cNvGraphicFramePr>
          <p:nvPr>
            <p:ph idx="1"/>
          </p:nvPr>
        </p:nvGraphicFramePr>
        <p:xfrm>
          <a:off x="1066800" y="2310063"/>
          <a:ext cx="10058400" cy="3725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B7CFD09A-AAF8-5D7C-9436-7ADA059A692B}"/>
              </a:ext>
            </a:extLst>
          </p:cNvPr>
          <p:cNvPicPr>
            <a:picLocks noChangeAspect="1"/>
          </p:cNvPicPr>
          <p:nvPr/>
        </p:nvPicPr>
        <p:blipFill rotWithShape="1">
          <a:blip r:embed="rId7"/>
          <a:srcRect t="15217"/>
          <a:stretch/>
        </p:blipFill>
        <p:spPr>
          <a:xfrm>
            <a:off x="0" y="0"/>
            <a:ext cx="12192000" cy="6611815"/>
          </a:xfrm>
          <a:prstGeom prst="rect">
            <a:avLst/>
          </a:prstGeom>
        </p:spPr>
      </p:pic>
      <p:pic>
        <p:nvPicPr>
          <p:cNvPr id="6" name="Picture 5">
            <a:extLst>
              <a:ext uri="{FF2B5EF4-FFF2-40B4-BE49-F238E27FC236}">
                <a16:creationId xmlns:a16="http://schemas.microsoft.com/office/drawing/2014/main" id="{8A563A53-0D05-530C-4999-34D06C8D0726}"/>
              </a:ext>
            </a:extLst>
          </p:cNvPr>
          <p:cNvPicPr>
            <a:picLocks noChangeAspect="1"/>
          </p:cNvPicPr>
          <p:nvPr/>
        </p:nvPicPr>
        <p:blipFill>
          <a:blip r:embed="rId8"/>
          <a:stretch>
            <a:fillRect/>
          </a:stretch>
        </p:blipFill>
        <p:spPr>
          <a:xfrm>
            <a:off x="128587" y="6091970"/>
            <a:ext cx="2181225" cy="676275"/>
          </a:xfrm>
          <a:prstGeom prst="rect">
            <a:avLst/>
          </a:prstGeom>
        </p:spPr>
      </p:pic>
      <p:sp>
        <p:nvSpPr>
          <p:cNvPr id="3" name="TextBox 2">
            <a:extLst>
              <a:ext uri="{FF2B5EF4-FFF2-40B4-BE49-F238E27FC236}">
                <a16:creationId xmlns:a16="http://schemas.microsoft.com/office/drawing/2014/main" id="{E812C082-1AA5-A4E4-AA7D-B00A0222F9FF}"/>
              </a:ext>
            </a:extLst>
          </p:cNvPr>
          <p:cNvSpPr txBox="1"/>
          <p:nvPr/>
        </p:nvSpPr>
        <p:spPr>
          <a:xfrm>
            <a:off x="2944271" y="643639"/>
            <a:ext cx="6303457" cy="5324535"/>
          </a:xfrm>
          <a:prstGeom prst="rect">
            <a:avLst/>
          </a:prstGeom>
          <a:noFill/>
        </p:spPr>
        <p:txBody>
          <a:bodyPr wrap="none" rtlCol="0">
            <a:spAutoFit/>
          </a:bodyPr>
          <a:lstStyle/>
          <a:p>
            <a:r>
              <a:rPr lang="en-US" sz="17000" b="1" cap="small"/>
              <a:t>R</a:t>
            </a:r>
            <a:r>
              <a:rPr lang="en-US" sz="8800" b="1" cap="small"/>
              <a:t>eferral To </a:t>
            </a:r>
          </a:p>
          <a:p>
            <a:r>
              <a:rPr lang="en-US" sz="17000" b="1" cap="small"/>
              <a:t>T</a:t>
            </a:r>
            <a:r>
              <a:rPr lang="en-US" sz="8800" b="1" cap="small"/>
              <a:t>reatment</a:t>
            </a:r>
          </a:p>
        </p:txBody>
      </p:sp>
    </p:spTree>
    <p:extLst>
      <p:ext uri="{BB962C8B-B14F-4D97-AF65-F5344CB8AC3E}">
        <p14:creationId xmlns:p14="http://schemas.microsoft.com/office/powerpoint/2010/main" val="42099775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a:extLst>
              <a:ext uri="{FF2B5EF4-FFF2-40B4-BE49-F238E27FC236}">
                <a16:creationId xmlns:a16="http://schemas.microsoft.com/office/drawing/2014/main" id="{D9ADA4C2-E566-FAAA-56AE-DF513E9D133C}"/>
              </a:ext>
            </a:extLst>
          </p:cNvPr>
          <p:cNvPicPr>
            <a:picLocks noChangeAspect="1"/>
          </p:cNvPicPr>
          <p:nvPr/>
        </p:nvPicPr>
        <p:blipFill rotWithShape="1">
          <a:blip r:embed="rId2"/>
          <a:srcRect b="19"/>
          <a:stretch/>
        </p:blipFill>
        <p:spPr>
          <a:xfrm>
            <a:off x="20" y="1282"/>
            <a:ext cx="12191980" cy="6856718"/>
          </a:xfrm>
          <a:prstGeom prst="rect">
            <a:avLst/>
          </a:prstGeom>
        </p:spPr>
      </p:pic>
      <p:pic>
        <p:nvPicPr>
          <p:cNvPr id="5" name="Picture 4">
            <a:extLst>
              <a:ext uri="{FF2B5EF4-FFF2-40B4-BE49-F238E27FC236}">
                <a16:creationId xmlns:a16="http://schemas.microsoft.com/office/drawing/2014/main" id="{655AE873-DF64-2204-72BA-63BDF2B710BA}"/>
              </a:ext>
            </a:extLst>
          </p:cNvPr>
          <p:cNvPicPr>
            <a:picLocks noChangeAspect="1"/>
          </p:cNvPicPr>
          <p:nvPr/>
        </p:nvPicPr>
        <p:blipFill>
          <a:blip r:embed="rId3"/>
          <a:stretch>
            <a:fillRect/>
          </a:stretch>
        </p:blipFill>
        <p:spPr>
          <a:xfrm>
            <a:off x="185737" y="6134833"/>
            <a:ext cx="2066925" cy="609600"/>
          </a:xfrm>
          <a:prstGeom prst="rect">
            <a:avLst/>
          </a:prstGeom>
        </p:spPr>
      </p:pic>
    </p:spTree>
    <p:extLst>
      <p:ext uri="{BB962C8B-B14F-4D97-AF65-F5344CB8AC3E}">
        <p14:creationId xmlns:p14="http://schemas.microsoft.com/office/powerpoint/2010/main" val="15408842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812EC-62F7-E9D8-C3CD-496DDB009012}"/>
              </a:ext>
            </a:extLst>
          </p:cNvPr>
          <p:cNvPicPr>
            <a:picLocks noChangeAspect="1"/>
          </p:cNvPicPr>
          <p:nvPr/>
        </p:nvPicPr>
        <p:blipFill rotWithShape="1">
          <a:blip r:embed="rId2"/>
          <a:srcRect t="15399" r="15399"/>
          <a:stretch/>
        </p:blipFill>
        <p:spPr>
          <a:xfrm>
            <a:off x="0" y="0"/>
            <a:ext cx="12192001" cy="6631709"/>
          </a:xfrm>
          <a:prstGeom prst="rect">
            <a:avLst/>
          </a:prstGeom>
        </p:spPr>
      </p:pic>
      <p:pic>
        <p:nvPicPr>
          <p:cNvPr id="5" name="Picture 4">
            <a:extLst>
              <a:ext uri="{FF2B5EF4-FFF2-40B4-BE49-F238E27FC236}">
                <a16:creationId xmlns:a16="http://schemas.microsoft.com/office/drawing/2014/main" id="{4F5EDE4C-810A-B2CB-03D0-5076E9246FCE}"/>
              </a:ext>
            </a:extLst>
          </p:cNvPr>
          <p:cNvPicPr>
            <a:picLocks noChangeAspect="1"/>
          </p:cNvPicPr>
          <p:nvPr/>
        </p:nvPicPr>
        <p:blipFill>
          <a:blip r:embed="rId3"/>
          <a:stretch>
            <a:fillRect/>
          </a:stretch>
        </p:blipFill>
        <p:spPr>
          <a:xfrm>
            <a:off x="130052" y="6111499"/>
            <a:ext cx="1990725" cy="628650"/>
          </a:xfrm>
          <a:prstGeom prst="rect">
            <a:avLst/>
          </a:prstGeom>
        </p:spPr>
      </p:pic>
      <p:sp>
        <p:nvSpPr>
          <p:cNvPr id="2" name="Title 1">
            <a:extLst>
              <a:ext uri="{FF2B5EF4-FFF2-40B4-BE49-F238E27FC236}">
                <a16:creationId xmlns:a16="http://schemas.microsoft.com/office/drawing/2014/main" id="{EDF16965-37BB-680B-2329-4C9EF1AD8A43}"/>
              </a:ext>
            </a:extLst>
          </p:cNvPr>
          <p:cNvSpPr>
            <a:spLocks noGrp="1"/>
          </p:cNvSpPr>
          <p:nvPr>
            <p:ph type="title"/>
          </p:nvPr>
        </p:nvSpPr>
        <p:spPr>
          <a:xfrm>
            <a:off x="302941" y="-108440"/>
            <a:ext cx="10515600" cy="1325563"/>
          </a:xfrm>
        </p:spPr>
        <p:txBody>
          <a:bodyPr/>
          <a:lstStyle/>
          <a:p>
            <a:r>
              <a:rPr lang="en-US" b="1" u="sng"/>
              <a:t>Referral resources in AR</a:t>
            </a:r>
          </a:p>
        </p:txBody>
      </p:sp>
      <p:sp>
        <p:nvSpPr>
          <p:cNvPr id="6" name="TextBox 5">
            <a:extLst>
              <a:ext uri="{FF2B5EF4-FFF2-40B4-BE49-F238E27FC236}">
                <a16:creationId xmlns:a16="http://schemas.microsoft.com/office/drawing/2014/main" id="{323D4918-39C9-DF11-37A3-3F951181776B}"/>
              </a:ext>
            </a:extLst>
          </p:cNvPr>
          <p:cNvSpPr txBox="1"/>
          <p:nvPr/>
        </p:nvSpPr>
        <p:spPr>
          <a:xfrm>
            <a:off x="407019" y="1448319"/>
            <a:ext cx="11784981" cy="4431983"/>
          </a:xfrm>
          <a:prstGeom prst="rect">
            <a:avLst/>
          </a:prstGeom>
          <a:noFill/>
        </p:spPr>
        <p:txBody>
          <a:bodyPr wrap="square">
            <a:spAutoFit/>
          </a:bodyPr>
          <a:lstStyle/>
          <a:p>
            <a:r>
              <a:rPr lang="en-US" sz="2400"/>
              <a:t>Lists of SUD resources - </a:t>
            </a:r>
            <a:r>
              <a:rPr lang="en-US" sz="2400">
                <a:hlinkClick r:id="rId4"/>
              </a:rPr>
              <a:t>https://uamshealth.com/ar-connectnow/substance-abuse-facilities/</a:t>
            </a:r>
            <a:endParaRPr lang="en-US" sz="2400"/>
          </a:p>
          <a:p>
            <a:endParaRPr lang="en-US" sz="2400"/>
          </a:p>
          <a:p>
            <a:r>
              <a:rPr lang="en-US" sz="2400">
                <a:hlinkClick r:id="rId5"/>
              </a:rPr>
              <a:t>https://ualr.edu/counseling/central-arkansas-mental-health/</a:t>
            </a:r>
            <a:endParaRPr lang="en-US" sz="2400"/>
          </a:p>
          <a:p>
            <a:endParaRPr lang="en-US" sz="2400"/>
          </a:p>
          <a:p>
            <a:r>
              <a:rPr lang="en-US" sz="2400"/>
              <a:t>SAMHSA - </a:t>
            </a:r>
            <a:r>
              <a:rPr lang="en-US" sz="2400">
                <a:hlinkClick r:id="rId6"/>
              </a:rPr>
              <a:t>https://findtreatment.samhsa.gov/locator</a:t>
            </a:r>
            <a:endParaRPr lang="en-US" sz="2400"/>
          </a:p>
          <a:p>
            <a:endParaRPr lang="en-US" sz="2400"/>
          </a:p>
          <a:p>
            <a:r>
              <a:rPr lang="en-US" sz="2400"/>
              <a:t>Bradford - </a:t>
            </a:r>
            <a:r>
              <a:rPr lang="en-US" sz="2400">
                <a:hlinkClick r:id="rId7"/>
              </a:rPr>
              <a:t>https://bradfordhealth.com/locations/little-rock-ar-regional-office/</a:t>
            </a:r>
            <a:endParaRPr lang="en-US" sz="2400"/>
          </a:p>
          <a:p>
            <a:endParaRPr lang="en-US" sz="2400"/>
          </a:p>
          <a:p>
            <a:r>
              <a:rPr lang="en-US" sz="2400"/>
              <a:t>Peer Recovery Specialists - </a:t>
            </a:r>
            <a:r>
              <a:rPr lang="en-US" sz="2400">
                <a:hlinkClick r:id="rId8"/>
              </a:rPr>
              <a:t>https://artakeback.org/the-arkansas-opioid-dashboard/</a:t>
            </a:r>
            <a:endParaRPr lang="en-US" sz="2400"/>
          </a:p>
          <a:p>
            <a:endParaRPr lang="en-US" sz="2400"/>
          </a:p>
          <a:p>
            <a:r>
              <a:rPr lang="en-US" sz="2400"/>
              <a:t>Veteran resources - </a:t>
            </a:r>
            <a:r>
              <a:rPr lang="en-US" sz="2400">
                <a:hlinkClick r:id="rId9"/>
              </a:rPr>
              <a:t>https://www.campconnect.com/mental-emotional</a:t>
            </a:r>
            <a:endParaRPr lang="en-US" sz="2400"/>
          </a:p>
          <a:p>
            <a:endParaRPr lang="en-US"/>
          </a:p>
        </p:txBody>
      </p:sp>
    </p:spTree>
    <p:extLst>
      <p:ext uri="{BB962C8B-B14F-4D97-AF65-F5344CB8AC3E}">
        <p14:creationId xmlns:p14="http://schemas.microsoft.com/office/powerpoint/2010/main" val="38541878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a:extLst>
              <a:ext uri="{FF2B5EF4-FFF2-40B4-BE49-F238E27FC236}">
                <a16:creationId xmlns:a16="http://schemas.microsoft.com/office/drawing/2014/main" id="{5148E28C-9CF1-EC99-2D02-A5A4952E92F5}"/>
              </a:ext>
            </a:extLst>
          </p:cNvPr>
          <p:cNvPicPr>
            <a:picLocks noChangeAspect="1"/>
          </p:cNvPicPr>
          <p:nvPr/>
        </p:nvPicPr>
        <p:blipFill rotWithShape="1">
          <a:blip r:embed="rId2"/>
          <a:srcRect l="1102" r="1546" b="-1"/>
          <a:stretch/>
        </p:blipFill>
        <p:spPr>
          <a:xfrm>
            <a:off x="20" y="1282"/>
            <a:ext cx="12191980" cy="6856718"/>
          </a:xfrm>
          <a:prstGeom prst="rect">
            <a:avLst/>
          </a:prstGeom>
        </p:spPr>
      </p:pic>
      <p:pic>
        <p:nvPicPr>
          <p:cNvPr id="5" name="Picture 4">
            <a:extLst>
              <a:ext uri="{FF2B5EF4-FFF2-40B4-BE49-F238E27FC236}">
                <a16:creationId xmlns:a16="http://schemas.microsoft.com/office/drawing/2014/main" id="{0058D226-5C7A-A742-7D45-6ED782A5F8E5}"/>
              </a:ext>
            </a:extLst>
          </p:cNvPr>
          <p:cNvPicPr>
            <a:picLocks noChangeAspect="1"/>
          </p:cNvPicPr>
          <p:nvPr/>
        </p:nvPicPr>
        <p:blipFill>
          <a:blip r:embed="rId3"/>
          <a:stretch>
            <a:fillRect/>
          </a:stretch>
        </p:blipFill>
        <p:spPr>
          <a:xfrm>
            <a:off x="130052" y="6111499"/>
            <a:ext cx="1990725" cy="628650"/>
          </a:xfrm>
          <a:prstGeom prst="rect">
            <a:avLst/>
          </a:prstGeom>
        </p:spPr>
      </p:pic>
    </p:spTree>
    <p:extLst>
      <p:ext uri="{BB962C8B-B14F-4D97-AF65-F5344CB8AC3E}">
        <p14:creationId xmlns:p14="http://schemas.microsoft.com/office/powerpoint/2010/main" val="29009193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885D6-DA8F-AA8D-A089-4288862F10C7}"/>
              </a:ext>
            </a:extLst>
          </p:cNvPr>
          <p:cNvSpPr>
            <a:spLocks noGrp="1"/>
          </p:cNvSpPr>
          <p:nvPr>
            <p:ph type="title"/>
          </p:nvPr>
        </p:nvSpPr>
        <p:spPr/>
        <p:txBody>
          <a:bodyPr/>
          <a:lstStyle/>
          <a:p>
            <a:r>
              <a:rPr lang="en-US"/>
              <a:t>Extra slides</a:t>
            </a:r>
          </a:p>
        </p:txBody>
      </p:sp>
      <p:sp>
        <p:nvSpPr>
          <p:cNvPr id="3" name="Content Placeholder 2">
            <a:extLst>
              <a:ext uri="{FF2B5EF4-FFF2-40B4-BE49-F238E27FC236}">
                <a16:creationId xmlns:a16="http://schemas.microsoft.com/office/drawing/2014/main" id="{CBE12BCA-292D-2FB3-7065-2F4B42D5C32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73543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D3B2B0-9838-2815-2752-2FEC267A3863}"/>
              </a:ext>
            </a:extLst>
          </p:cNvPr>
          <p:cNvPicPr>
            <a:picLocks noChangeAspect="1"/>
          </p:cNvPicPr>
          <p:nvPr/>
        </p:nvPicPr>
        <p:blipFill rotWithShape="1">
          <a:blip r:embed="rId2"/>
          <a:srcRect t="18479" r="15385" b="-1"/>
          <a:stretch/>
        </p:blipFill>
        <p:spPr>
          <a:xfrm>
            <a:off x="-1" y="312235"/>
            <a:ext cx="12192001" cy="6659418"/>
          </a:xfrm>
          <a:prstGeom prst="rect">
            <a:avLst/>
          </a:prstGeom>
        </p:spPr>
      </p:pic>
      <p:pic>
        <p:nvPicPr>
          <p:cNvPr id="5" name="Picture 4">
            <a:extLst>
              <a:ext uri="{FF2B5EF4-FFF2-40B4-BE49-F238E27FC236}">
                <a16:creationId xmlns:a16="http://schemas.microsoft.com/office/drawing/2014/main" id="{83ACEF4D-5EC1-FDD4-5B9C-BEAE2D37E0AF}"/>
              </a:ext>
            </a:extLst>
          </p:cNvPr>
          <p:cNvPicPr>
            <a:picLocks noChangeAspect="1"/>
          </p:cNvPicPr>
          <p:nvPr/>
        </p:nvPicPr>
        <p:blipFill>
          <a:blip r:embed="rId3"/>
          <a:stretch>
            <a:fillRect/>
          </a:stretch>
        </p:blipFill>
        <p:spPr>
          <a:xfrm>
            <a:off x="136159" y="6196913"/>
            <a:ext cx="1990725" cy="676275"/>
          </a:xfrm>
          <a:prstGeom prst="rect">
            <a:avLst/>
          </a:prstGeom>
        </p:spPr>
      </p:pic>
      <p:sp>
        <p:nvSpPr>
          <p:cNvPr id="3" name="TextBox 2">
            <a:extLst>
              <a:ext uri="{FF2B5EF4-FFF2-40B4-BE49-F238E27FC236}">
                <a16:creationId xmlns:a16="http://schemas.microsoft.com/office/drawing/2014/main" id="{3909DD68-09F1-6B1D-EEC7-B63BB1A4BA32}"/>
              </a:ext>
            </a:extLst>
          </p:cNvPr>
          <p:cNvSpPr txBox="1"/>
          <p:nvPr/>
        </p:nvSpPr>
        <p:spPr>
          <a:xfrm>
            <a:off x="3002466" y="3082641"/>
            <a:ext cx="6183350" cy="369332"/>
          </a:xfrm>
          <a:prstGeom prst="rect">
            <a:avLst/>
          </a:prstGeom>
          <a:noFill/>
        </p:spPr>
        <p:txBody>
          <a:bodyPr wrap="square">
            <a:spAutoFit/>
          </a:bodyPr>
          <a:lstStyle/>
          <a:p>
            <a:r>
              <a:rPr lang="en-US" b="0" i="0" dirty="0">
                <a:effectLst/>
                <a:latin typeface="Calibri" panose="020F0502020204030204" pitchFamily="34" charset="0"/>
                <a:hlinkClick r:id="rId4"/>
              </a:rPr>
              <a:t>https://youtu.be/nOeYvlN9g0U</a:t>
            </a:r>
            <a:endParaRPr lang="en-US" dirty="0"/>
          </a:p>
        </p:txBody>
      </p:sp>
      <p:sp>
        <p:nvSpPr>
          <p:cNvPr id="6" name="TextBox 5">
            <a:extLst>
              <a:ext uri="{FF2B5EF4-FFF2-40B4-BE49-F238E27FC236}">
                <a16:creationId xmlns:a16="http://schemas.microsoft.com/office/drawing/2014/main" id="{55703C54-83B0-0805-86F4-0CDD1F83F438}"/>
              </a:ext>
            </a:extLst>
          </p:cNvPr>
          <p:cNvSpPr txBox="1"/>
          <p:nvPr/>
        </p:nvSpPr>
        <p:spPr>
          <a:xfrm>
            <a:off x="1070517" y="1304693"/>
            <a:ext cx="2509024" cy="369332"/>
          </a:xfrm>
          <a:prstGeom prst="rect">
            <a:avLst/>
          </a:prstGeom>
          <a:noFill/>
        </p:spPr>
        <p:txBody>
          <a:bodyPr wrap="square" rtlCol="0">
            <a:spAutoFit/>
          </a:bodyPr>
          <a:lstStyle/>
          <a:p>
            <a:r>
              <a:rPr lang="en-US"/>
              <a:t>Stigma Video</a:t>
            </a:r>
          </a:p>
        </p:txBody>
      </p:sp>
    </p:spTree>
    <p:extLst>
      <p:ext uri="{BB962C8B-B14F-4D97-AF65-F5344CB8AC3E}">
        <p14:creationId xmlns:p14="http://schemas.microsoft.com/office/powerpoint/2010/main" val="18406695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72326B-FEDA-B9F6-6516-6BF0F4BDB409}"/>
              </a:ext>
            </a:extLst>
          </p:cNvPr>
          <p:cNvPicPr>
            <a:picLocks noChangeAspect="1"/>
          </p:cNvPicPr>
          <p:nvPr/>
        </p:nvPicPr>
        <p:blipFill rotWithShape="1">
          <a:blip r:embed="rId4"/>
          <a:srcRect t="16196" r="13539"/>
          <a:stretch/>
        </p:blipFill>
        <p:spPr>
          <a:xfrm>
            <a:off x="-1" y="0"/>
            <a:ext cx="12192001" cy="6647501"/>
          </a:xfrm>
          <a:prstGeom prst="rect">
            <a:avLst/>
          </a:prstGeom>
        </p:spPr>
      </p:pic>
      <p:pic>
        <p:nvPicPr>
          <p:cNvPr id="5" name="Picture 4">
            <a:extLst>
              <a:ext uri="{FF2B5EF4-FFF2-40B4-BE49-F238E27FC236}">
                <a16:creationId xmlns:a16="http://schemas.microsoft.com/office/drawing/2014/main" id="{2601D637-7D34-B993-8316-34F1372910D1}"/>
              </a:ext>
            </a:extLst>
          </p:cNvPr>
          <p:cNvPicPr>
            <a:picLocks noChangeAspect="1"/>
          </p:cNvPicPr>
          <p:nvPr/>
        </p:nvPicPr>
        <p:blipFill>
          <a:blip r:embed="rId5"/>
          <a:stretch>
            <a:fillRect/>
          </a:stretch>
        </p:blipFill>
        <p:spPr>
          <a:xfrm>
            <a:off x="128587" y="6091970"/>
            <a:ext cx="2181225" cy="676275"/>
          </a:xfrm>
          <a:prstGeom prst="rect">
            <a:avLst/>
          </a:prstGeom>
        </p:spPr>
      </p:pic>
      <p:pic>
        <p:nvPicPr>
          <p:cNvPr id="2" name="Online Media 1" title="Adolescent brief intervention: &quot;Natasha&quot;">
            <a:hlinkClick r:id="" action="ppaction://media"/>
            <a:extLst>
              <a:ext uri="{FF2B5EF4-FFF2-40B4-BE49-F238E27FC236}">
                <a16:creationId xmlns:a16="http://schemas.microsoft.com/office/drawing/2014/main" id="{BDFA991B-8E28-8D6F-F3E9-4B436F731F12}"/>
              </a:ext>
            </a:extLst>
          </p:cNvPr>
          <p:cNvPicPr>
            <a:picLocks noRot="1" noChangeAspect="1"/>
          </p:cNvPicPr>
          <p:nvPr>
            <a:videoFile r:link="rId1"/>
          </p:nvPr>
        </p:nvPicPr>
        <p:blipFill>
          <a:blip r:embed="rId6"/>
          <a:stretch>
            <a:fillRect/>
          </a:stretch>
        </p:blipFill>
        <p:spPr>
          <a:xfrm>
            <a:off x="3676851" y="2005007"/>
            <a:ext cx="4420669" cy="2497678"/>
          </a:xfrm>
          <a:prstGeom prst="rect">
            <a:avLst/>
          </a:prstGeom>
        </p:spPr>
      </p:pic>
    </p:spTree>
    <p:extLst>
      <p:ext uri="{BB962C8B-B14F-4D97-AF65-F5344CB8AC3E}">
        <p14:creationId xmlns:p14="http://schemas.microsoft.com/office/powerpoint/2010/main" val="3488085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72326B-FEDA-B9F6-6516-6BF0F4BDB409}"/>
              </a:ext>
            </a:extLst>
          </p:cNvPr>
          <p:cNvPicPr>
            <a:picLocks noChangeAspect="1"/>
          </p:cNvPicPr>
          <p:nvPr/>
        </p:nvPicPr>
        <p:blipFill rotWithShape="1">
          <a:blip r:embed="rId4"/>
          <a:srcRect t="16196" r="13539"/>
          <a:stretch/>
        </p:blipFill>
        <p:spPr>
          <a:xfrm>
            <a:off x="-1" y="0"/>
            <a:ext cx="12192001" cy="6647501"/>
          </a:xfrm>
          <a:prstGeom prst="rect">
            <a:avLst/>
          </a:prstGeom>
        </p:spPr>
      </p:pic>
      <p:pic>
        <p:nvPicPr>
          <p:cNvPr id="5" name="Picture 4">
            <a:extLst>
              <a:ext uri="{FF2B5EF4-FFF2-40B4-BE49-F238E27FC236}">
                <a16:creationId xmlns:a16="http://schemas.microsoft.com/office/drawing/2014/main" id="{2601D637-7D34-B993-8316-34F1372910D1}"/>
              </a:ext>
            </a:extLst>
          </p:cNvPr>
          <p:cNvPicPr>
            <a:picLocks noChangeAspect="1"/>
          </p:cNvPicPr>
          <p:nvPr/>
        </p:nvPicPr>
        <p:blipFill>
          <a:blip r:embed="rId5"/>
          <a:stretch>
            <a:fillRect/>
          </a:stretch>
        </p:blipFill>
        <p:spPr>
          <a:xfrm>
            <a:off x="128587" y="6091970"/>
            <a:ext cx="2181225" cy="676275"/>
          </a:xfrm>
          <a:prstGeom prst="rect">
            <a:avLst/>
          </a:prstGeom>
        </p:spPr>
      </p:pic>
      <p:pic>
        <p:nvPicPr>
          <p:cNvPr id="2" name="Online Media 1" title="A Better Way to Screen for Substance Use">
            <a:hlinkClick r:id="" action="ppaction://media"/>
            <a:extLst>
              <a:ext uri="{FF2B5EF4-FFF2-40B4-BE49-F238E27FC236}">
                <a16:creationId xmlns:a16="http://schemas.microsoft.com/office/drawing/2014/main" id="{1A8D94B6-080A-B1C9-9FDF-C4E8AF0DAC87}"/>
              </a:ext>
            </a:extLst>
          </p:cNvPr>
          <p:cNvPicPr>
            <a:picLocks noRot="1" noChangeAspect="1"/>
          </p:cNvPicPr>
          <p:nvPr>
            <a:videoFile r:link="rId1"/>
          </p:nvPr>
        </p:nvPicPr>
        <p:blipFill>
          <a:blip r:embed="rId6"/>
          <a:stretch>
            <a:fillRect/>
          </a:stretch>
        </p:blipFill>
        <p:spPr>
          <a:xfrm>
            <a:off x="2913787" y="1578544"/>
            <a:ext cx="5482117" cy="3097396"/>
          </a:xfrm>
          <a:prstGeom prst="rect">
            <a:avLst/>
          </a:prstGeom>
        </p:spPr>
      </p:pic>
    </p:spTree>
    <p:extLst>
      <p:ext uri="{BB962C8B-B14F-4D97-AF65-F5344CB8AC3E}">
        <p14:creationId xmlns:p14="http://schemas.microsoft.com/office/powerpoint/2010/main" val="286139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B73963-59A9-BB0A-685F-EC22EB1F1B44}"/>
              </a:ext>
            </a:extLst>
          </p:cNvPr>
          <p:cNvPicPr>
            <a:picLocks noChangeAspect="1"/>
          </p:cNvPicPr>
          <p:nvPr/>
        </p:nvPicPr>
        <p:blipFill rotWithShape="1">
          <a:blip r:embed="rId3"/>
          <a:srcRect t="15339" r="15338"/>
          <a:stretch/>
        </p:blipFill>
        <p:spPr>
          <a:xfrm>
            <a:off x="0" y="0"/>
            <a:ext cx="12192001" cy="6668656"/>
          </a:xfrm>
          <a:prstGeom prst="rect">
            <a:avLst/>
          </a:prstGeom>
        </p:spPr>
      </p:pic>
      <p:pic>
        <p:nvPicPr>
          <p:cNvPr id="5" name="Picture 4">
            <a:extLst>
              <a:ext uri="{FF2B5EF4-FFF2-40B4-BE49-F238E27FC236}">
                <a16:creationId xmlns:a16="http://schemas.microsoft.com/office/drawing/2014/main" id="{1FB42E5D-67A5-146E-9125-B17EED71A8E3}"/>
              </a:ext>
            </a:extLst>
          </p:cNvPr>
          <p:cNvPicPr>
            <a:picLocks noChangeAspect="1"/>
          </p:cNvPicPr>
          <p:nvPr/>
        </p:nvPicPr>
        <p:blipFill>
          <a:blip r:embed="rId4"/>
          <a:stretch>
            <a:fillRect/>
          </a:stretch>
        </p:blipFill>
        <p:spPr>
          <a:xfrm>
            <a:off x="185737" y="6134833"/>
            <a:ext cx="2066925" cy="609600"/>
          </a:xfrm>
          <a:prstGeom prst="rect">
            <a:avLst/>
          </a:prstGeom>
        </p:spPr>
      </p:pic>
      <p:pic>
        <p:nvPicPr>
          <p:cNvPr id="2" name="Online Media 1" title="Brief intervention: &quot;Miguel&quot;">
            <a:hlinkClick r:id="" action="ppaction://media"/>
            <a:extLst>
              <a:ext uri="{FF2B5EF4-FFF2-40B4-BE49-F238E27FC236}">
                <a16:creationId xmlns:a16="http://schemas.microsoft.com/office/drawing/2014/main" id="{A560F5E4-1D1F-9742-D3D4-FE2ECA2E763F}"/>
              </a:ext>
            </a:extLst>
          </p:cNvPr>
          <p:cNvPicPr>
            <a:picLocks noRot="1" noChangeAspect="1"/>
          </p:cNvPicPr>
          <p:nvPr>
            <a:videoFile r:link="rId1"/>
          </p:nvPr>
        </p:nvPicPr>
        <p:blipFill>
          <a:blip r:embed="rId5"/>
          <a:stretch>
            <a:fillRect/>
          </a:stretch>
        </p:blipFill>
        <p:spPr>
          <a:xfrm>
            <a:off x="3475968" y="1944303"/>
            <a:ext cx="4919935" cy="2779763"/>
          </a:xfrm>
          <a:prstGeom prst="rect">
            <a:avLst/>
          </a:prstGeom>
        </p:spPr>
      </p:pic>
    </p:spTree>
    <p:extLst>
      <p:ext uri="{BB962C8B-B14F-4D97-AF65-F5344CB8AC3E}">
        <p14:creationId xmlns:p14="http://schemas.microsoft.com/office/powerpoint/2010/main" val="363100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EB37A8-5388-30CE-754A-0596923F885F}"/>
              </a:ext>
            </a:extLst>
          </p:cNvPr>
          <p:cNvPicPr>
            <a:picLocks noChangeAspect="1"/>
          </p:cNvPicPr>
          <p:nvPr/>
        </p:nvPicPr>
        <p:blipFill rotWithShape="1">
          <a:blip r:embed="rId3"/>
          <a:srcRect t="18479" r="15385" b="-1"/>
          <a:stretch/>
        </p:blipFill>
        <p:spPr>
          <a:xfrm>
            <a:off x="0" y="0"/>
            <a:ext cx="12192001" cy="6659418"/>
          </a:xfrm>
          <a:prstGeom prst="rect">
            <a:avLst/>
          </a:prstGeom>
        </p:spPr>
      </p:pic>
      <p:pic>
        <p:nvPicPr>
          <p:cNvPr id="5" name="Online Media 4" title="SBIRT patient testimonial video">
            <a:hlinkClick r:id="" action="ppaction://media"/>
            <a:extLst>
              <a:ext uri="{FF2B5EF4-FFF2-40B4-BE49-F238E27FC236}">
                <a16:creationId xmlns:a16="http://schemas.microsoft.com/office/drawing/2014/main" id="{3C85FA1E-234E-38C6-CA6C-B1D430D270B1}"/>
              </a:ext>
            </a:extLst>
          </p:cNvPr>
          <p:cNvPicPr>
            <a:picLocks noGrp="1" noRot="1" noChangeAspect="1"/>
          </p:cNvPicPr>
          <p:nvPr>
            <p:ph idx="1"/>
            <a:videoFile r:link="rId1"/>
          </p:nvPr>
        </p:nvPicPr>
        <p:blipFill>
          <a:blip r:embed="rId4"/>
          <a:stretch>
            <a:fillRect/>
          </a:stretch>
        </p:blipFill>
        <p:spPr>
          <a:xfrm>
            <a:off x="2245519" y="1045978"/>
            <a:ext cx="7700962" cy="4351338"/>
          </a:xfrm>
          <a:prstGeom prst="rect">
            <a:avLst/>
          </a:prstGeom>
        </p:spPr>
      </p:pic>
    </p:spTree>
    <p:extLst>
      <p:ext uri="{BB962C8B-B14F-4D97-AF65-F5344CB8AC3E}">
        <p14:creationId xmlns:p14="http://schemas.microsoft.com/office/powerpoint/2010/main" val="293292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812EC-62F7-E9D8-C3CD-496DDB009012}"/>
              </a:ext>
            </a:extLst>
          </p:cNvPr>
          <p:cNvPicPr>
            <a:picLocks noChangeAspect="1"/>
          </p:cNvPicPr>
          <p:nvPr/>
        </p:nvPicPr>
        <p:blipFill rotWithShape="1">
          <a:blip r:embed="rId2"/>
          <a:srcRect t="15399" r="15399"/>
          <a:stretch/>
        </p:blipFill>
        <p:spPr>
          <a:xfrm>
            <a:off x="0" y="0"/>
            <a:ext cx="12192001" cy="6631709"/>
          </a:xfrm>
          <a:prstGeom prst="rect">
            <a:avLst/>
          </a:prstGeom>
        </p:spPr>
      </p:pic>
      <p:pic>
        <p:nvPicPr>
          <p:cNvPr id="5" name="Picture 4">
            <a:extLst>
              <a:ext uri="{FF2B5EF4-FFF2-40B4-BE49-F238E27FC236}">
                <a16:creationId xmlns:a16="http://schemas.microsoft.com/office/drawing/2014/main" id="{4F5EDE4C-810A-B2CB-03D0-5076E9246FCE}"/>
              </a:ext>
            </a:extLst>
          </p:cNvPr>
          <p:cNvPicPr>
            <a:picLocks noChangeAspect="1"/>
          </p:cNvPicPr>
          <p:nvPr/>
        </p:nvPicPr>
        <p:blipFill>
          <a:blip r:embed="rId3"/>
          <a:stretch>
            <a:fillRect/>
          </a:stretch>
        </p:blipFill>
        <p:spPr>
          <a:xfrm>
            <a:off x="130052" y="6111499"/>
            <a:ext cx="1990725" cy="628650"/>
          </a:xfrm>
          <a:prstGeom prst="rect">
            <a:avLst/>
          </a:prstGeom>
        </p:spPr>
      </p:pic>
      <p:sp>
        <p:nvSpPr>
          <p:cNvPr id="6" name="TextBox 5">
            <a:extLst>
              <a:ext uri="{FF2B5EF4-FFF2-40B4-BE49-F238E27FC236}">
                <a16:creationId xmlns:a16="http://schemas.microsoft.com/office/drawing/2014/main" id="{50CD45D9-E836-5E2B-FBE2-1988238D4B8E}"/>
              </a:ext>
            </a:extLst>
          </p:cNvPr>
          <p:cNvSpPr txBox="1"/>
          <p:nvPr/>
        </p:nvSpPr>
        <p:spPr>
          <a:xfrm>
            <a:off x="735668" y="466303"/>
            <a:ext cx="3732112" cy="523220"/>
          </a:xfrm>
          <a:prstGeom prst="rect">
            <a:avLst/>
          </a:prstGeom>
          <a:noFill/>
        </p:spPr>
        <p:txBody>
          <a:bodyPr wrap="none" rtlCol="0">
            <a:spAutoFit/>
          </a:bodyPr>
          <a:lstStyle/>
          <a:p>
            <a:pPr algn="l"/>
            <a:r>
              <a:rPr lang="en-US" sz="2800" b="1">
                <a:solidFill>
                  <a:srgbClr val="09142A"/>
                </a:solidFill>
                <a:latin typeface="Open Sans" panose="020B0606030504020204" pitchFamily="34" charset="0"/>
                <a:ea typeface="Open Sans" panose="020B0606030504020204" pitchFamily="34" charset="0"/>
                <a:cs typeface="Open Sans" panose="020B0606030504020204" pitchFamily="34" charset="0"/>
              </a:rPr>
              <a:t>Learning Objectives</a:t>
            </a:r>
            <a:endParaRPr lang="en-US" sz="2800" b="1" i="0">
              <a:solidFill>
                <a:srgbClr val="09142A"/>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ED9D8F9E-6771-9E1E-A804-2B3496665D09}"/>
              </a:ext>
            </a:extLst>
          </p:cNvPr>
          <p:cNvPicPr>
            <a:picLocks noChangeAspect="1"/>
          </p:cNvPicPr>
          <p:nvPr/>
        </p:nvPicPr>
        <p:blipFill>
          <a:blip r:embed="rId4"/>
          <a:stretch>
            <a:fillRect/>
          </a:stretch>
        </p:blipFill>
        <p:spPr>
          <a:xfrm>
            <a:off x="2209800" y="1254579"/>
            <a:ext cx="7772400" cy="4348842"/>
          </a:xfrm>
          <a:prstGeom prst="rect">
            <a:avLst/>
          </a:prstGeom>
        </p:spPr>
      </p:pic>
    </p:spTree>
    <p:extLst>
      <p:ext uri="{BB962C8B-B14F-4D97-AF65-F5344CB8AC3E}">
        <p14:creationId xmlns:p14="http://schemas.microsoft.com/office/powerpoint/2010/main" val="1650072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812EC-62F7-E9D8-C3CD-496DDB009012}"/>
              </a:ext>
            </a:extLst>
          </p:cNvPr>
          <p:cNvPicPr>
            <a:picLocks noChangeAspect="1"/>
          </p:cNvPicPr>
          <p:nvPr/>
        </p:nvPicPr>
        <p:blipFill rotWithShape="1">
          <a:blip r:embed="rId2"/>
          <a:srcRect t="15399" r="15399"/>
          <a:stretch/>
        </p:blipFill>
        <p:spPr>
          <a:xfrm>
            <a:off x="-419942" y="-205885"/>
            <a:ext cx="12986531" cy="7063885"/>
          </a:xfrm>
          <a:prstGeom prst="rect">
            <a:avLst/>
          </a:prstGeom>
        </p:spPr>
      </p:pic>
      <p:pic>
        <p:nvPicPr>
          <p:cNvPr id="5" name="Picture 4">
            <a:extLst>
              <a:ext uri="{FF2B5EF4-FFF2-40B4-BE49-F238E27FC236}">
                <a16:creationId xmlns:a16="http://schemas.microsoft.com/office/drawing/2014/main" id="{4F5EDE4C-810A-B2CB-03D0-5076E9246FCE}"/>
              </a:ext>
            </a:extLst>
          </p:cNvPr>
          <p:cNvPicPr>
            <a:picLocks noChangeAspect="1"/>
          </p:cNvPicPr>
          <p:nvPr/>
        </p:nvPicPr>
        <p:blipFill>
          <a:blip r:embed="rId3"/>
          <a:stretch>
            <a:fillRect/>
          </a:stretch>
        </p:blipFill>
        <p:spPr>
          <a:xfrm>
            <a:off x="130052" y="6111499"/>
            <a:ext cx="1990725" cy="628650"/>
          </a:xfrm>
          <a:prstGeom prst="rect">
            <a:avLst/>
          </a:prstGeom>
        </p:spPr>
      </p:pic>
      <p:pic>
        <p:nvPicPr>
          <p:cNvPr id="3" name="Picture 2">
            <a:extLst>
              <a:ext uri="{FF2B5EF4-FFF2-40B4-BE49-F238E27FC236}">
                <a16:creationId xmlns:a16="http://schemas.microsoft.com/office/drawing/2014/main" id="{8CB9085F-937D-CA4F-7899-D4142DB0C71F}"/>
              </a:ext>
            </a:extLst>
          </p:cNvPr>
          <p:cNvPicPr>
            <a:picLocks noChangeAspect="1"/>
          </p:cNvPicPr>
          <p:nvPr/>
        </p:nvPicPr>
        <p:blipFill>
          <a:blip r:embed="rId4"/>
          <a:stretch>
            <a:fillRect/>
          </a:stretch>
        </p:blipFill>
        <p:spPr>
          <a:xfrm>
            <a:off x="486507" y="-188180"/>
            <a:ext cx="10849708" cy="6094267"/>
          </a:xfrm>
          <a:prstGeom prst="rect">
            <a:avLst/>
          </a:prstGeom>
        </p:spPr>
      </p:pic>
    </p:spTree>
    <p:extLst>
      <p:ext uri="{BB962C8B-B14F-4D97-AF65-F5344CB8AC3E}">
        <p14:creationId xmlns:p14="http://schemas.microsoft.com/office/powerpoint/2010/main" val="16532961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812EC-62F7-E9D8-C3CD-496DDB009012}"/>
              </a:ext>
            </a:extLst>
          </p:cNvPr>
          <p:cNvPicPr>
            <a:picLocks noChangeAspect="1"/>
          </p:cNvPicPr>
          <p:nvPr/>
        </p:nvPicPr>
        <p:blipFill rotWithShape="1">
          <a:blip r:embed="rId3"/>
          <a:srcRect t="15399" r="15399"/>
          <a:stretch/>
        </p:blipFill>
        <p:spPr>
          <a:xfrm>
            <a:off x="0" y="0"/>
            <a:ext cx="12192001" cy="6631709"/>
          </a:xfrm>
          <a:prstGeom prst="rect">
            <a:avLst/>
          </a:prstGeom>
        </p:spPr>
      </p:pic>
      <p:pic>
        <p:nvPicPr>
          <p:cNvPr id="5" name="Picture 4">
            <a:extLst>
              <a:ext uri="{FF2B5EF4-FFF2-40B4-BE49-F238E27FC236}">
                <a16:creationId xmlns:a16="http://schemas.microsoft.com/office/drawing/2014/main" id="{4F5EDE4C-810A-B2CB-03D0-5076E9246FCE}"/>
              </a:ext>
            </a:extLst>
          </p:cNvPr>
          <p:cNvPicPr>
            <a:picLocks noChangeAspect="1"/>
          </p:cNvPicPr>
          <p:nvPr/>
        </p:nvPicPr>
        <p:blipFill>
          <a:blip r:embed="rId4"/>
          <a:stretch>
            <a:fillRect/>
          </a:stretch>
        </p:blipFill>
        <p:spPr>
          <a:xfrm>
            <a:off x="130052" y="6111499"/>
            <a:ext cx="1990725" cy="628650"/>
          </a:xfrm>
          <a:prstGeom prst="rect">
            <a:avLst/>
          </a:prstGeom>
        </p:spPr>
      </p:pic>
      <p:pic>
        <p:nvPicPr>
          <p:cNvPr id="2" name="Picture 1">
            <a:extLst>
              <a:ext uri="{FF2B5EF4-FFF2-40B4-BE49-F238E27FC236}">
                <a16:creationId xmlns:a16="http://schemas.microsoft.com/office/drawing/2014/main" id="{AF7E0F17-7C62-6E75-33AB-C5041EDF7A64}"/>
              </a:ext>
            </a:extLst>
          </p:cNvPr>
          <p:cNvPicPr>
            <a:picLocks noChangeAspect="1"/>
          </p:cNvPicPr>
          <p:nvPr/>
        </p:nvPicPr>
        <p:blipFill>
          <a:blip r:embed="rId5"/>
          <a:stretch>
            <a:fillRect/>
          </a:stretch>
        </p:blipFill>
        <p:spPr>
          <a:xfrm>
            <a:off x="2209800" y="1271362"/>
            <a:ext cx="7772400" cy="4315275"/>
          </a:xfrm>
          <a:prstGeom prst="rect">
            <a:avLst/>
          </a:prstGeom>
        </p:spPr>
      </p:pic>
    </p:spTree>
    <p:extLst>
      <p:ext uri="{BB962C8B-B14F-4D97-AF65-F5344CB8AC3E}">
        <p14:creationId xmlns:p14="http://schemas.microsoft.com/office/powerpoint/2010/main" val="30319244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812EC-62F7-E9D8-C3CD-496DDB009012}"/>
              </a:ext>
            </a:extLst>
          </p:cNvPr>
          <p:cNvPicPr>
            <a:picLocks noChangeAspect="1"/>
          </p:cNvPicPr>
          <p:nvPr/>
        </p:nvPicPr>
        <p:blipFill rotWithShape="1">
          <a:blip r:embed="rId3"/>
          <a:srcRect t="15399" r="15399"/>
          <a:stretch/>
        </p:blipFill>
        <p:spPr>
          <a:xfrm>
            <a:off x="0" y="0"/>
            <a:ext cx="12192001" cy="6631709"/>
          </a:xfrm>
          <a:prstGeom prst="rect">
            <a:avLst/>
          </a:prstGeom>
        </p:spPr>
      </p:pic>
      <p:pic>
        <p:nvPicPr>
          <p:cNvPr id="5" name="Picture 4">
            <a:extLst>
              <a:ext uri="{FF2B5EF4-FFF2-40B4-BE49-F238E27FC236}">
                <a16:creationId xmlns:a16="http://schemas.microsoft.com/office/drawing/2014/main" id="{4F5EDE4C-810A-B2CB-03D0-5076E9246FCE}"/>
              </a:ext>
            </a:extLst>
          </p:cNvPr>
          <p:cNvPicPr>
            <a:picLocks noChangeAspect="1"/>
          </p:cNvPicPr>
          <p:nvPr/>
        </p:nvPicPr>
        <p:blipFill>
          <a:blip r:embed="rId4"/>
          <a:stretch>
            <a:fillRect/>
          </a:stretch>
        </p:blipFill>
        <p:spPr>
          <a:xfrm>
            <a:off x="130052" y="6111499"/>
            <a:ext cx="1990725" cy="628650"/>
          </a:xfrm>
          <a:prstGeom prst="rect">
            <a:avLst/>
          </a:prstGeom>
        </p:spPr>
      </p:pic>
      <p:pic>
        <p:nvPicPr>
          <p:cNvPr id="6" name="Picture 5">
            <a:extLst>
              <a:ext uri="{FF2B5EF4-FFF2-40B4-BE49-F238E27FC236}">
                <a16:creationId xmlns:a16="http://schemas.microsoft.com/office/drawing/2014/main" id="{DD1C3DAB-36A0-78D3-FF45-A70D92167BDD}"/>
              </a:ext>
            </a:extLst>
          </p:cNvPr>
          <p:cNvPicPr>
            <a:picLocks noChangeAspect="1"/>
          </p:cNvPicPr>
          <p:nvPr/>
        </p:nvPicPr>
        <p:blipFill rotWithShape="1">
          <a:blip r:embed="rId3"/>
          <a:srcRect t="15399" r="15399"/>
          <a:stretch/>
        </p:blipFill>
        <p:spPr>
          <a:xfrm>
            <a:off x="-1" y="-520210"/>
            <a:ext cx="12192001" cy="6631709"/>
          </a:xfrm>
          <a:prstGeom prst="rect">
            <a:avLst/>
          </a:prstGeom>
        </p:spPr>
      </p:pic>
      <p:pic>
        <p:nvPicPr>
          <p:cNvPr id="7" name="Picture 6">
            <a:extLst>
              <a:ext uri="{FF2B5EF4-FFF2-40B4-BE49-F238E27FC236}">
                <a16:creationId xmlns:a16="http://schemas.microsoft.com/office/drawing/2014/main" id="{BEE9A6AD-E1EB-FE24-96D9-A73FC801011E}"/>
              </a:ext>
            </a:extLst>
          </p:cNvPr>
          <p:cNvPicPr>
            <a:picLocks noChangeAspect="1"/>
          </p:cNvPicPr>
          <p:nvPr/>
        </p:nvPicPr>
        <p:blipFill>
          <a:blip r:embed="rId5"/>
          <a:stretch>
            <a:fillRect/>
          </a:stretch>
        </p:blipFill>
        <p:spPr>
          <a:xfrm>
            <a:off x="-73678" y="-628650"/>
            <a:ext cx="12339353" cy="6708966"/>
          </a:xfrm>
          <a:prstGeom prst="rect">
            <a:avLst/>
          </a:prstGeom>
        </p:spPr>
      </p:pic>
    </p:spTree>
    <p:extLst>
      <p:ext uri="{BB962C8B-B14F-4D97-AF65-F5344CB8AC3E}">
        <p14:creationId xmlns:p14="http://schemas.microsoft.com/office/powerpoint/2010/main" val="41350969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1387</Words>
  <Application>Microsoft Office PowerPoint</Application>
  <PresentationFormat>Widescreen</PresentationFormat>
  <Paragraphs>182</Paragraphs>
  <Slides>53</Slides>
  <Notes>17</Notes>
  <HiddenSlides>0</HiddenSlides>
  <MMClips>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53</vt:i4>
      </vt:variant>
    </vt:vector>
  </HeadingPairs>
  <TitlesOfParts>
    <vt:vector size="64" baseType="lpstr">
      <vt:lpstr>Arial</vt:lpstr>
      <vt:lpstr>Arial Nova</vt:lpstr>
      <vt:lpstr>Calibri</vt:lpstr>
      <vt:lpstr>Calibri Light</vt:lpstr>
      <vt:lpstr>Century Gothic</vt:lpstr>
      <vt:lpstr>Gill Sans MT</vt:lpstr>
      <vt:lpstr>Lucida Grande</vt:lpstr>
      <vt:lpstr>Open Sans</vt:lpstr>
      <vt:lpstr>Source Sans Pro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Title Lorem Ipsum </vt:lpstr>
      <vt:lpstr>PowerPoint Presentation</vt:lpstr>
      <vt:lpstr>The Traditional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Medications for Alcohol Use Disorders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Title Lorem Ipsum </vt:lpstr>
      <vt:lpstr>PowerPoint Presentation</vt:lpstr>
      <vt:lpstr>Referral resources in AR</vt:lpstr>
      <vt:lpstr>PowerPoint Presentation</vt:lpstr>
      <vt:lpstr>Extra slides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Lorem Ipsum</dc:title>
  <dc:creator>Jenny Post</dc:creator>
  <cp:lastModifiedBy>Jenny Post</cp:lastModifiedBy>
  <cp:revision>2</cp:revision>
  <dcterms:created xsi:type="dcterms:W3CDTF">2022-06-22T14:08:24Z</dcterms:created>
  <dcterms:modified xsi:type="dcterms:W3CDTF">2023-07-24T22:07:06Z</dcterms:modified>
</cp:coreProperties>
</file>