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7"/>
  </p:notesMasterIdLst>
  <p:sldIdLst>
    <p:sldId id="1930" r:id="rId3"/>
    <p:sldId id="272" r:id="rId4"/>
    <p:sldId id="2285" r:id="rId5"/>
    <p:sldId id="273" r:id="rId6"/>
    <p:sldId id="275" r:id="rId7"/>
    <p:sldId id="274" r:id="rId8"/>
    <p:sldId id="1946" r:id="rId9"/>
    <p:sldId id="276" r:id="rId10"/>
    <p:sldId id="2307" r:id="rId11"/>
    <p:sldId id="277" r:id="rId12"/>
    <p:sldId id="2311" r:id="rId13"/>
    <p:sldId id="2312" r:id="rId14"/>
    <p:sldId id="280" r:id="rId15"/>
    <p:sldId id="23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4-48A5-9A92-7E86290E9B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4-48A5-9A92-7E86290E9B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4-48A5-9A92-7E86290E9B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4-48A5-9A92-7E86290E9B54}"/>
              </c:ext>
            </c:extLst>
          </c:dPt>
          <c:cat>
            <c:strRef>
              <c:f>Sheet1!$A$2:$A$5</c:f>
              <c:strCache>
                <c:ptCount val="4"/>
                <c:pt idx="0">
                  <c:v>Medicaid </c:v>
                </c:pt>
                <c:pt idx="1">
                  <c:v>Private</c:v>
                </c:pt>
                <c:pt idx="2">
                  <c:v>Medicare</c:v>
                </c:pt>
                <c:pt idx="3">
                  <c:v>Uninsured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11.5</c:v>
                </c:pt>
                <c:pt idx="1">
                  <c:v>60</c:v>
                </c:pt>
                <c:pt idx="2">
                  <c:v>10.5</c:v>
                </c:pt>
                <c:pt idx="3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74-48A5-9A92-7E86290E9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458092958250073"/>
          <c:y val="0.10428307240598814"/>
          <c:w val="0.45891508965188704"/>
          <c:h val="0.7863731141149885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Language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D3-4C40-BAD6-347EC01587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D3-4C40-BAD6-347EC01587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D3-4C40-BAD6-347EC01587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D3-4C40-BAD6-347EC0158730}"/>
              </c:ext>
            </c:extLst>
          </c:dPt>
          <c:cat>
            <c:strRef>
              <c:f>Sheet1!$A$2:$A$5</c:f>
              <c:strCache>
                <c:ptCount val="3"/>
                <c:pt idx="0">
                  <c:v>English Speaking </c:v>
                </c:pt>
                <c:pt idx="1">
                  <c:v>Spanish </c:v>
                </c:pt>
                <c:pt idx="2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90.5</c:v>
                </c:pt>
                <c:pt idx="1">
                  <c:v>10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3-4EFF-BAC7-65BF30EA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9109325907238098"/>
          <c:y val="0.92276124659558811"/>
          <c:w val="0.37182495333767246"/>
          <c:h val="5.972690245462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Referrals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3-4526-A550-40DAC186DA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3-4526-A550-40DAC186DA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3-4526-A550-40DAC186DA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13-4526-A550-40DAC186DA8F}"/>
              </c:ext>
            </c:extLst>
          </c:dPt>
          <c:cat>
            <c:strRef>
              <c:f>Sheet1!$A$2:$A$5</c:f>
              <c:strCache>
                <c:ptCount val="4"/>
                <c:pt idx="0">
                  <c:v>Mental Health </c:v>
                </c:pt>
                <c:pt idx="1">
                  <c:v>Behavioral Health </c:v>
                </c:pt>
                <c:pt idx="2">
                  <c:v>SDOH</c:v>
                </c:pt>
                <c:pt idx="3">
                  <c:v>MISC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74.5</c:v>
                </c:pt>
                <c:pt idx="1">
                  <c:v>14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B-45A0-AA09-DE526E492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Referral</a:t>
            </a:r>
            <a:r>
              <a:rPr lang="en-US" baseline="0" dirty="0"/>
              <a:t> Pathways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Warm Handoffs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Referral Pathways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1-48BC-B8BA-412593C564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Scheduled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Referral Pathways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1-48BC-B8BA-412593C56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8977231"/>
        <c:axId val="73893455"/>
      </c:barChart>
      <c:catAx>
        <c:axId val="1608977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93455"/>
        <c:crosses val="autoZero"/>
        <c:auto val="1"/>
        <c:lblAlgn val="ctr"/>
        <c:lblOffset val="100"/>
        <c:noMultiLvlLbl val="0"/>
      </c:catAx>
      <c:valAx>
        <c:axId val="73893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97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Referral Diagnoses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4B21-989E-192E2AE241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4-4B21-989E-192E2AE241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64-4B21-989E-192E2AE241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64-4B21-989E-192E2AE241F3}"/>
              </c:ext>
            </c:extLst>
          </c:dPt>
          <c:cat>
            <c:strRef>
              <c:f>Sheet1!$A$2:$A$5</c:f>
              <c:strCache>
                <c:ptCount val="4"/>
                <c:pt idx="0">
                  <c:v>Mood Disorder</c:v>
                </c:pt>
                <c:pt idx="1">
                  <c:v>Anxiety/Stress/Panic</c:v>
                </c:pt>
                <c:pt idx="2">
                  <c:v>Chronic Health Conditions</c:v>
                </c:pt>
                <c:pt idx="3">
                  <c:v>Misc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0.32</c:v>
                </c:pt>
                <c:pt idx="2">
                  <c:v>0.08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E-45BD-9E32-4782E3CD4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Beginning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9.4</c:v>
                </c:pt>
                <c:pt idx="1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A-42D1-817B-C6C1B1F4A0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8.5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0A-42D1-817B-C6C1B1F4A0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PHQ9</c:v>
                </c:pt>
                <c:pt idx="1">
                  <c:v>GAD7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40A-42D1-817B-C6C1B1F4A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895471"/>
        <c:axId val="1730116543"/>
      </c:barChart>
      <c:catAx>
        <c:axId val="2132895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116543"/>
        <c:crosses val="autoZero"/>
        <c:auto val="1"/>
        <c:lblAlgn val="ctr"/>
        <c:lblOffset val="100"/>
        <c:noMultiLvlLbl val="0"/>
      </c:catAx>
      <c:valAx>
        <c:axId val="173011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895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45BB0-9258-404A-A820-84598F0B736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B2A27-7477-4205-9392-0AFE8C55D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7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Ruth and </a:t>
            </a:r>
            <a:r>
              <a:rPr lang="en-US" dirty="0" err="1"/>
              <a:t>Anonda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9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C85A2C-BA76-47CF-ABC2-EE03139FA6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62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Networked and got to know other interns as well as field supervisors Kim and Caitlyn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5F80-DA6D-C94F-8E3A-91FFEE95A5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ED4E-3CC0-3C42-91DB-E63CC1CD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D7953-AFC7-C26F-2B3B-A800D272BB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8E8A3-2F1D-BC6B-0D45-7929C7501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saw 421 patients</a:t>
            </a:r>
          </a:p>
          <a:p>
            <a:endParaRPr lang="en-US" dirty="0"/>
          </a:p>
          <a:p>
            <a:r>
              <a:rPr lang="en-US" dirty="0"/>
              <a:t>Language: </a:t>
            </a:r>
          </a:p>
          <a:p>
            <a:r>
              <a:rPr lang="en-US" dirty="0"/>
              <a:t>95 percent English </a:t>
            </a:r>
          </a:p>
          <a:p>
            <a:r>
              <a:rPr lang="en-US" dirty="0"/>
              <a:t>3.8 percent Spanish </a:t>
            </a:r>
          </a:p>
          <a:p>
            <a:r>
              <a:rPr lang="en-US" dirty="0"/>
              <a:t>1 percent other</a:t>
            </a:r>
          </a:p>
          <a:p>
            <a:endParaRPr lang="en-US" dirty="0"/>
          </a:p>
          <a:p>
            <a:r>
              <a:rPr lang="en-US" dirty="0"/>
              <a:t>Insurance:</a:t>
            </a:r>
          </a:p>
          <a:p>
            <a:r>
              <a:rPr lang="en-US" dirty="0"/>
              <a:t>Medicaid 11.5</a:t>
            </a:r>
          </a:p>
          <a:p>
            <a:r>
              <a:rPr lang="en-US" dirty="0"/>
              <a:t>Medicare 19.5</a:t>
            </a:r>
          </a:p>
          <a:p>
            <a:r>
              <a:rPr lang="en-US" dirty="0"/>
              <a:t>Private 60</a:t>
            </a:r>
          </a:p>
          <a:p>
            <a:r>
              <a:rPr lang="en-US" dirty="0"/>
              <a:t>Uninsured 10.5</a:t>
            </a:r>
          </a:p>
          <a:p>
            <a:r>
              <a:rPr lang="en-US" dirty="0"/>
              <a:t>Dual Eligible .5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37165-68D0-77D4-0C33-14F3C3A3BD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95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98CF-335A-5FCB-67CB-E2F972510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D4C7E2-4D29-0F70-2B79-0D55DFED1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EE9524-F646-14AE-821C-0DE70E625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82 percent were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specifically mental health referrals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</a:rPr>
              <a:t>14 percent were Behavioral/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medical based referrals including insomnia, weight management,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/>
              <a:t>14 percent SDOH Based</a:t>
            </a:r>
          </a:p>
          <a:p>
            <a:r>
              <a:rPr lang="en-US" dirty="0"/>
              <a:t>1 percent MISC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D66CC-C29D-BC20-BAA3-3222180CF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7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includes attention deficits, sleep disorders, dementia, SUD, SI, SMI, Chronic pain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82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50079-B761-1192-2F30-6989FAE0E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FF368-8AC4-C3C4-F24F-D09CF7B50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A8FC2D-E160-F678-3A06-6994383C4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PHQ9 score: 10.2</a:t>
            </a:r>
          </a:p>
          <a:p>
            <a:r>
              <a:rPr lang="en-US" dirty="0"/>
              <a:t>Average Ending: 8.4</a:t>
            </a:r>
          </a:p>
          <a:p>
            <a:r>
              <a:rPr lang="en-US" dirty="0"/>
              <a:t>11% decrease </a:t>
            </a:r>
          </a:p>
          <a:p>
            <a:endParaRPr lang="en-US" dirty="0"/>
          </a:p>
          <a:p>
            <a:r>
              <a:rPr lang="en-US" dirty="0"/>
              <a:t>Average Beginning GAD7 8.5</a:t>
            </a:r>
          </a:p>
          <a:p>
            <a:r>
              <a:rPr lang="en-US" dirty="0"/>
              <a:t>Average Ending 7.3</a:t>
            </a:r>
          </a:p>
          <a:p>
            <a:endParaRPr lang="en-US" dirty="0"/>
          </a:p>
          <a:p>
            <a:r>
              <a:rPr lang="en-US" dirty="0"/>
              <a:t>Percentage decrease 14%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D2E55-9A77-4DCA-6DA3-E9B83FBF0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49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6864E8-0E60-45C2-B3E2-70ED92628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77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65F80-DA6D-C94F-8E3A-91FFEE95A5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4CD9AC7-1528-402C-AF72-C6751E2C4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13081F-F84A-4FDE-8A73-BC8D66B2A374}"/>
              </a:ext>
            </a:extLst>
          </p:cNvPr>
          <p:cNvSpPr/>
          <p:nvPr/>
        </p:nvSpPr>
        <p:spPr>
          <a:xfrm>
            <a:off x="1" y="9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1000">
                <a:srgbClr val="FFFFFF">
                  <a:alpha val="88000"/>
                </a:srgbClr>
              </a:gs>
              <a:gs pos="7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A4B2B-23D6-4DB3-BD27-0E8969E70DFF}"/>
              </a:ext>
            </a:extLst>
          </p:cNvPr>
          <p:cNvSpPr/>
          <p:nvPr/>
        </p:nvSpPr>
        <p:spPr>
          <a:xfrm>
            <a:off x="1135912" y="676658"/>
            <a:ext cx="9920176" cy="4752753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95A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C8958-ECBD-40B0-82B6-C7467B89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324"/>
            <a:ext cx="9144000" cy="1311422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573F9AD-D813-47E4-863F-F134E3AA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7" y="5854025"/>
            <a:ext cx="2860158" cy="103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DE0B-24BC-479F-9208-2E32C8BA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7224"/>
            <a:ext cx="9144000" cy="107602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iled wall&#10;&#10;Description automatically generated">
            <a:extLst>
              <a:ext uri="{FF2B5EF4-FFF2-40B4-BE49-F238E27FC236}">
                <a16:creationId xmlns:a16="http://schemas.microsoft.com/office/drawing/2014/main" id="{D4CD9AC7-1528-402C-AF72-C6751E2C4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13081F-F84A-4FDE-8A73-BC8D66B2A374}"/>
              </a:ext>
            </a:extLst>
          </p:cNvPr>
          <p:cNvSpPr/>
          <p:nvPr userDrawn="1"/>
        </p:nvSpPr>
        <p:spPr>
          <a:xfrm>
            <a:off x="254001" y="45697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31000">
                <a:srgbClr val="FFFFFF">
                  <a:alpha val="88000"/>
                </a:srgbClr>
              </a:gs>
              <a:gs pos="7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3A4B2B-23D6-4DB3-BD27-0E8969E70DFF}"/>
              </a:ext>
            </a:extLst>
          </p:cNvPr>
          <p:cNvSpPr/>
          <p:nvPr userDrawn="1"/>
        </p:nvSpPr>
        <p:spPr>
          <a:xfrm>
            <a:off x="1135912" y="676658"/>
            <a:ext cx="9920176" cy="4752753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995A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C8958-ECBD-40B0-82B6-C7467B899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7324"/>
            <a:ext cx="9144000" cy="1311422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573F9AD-D813-47E4-863F-F134E3AAF1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47" y="5854025"/>
            <a:ext cx="2860158" cy="1035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9DE0B-24BC-479F-9208-2E32C8BA5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7224"/>
            <a:ext cx="9144000" cy="1076028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4B9-1E91-412A-8409-9E31F07B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221A-E97C-4B33-8C40-76B44F4D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3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7191-A228-4860-A86F-8486278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C609-76E6-4162-9A8C-423ED7CF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B60F-B272-47B4-9166-DD0D2E4D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582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4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A14B9-1E91-412A-8409-9E31F07B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221A-E97C-4B33-8C40-76B44F4D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B346-D47F-4071-AC68-EB3DF90F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88DE4-1CEB-429C-9058-FB3F0FC37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52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7191-A228-4860-A86F-8486278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C609-76E6-4162-9A8C-423ED7CFF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AB60F-B272-47B4-9166-DD0D2E4D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2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76D0-4250-468A-BD77-9303B7B6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D504F-694C-47D0-9498-175D784E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EF7AF-83A4-46AE-AFE5-CE3126537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08576-2C8B-486C-BA9D-9B4642565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9331E-5093-450E-86DD-278EF6EEB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2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E166-C10B-4250-A723-78D55E37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43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3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4CD-1064-44AF-A25F-C554E1EB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78DD5-05BE-4F59-B93D-804CEC150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2D66C-15F5-48D1-8247-668CF948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79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7219-62EB-4425-A09C-547F6106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0497C-E8C4-4462-9587-D47B310AE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6A6B9-603A-499E-9D45-AFF65E1F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35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tiled wall&#10;&#10;Description automatically generated">
            <a:extLst>
              <a:ext uri="{FF2B5EF4-FFF2-40B4-BE49-F238E27FC236}">
                <a16:creationId xmlns:a16="http://schemas.microsoft.com/office/drawing/2014/main" id="{CC073689-17FD-4AB6-A33A-DEEED7B00B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598F56-D403-41FE-9B8C-88052CEEBC04}"/>
              </a:ext>
            </a:extLst>
          </p:cNvPr>
          <p:cNvSpPr/>
          <p:nvPr/>
        </p:nvSpPr>
        <p:spPr>
          <a:xfrm>
            <a:off x="1" y="9939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1000">
                <a:srgbClr val="FFFFFF">
                  <a:alpha val="88000"/>
                </a:srgbClr>
              </a:gs>
              <a:gs pos="83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D945-7484-44B4-879C-6DA7DFC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5621C-4396-4C2C-A7DE-3CEA3270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366" y="1694732"/>
            <a:ext cx="10836349" cy="43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0ACD3A-F5EE-4DBF-ADB4-A83E36CA1462}"/>
              </a:ext>
            </a:extLst>
          </p:cNvPr>
          <p:cNvSpPr/>
          <p:nvPr/>
        </p:nvSpPr>
        <p:spPr>
          <a:xfrm>
            <a:off x="11579723" y="0"/>
            <a:ext cx="612278" cy="6867938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E5606E98-C241-44FD-B649-A82C4F7496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" y="6109864"/>
            <a:ext cx="1960802" cy="709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A8F903-FFEE-47EE-BF9E-B614011D1D42}"/>
              </a:ext>
            </a:extLst>
          </p:cNvPr>
          <p:cNvSpPr txBox="1"/>
          <p:nvPr/>
        </p:nvSpPr>
        <p:spPr>
          <a:xfrm>
            <a:off x="9653036" y="6326233"/>
            <a:ext cx="169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13143"/>
                </a:solidFill>
              </a:rPr>
              <a:t>www.ABHINetwork.org</a:t>
            </a:r>
          </a:p>
        </p:txBody>
      </p:sp>
    </p:spTree>
    <p:extLst>
      <p:ext uri="{BB962C8B-B14F-4D97-AF65-F5344CB8AC3E}">
        <p14:creationId xmlns:p14="http://schemas.microsoft.com/office/powerpoint/2010/main" val="31994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131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31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1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tiled wall&#10;&#10;Description automatically generated">
            <a:extLst>
              <a:ext uri="{FF2B5EF4-FFF2-40B4-BE49-F238E27FC236}">
                <a16:creationId xmlns:a16="http://schemas.microsoft.com/office/drawing/2014/main" id="{CC073689-17FD-4AB6-A33A-DEEED7B00B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28"/>
            <a:ext cx="12192000" cy="6832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6598F56-D403-41FE-9B8C-88052CEEBC04}"/>
              </a:ext>
            </a:extLst>
          </p:cNvPr>
          <p:cNvSpPr/>
          <p:nvPr userDrawn="1"/>
        </p:nvSpPr>
        <p:spPr>
          <a:xfrm>
            <a:off x="1" y="-254768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61000">
                <a:srgbClr val="FFFFFF">
                  <a:alpha val="88000"/>
                </a:srgbClr>
              </a:gs>
              <a:gs pos="83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4D945-7484-44B4-879C-6DA7DFC10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5621C-4396-4C2C-A7DE-3CEA3270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366" y="1694732"/>
            <a:ext cx="10836349" cy="438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0ACD3A-F5EE-4DBF-ADB4-A83E36CA1462}"/>
              </a:ext>
            </a:extLst>
          </p:cNvPr>
          <p:cNvSpPr/>
          <p:nvPr userDrawn="1"/>
        </p:nvSpPr>
        <p:spPr>
          <a:xfrm>
            <a:off x="11579723" y="0"/>
            <a:ext cx="612278" cy="6867938"/>
          </a:xfrm>
          <a:prstGeom prst="rect">
            <a:avLst/>
          </a:prstGeom>
          <a:solidFill>
            <a:srgbClr val="1995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E5606E98-C241-44FD-B649-A82C4F74967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7" y="6109864"/>
            <a:ext cx="1960802" cy="709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3A8F903-FFEE-47EE-BF9E-B614011D1D42}"/>
              </a:ext>
            </a:extLst>
          </p:cNvPr>
          <p:cNvSpPr txBox="1"/>
          <p:nvPr userDrawn="1"/>
        </p:nvSpPr>
        <p:spPr>
          <a:xfrm>
            <a:off x="9653036" y="6326233"/>
            <a:ext cx="1692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13143"/>
                </a:solidFill>
              </a:rPr>
              <a:t>www.ABHINetwork.org</a:t>
            </a:r>
          </a:p>
        </p:txBody>
      </p:sp>
    </p:spTree>
    <p:extLst>
      <p:ext uri="{BB962C8B-B14F-4D97-AF65-F5344CB8AC3E}">
        <p14:creationId xmlns:p14="http://schemas.microsoft.com/office/powerpoint/2010/main" val="91689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1314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314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314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1314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ublicdomainpictures.net/en/view-image.php?image=387458&amp;picture=questions-and-answer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14B47612-B310-4C7D-ADA7-B16661EA1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638" y="4107976"/>
            <a:ext cx="8766874" cy="651853"/>
          </a:xfrm>
        </p:spPr>
        <p:txBody>
          <a:bodyPr>
            <a:noAutofit/>
          </a:bodyPr>
          <a:lstStyle/>
          <a:p>
            <a:pPr algn="l"/>
            <a:r>
              <a:rPr lang="en-US" sz="1600" dirty="0"/>
              <a:t>Kim Shuler, LCSW, Caitlyn Johnson, LCSW, Jason Lofton, MD, PhD, Karli Sims, MSW Intern, Jack </a:t>
            </a:r>
            <a:r>
              <a:rPr lang="en-US" sz="1600" dirty="0" err="1"/>
              <a:t>Brasie</a:t>
            </a:r>
            <a:r>
              <a:rPr lang="en-US" sz="1600" dirty="0"/>
              <a:t>, MSW Intern, Isabelle Peck, MSW Intern, Mollie </a:t>
            </a:r>
            <a:r>
              <a:rPr lang="en-US" sz="1600" dirty="0" err="1"/>
              <a:t>Zehmer</a:t>
            </a:r>
            <a:r>
              <a:rPr lang="en-US" sz="1600" dirty="0"/>
              <a:t>, MSW Intern, Erica </a:t>
            </a:r>
            <a:r>
              <a:rPr lang="en-US" sz="1600" dirty="0" err="1"/>
              <a:t>Schoelkopf</a:t>
            </a:r>
            <a:r>
              <a:rPr lang="en-US" sz="1600" dirty="0"/>
              <a:t>, MSW Intern, Laura Shirley, MSW Intern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23DDBC-2FD4-413C-9CC2-A6E1CBD3A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512" y="2687604"/>
            <a:ext cx="9144000" cy="1076028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the BHI Workforce Through Education</a:t>
            </a:r>
          </a:p>
        </p:txBody>
      </p:sp>
    </p:spTree>
    <p:extLst>
      <p:ext uri="{BB962C8B-B14F-4D97-AF65-F5344CB8AC3E}">
        <p14:creationId xmlns:p14="http://schemas.microsoft.com/office/powerpoint/2010/main" val="38843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1"/>
    </mc:Choice>
    <mc:Fallback xmlns="">
      <p:transition spd="slow" advTm="31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93E3C-FE22-1279-4E17-4C352814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4367-129F-3EAF-6961-AF33785B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One Intervention Efficacy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94289AF-18A2-6B19-3703-D2479251A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888" y="1695450"/>
          <a:ext cx="10836275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200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D529-FA41-BEA3-FFE0-F637A7B4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 Spotlight </a:t>
            </a:r>
          </a:p>
        </p:txBody>
      </p:sp>
      <p:pic>
        <p:nvPicPr>
          <p:cNvPr id="1026" name="Picture 2" descr="May be an image of 9 people and hospital">
            <a:extLst>
              <a:ext uri="{FF2B5EF4-FFF2-40B4-BE49-F238E27FC236}">
                <a16:creationId xmlns:a16="http://schemas.microsoft.com/office/drawing/2014/main" id="{BDD3362F-ACBA-BC12-A57E-76668EE4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58" y="1965277"/>
            <a:ext cx="5583725" cy="36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7953DE5C-1BD8-BCE8-72CA-442B870F6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87" y="3757420"/>
            <a:ext cx="2833048" cy="28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C0912-B77D-55A9-23CF-A688FAC36C88}"/>
              </a:ext>
            </a:extLst>
          </p:cNvPr>
          <p:cNvSpPr txBox="1"/>
          <p:nvPr/>
        </p:nvSpPr>
        <p:spPr>
          <a:xfrm>
            <a:off x="491319" y="1787857"/>
            <a:ext cx="2715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 site for MSW BHI Internship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Rural setting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MD and APRN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70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C83F-2FC7-FCAA-9DB6-548EF971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Panel Discussion </a:t>
            </a:r>
          </a:p>
        </p:txBody>
      </p:sp>
      <p:pic>
        <p:nvPicPr>
          <p:cNvPr id="2050" name="Picture 2" descr="How To Organise a Successful Panel Discussion | Eventbrite Australia">
            <a:extLst>
              <a:ext uri="{FF2B5EF4-FFF2-40B4-BE49-F238E27FC236}">
                <a16:creationId xmlns:a16="http://schemas.microsoft.com/office/drawing/2014/main" id="{755A547C-1882-A23A-EC17-6C9B4880BF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42" y="1951630"/>
            <a:ext cx="8186978" cy="33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44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0C62CF6-1793-8A48-77F7-75985ADAE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3349" y="2057400"/>
            <a:ext cx="4730383" cy="32004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037D1616-F780-4FE7-F666-B4ED21E30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Audience Q &amp; A</a:t>
            </a:r>
          </a:p>
        </p:txBody>
      </p:sp>
    </p:spTree>
    <p:extLst>
      <p:ext uri="{BB962C8B-B14F-4D97-AF65-F5344CB8AC3E}">
        <p14:creationId xmlns:p14="http://schemas.microsoft.com/office/powerpoint/2010/main" val="395162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E56A-6317-2DB6-4E10-F042F559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2052" name="Picture 4" descr="ADHE Scholarship Application Management System - Institution - University  of Arkansas, Fayetteville">
            <a:extLst>
              <a:ext uri="{FF2B5EF4-FFF2-40B4-BE49-F238E27FC236}">
                <a16:creationId xmlns:a16="http://schemas.microsoft.com/office/drawing/2014/main" id="{2E2892C8-E985-4CA2-BD6A-609CC6A8A5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39" y="1552744"/>
            <a:ext cx="2697602" cy="207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ALR - YouTube">
            <a:extLst>
              <a:ext uri="{FF2B5EF4-FFF2-40B4-BE49-F238E27FC236}">
                <a16:creationId xmlns:a16="http://schemas.microsoft.com/office/drawing/2014/main" id="{02334758-DB65-563F-D1FA-85F66014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71" y="2525706"/>
            <a:ext cx="3122908" cy="31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lue &amp; You Foundation awards $130,302 to ASUMH for Simulation Program –  ASU-Mountain Home">
            <a:extLst>
              <a:ext uri="{FF2B5EF4-FFF2-40B4-BE49-F238E27FC236}">
                <a16:creationId xmlns:a16="http://schemas.microsoft.com/office/drawing/2014/main" id="{B5CD4EE4-91D2-5A4A-4D00-C2159F472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60" y="4448013"/>
            <a:ext cx="451255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AAA3920-A069-A839-0390-DAD423604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" y="4230115"/>
            <a:ext cx="4047073" cy="1112945"/>
          </a:xfrm>
          <a:prstGeom prst="rect">
            <a:avLst/>
          </a:prstGeom>
        </p:spPr>
      </p:pic>
      <p:pic>
        <p:nvPicPr>
          <p:cNvPr id="2058" name="Picture 10" descr="Lofton Family Clinic">
            <a:extLst>
              <a:ext uri="{FF2B5EF4-FFF2-40B4-BE49-F238E27FC236}">
                <a16:creationId xmlns:a16="http://schemas.microsoft.com/office/drawing/2014/main" id="{670A80A0-2C75-4CA4-2E33-8BE3674C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64" y="1794258"/>
            <a:ext cx="1462895" cy="146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UAMS 12th St. Health &amp; Wellness Center">
            <a:extLst>
              <a:ext uri="{FF2B5EF4-FFF2-40B4-BE49-F238E27FC236}">
                <a16:creationId xmlns:a16="http://schemas.microsoft.com/office/drawing/2014/main" id="{558C1376-9354-564F-91EA-669028C6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27" y="72269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ed sign with white text&#10;&#10;Description automatically generated">
            <a:extLst>
              <a:ext uri="{FF2B5EF4-FFF2-40B4-BE49-F238E27FC236}">
                <a16:creationId xmlns:a16="http://schemas.microsoft.com/office/drawing/2014/main" id="{B868745F-248E-F0F2-4EF1-3813F4D30A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0" y="3318658"/>
            <a:ext cx="3285067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2211AA-8362-C233-6B01-8C63FB7B9952}"/>
              </a:ext>
            </a:extLst>
          </p:cNvPr>
          <p:cNvSpPr txBox="1"/>
          <p:nvPr/>
        </p:nvSpPr>
        <p:spPr>
          <a:xfrm>
            <a:off x="1430216" y="435208"/>
            <a:ext cx="933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4B23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Integrated Behavioral Health?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AFA655-0F17-7A73-D6BB-27C8E7857E1B}"/>
              </a:ext>
            </a:extLst>
          </p:cNvPr>
          <p:cNvSpPr txBox="1"/>
          <p:nvPr/>
        </p:nvSpPr>
        <p:spPr>
          <a:xfrm>
            <a:off x="826476" y="1543820"/>
            <a:ext cx="10345616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care blends care in one setting for medical conditions and related behavioral health factors that affect health and well-being.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 care, a part of “whole-person care,” is a rapidly emerging shift in the practice of high-quality health care.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It is a core function of the “advanced patient-centered medical home.”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Integrated behavioral health care is sometimes called “behavioral health integration,” “integrated care,” “collaborative care,” or “primary care behavioral health.”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F2C305-1D06-3D2B-6F1C-9AB57A0C663A}"/>
              </a:ext>
            </a:extLst>
          </p:cNvPr>
          <p:cNvCxnSpPr/>
          <p:nvPr/>
        </p:nvCxnSpPr>
        <p:spPr>
          <a:xfrm>
            <a:off x="3417277" y="1453662"/>
            <a:ext cx="53574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FFB86A2-E36B-DE6C-4C88-B7ED9A8D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6091970"/>
            <a:ext cx="2181225" cy="676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A538E0-1D88-3CC2-7E89-A7D168C075A9}"/>
              </a:ext>
            </a:extLst>
          </p:cNvPr>
          <p:cNvSpPr txBox="1"/>
          <p:nvPr/>
        </p:nvSpPr>
        <p:spPr>
          <a:xfrm>
            <a:off x="826476" y="4988839"/>
            <a:ext cx="10152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6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No matter what one calls it, the goal is the same: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better care and health for the whole person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78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556C6D-4D19-186F-8A46-E67090724665}"/>
              </a:ext>
            </a:extLst>
          </p:cNvPr>
          <p:cNvSpPr txBox="1"/>
          <p:nvPr/>
        </p:nvSpPr>
        <p:spPr>
          <a:xfrm>
            <a:off x="248584" y="137244"/>
            <a:ext cx="751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Spectrum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CDAEC-2583-CDB4-A357-6B771E2CE72C}"/>
              </a:ext>
            </a:extLst>
          </p:cNvPr>
          <p:cNvSpPr txBox="1"/>
          <p:nvPr/>
        </p:nvSpPr>
        <p:spPr>
          <a:xfrm>
            <a:off x="547012" y="969418"/>
            <a:ext cx="34113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Care (off-site)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1: Minimal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are referred to a provider at another practice site and providers have minimal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2: Basic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at separate sites periodically communication about shared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6AFF7-0349-FA3E-0F56-95946D9FEB0F}"/>
              </a:ext>
            </a:extLst>
          </p:cNvPr>
          <p:cNvSpPr txBox="1"/>
          <p:nvPr/>
        </p:nvSpPr>
        <p:spPr>
          <a:xfrm>
            <a:off x="4372493" y="949900"/>
            <a:ext cx="35017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Co-Located Care (On-Site)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3: Basic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share the same facility but maintain separate cultures and develop separate treatment plans for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4: Close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share records and some system integration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634239-0F1C-B1DA-6A63-969D45B14C43}"/>
              </a:ext>
            </a:extLst>
          </p:cNvPr>
          <p:cNvSpPr txBox="1"/>
          <p:nvPr/>
        </p:nvSpPr>
        <p:spPr>
          <a:xfrm>
            <a:off x="8233690" y="949900"/>
            <a:ext cx="375920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Highly Integrated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5: Close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develop and implement collaborative treatment planning for shared patients but not for other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6: Full Collaboration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Providers develop and implement collaborative treatment planning for all patients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BDB6922-4A6F-BD80-8492-3EAD04014363}"/>
              </a:ext>
            </a:extLst>
          </p:cNvPr>
          <p:cNvSpPr/>
          <p:nvPr/>
        </p:nvSpPr>
        <p:spPr>
          <a:xfrm>
            <a:off x="1117600" y="4531935"/>
            <a:ext cx="10527387" cy="1308901"/>
          </a:xfrm>
          <a:prstGeom prst="rightArrow">
            <a:avLst/>
          </a:prstGeom>
          <a:solidFill>
            <a:srgbClr val="30C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CDBD7-7D59-CA32-AA87-CB09DF776998}"/>
              </a:ext>
            </a:extLst>
          </p:cNvPr>
          <p:cNvSpPr txBox="1"/>
          <p:nvPr/>
        </p:nvSpPr>
        <p:spPr>
          <a:xfrm>
            <a:off x="1559829" y="5001719"/>
            <a:ext cx="993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Coordinated Care                                          Co-Located Care                                   Integrated Care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D84D6D-DFA6-BE04-D8C5-A1760E8D8884}"/>
              </a:ext>
            </a:extLst>
          </p:cNvPr>
          <p:cNvSpPr txBox="1"/>
          <p:nvPr/>
        </p:nvSpPr>
        <p:spPr>
          <a:xfrm>
            <a:off x="3088879" y="5956254"/>
            <a:ext cx="86985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Adapted from: Gerrity, M., Zoller, E., Pinson, N.,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Pettinari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&amp; King, V. (2014). Integrating Primary Care into Behavioral Health Settings: What Works for Individuals with Serious Mental Illness. New York, NY: Milbank Memorial Fund </a:t>
            </a:r>
          </a:p>
        </p:txBody>
      </p:sp>
    </p:spTree>
    <p:extLst>
      <p:ext uri="{BB962C8B-B14F-4D97-AF65-F5344CB8AC3E}">
        <p14:creationId xmlns:p14="http://schemas.microsoft.com/office/powerpoint/2010/main" val="375285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E513-E61E-4CDC-8ACC-AD83B4BA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Integration Bootcamp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445F-D899-47C6-BBDC-B9149F4A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Two Day Bootcamp in August 2022</a:t>
            </a:r>
          </a:p>
          <a:p>
            <a:r>
              <a:rPr lang="en-US" dirty="0">
                <a:solidFill>
                  <a:schemeClr val="tx1"/>
                </a:solidFill>
              </a:rPr>
              <a:t>Subjects include: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Overview of BHI Models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Referrals/ warm hand offs, initial interviews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Psychopharmacology with Dr. Gibson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Planning screening and assessment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Brief interventions in primary care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Suicide assessment and treatment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electronics, display, picture frame&#10;&#10;Description automatically generated">
            <a:extLst>
              <a:ext uri="{FF2B5EF4-FFF2-40B4-BE49-F238E27FC236}">
                <a16:creationId xmlns:a16="http://schemas.microsoft.com/office/drawing/2014/main" id="{741A7436-272E-95DF-89BC-B9ED510AC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497" y="2942987"/>
            <a:ext cx="4010053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FBFA-1081-88DD-8C72-8B6C35FD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of Social Work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339F0-6A06-8356-F9C1-9B6EA26B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University of Arkansas and University of Arkansas at Little Rock 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year internship students </a:t>
            </a:r>
          </a:p>
          <a:p>
            <a:pPr lvl="1"/>
            <a:r>
              <a:rPr lang="en-US" dirty="0"/>
              <a:t>7 clinics -1</a:t>
            </a:r>
            <a:r>
              <a:rPr lang="en-US" baseline="30000" dirty="0"/>
              <a:t>st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6 clinics- 2</a:t>
            </a:r>
            <a:r>
              <a:rPr lang="en-US" baseline="30000" dirty="0"/>
              <a:t>nd</a:t>
            </a:r>
            <a:r>
              <a:rPr lang="en-US" dirty="0"/>
              <a:t> year </a:t>
            </a:r>
          </a:p>
          <a:p>
            <a:endParaRPr lang="en-US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113CA7-D470-F69E-F611-46EB20B85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64" y="2426109"/>
            <a:ext cx="4101982" cy="3429000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AF48F0-5805-88F5-D994-16F16A312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76" y="3424433"/>
            <a:ext cx="3430219" cy="25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9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AE77-BC32-AB43-9D74-9896E92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5763-4F96-A092-6298-65C154056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Virtual, weekly supervision  </a:t>
            </a:r>
          </a:p>
          <a:p>
            <a:r>
              <a:rPr lang="en-US" dirty="0"/>
              <a:t>Group supervision every 6 weeks with case presentation and review </a:t>
            </a:r>
          </a:p>
          <a:p>
            <a:r>
              <a:rPr lang="en-US" dirty="0"/>
              <a:t>Online library  </a:t>
            </a:r>
          </a:p>
          <a:p>
            <a:pPr lvl="1"/>
            <a:r>
              <a:rPr lang="en-US" sz="2400" dirty="0"/>
              <a:t>worksheets </a:t>
            </a:r>
          </a:p>
          <a:p>
            <a:pPr lvl="1"/>
            <a:r>
              <a:rPr lang="en-US" sz="2400" dirty="0"/>
              <a:t>patient education</a:t>
            </a:r>
          </a:p>
          <a:p>
            <a:pPr lvl="1"/>
            <a:r>
              <a:rPr lang="en-US" sz="2400" dirty="0"/>
              <a:t>assessment tools </a:t>
            </a:r>
          </a:p>
          <a:p>
            <a:endParaRPr lang="en-US" dirty="0"/>
          </a:p>
        </p:txBody>
      </p:sp>
      <p:pic>
        <p:nvPicPr>
          <p:cNvPr id="5" name="Picture 4" descr="A group of people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59A52294-42BD-0B20-601A-946E9253F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828" y="3068321"/>
            <a:ext cx="373484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E45A-FFDD-8FB2-1A79-BD826A38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864E-C219-DBC3-612F-550B0DEC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67" y="227181"/>
            <a:ext cx="10836348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Year One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BF3E-A4C0-AC31-62F1-200FCCBE7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6" name="Content Placeholder 14">
            <a:extLst>
              <a:ext uri="{FF2B5EF4-FFF2-40B4-BE49-F238E27FC236}">
                <a16:creationId xmlns:a16="http://schemas.microsoft.com/office/drawing/2014/main" id="{4C0CB2A1-4690-36E3-CDD2-C03665B3C7A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88541" y="155274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77C7442-EC1A-15B4-6436-31C3B39AD82F}"/>
              </a:ext>
            </a:extLst>
          </p:cNvPr>
          <p:cNvGraphicFramePr/>
          <p:nvPr/>
        </p:nvGraphicFramePr>
        <p:xfrm>
          <a:off x="-750629" y="1552743"/>
          <a:ext cx="7456229" cy="462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5552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C0710-E914-E829-D85D-5FAFF8B73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5496-FBAD-4257-8A51-DA50B796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One Results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78A1C58-014D-A23C-AB46-A1233A019A3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-142240" y="1828483"/>
          <a:ext cx="5549879" cy="404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ontent Placeholder 24">
            <a:extLst>
              <a:ext uri="{FF2B5EF4-FFF2-40B4-BE49-F238E27FC236}">
                <a16:creationId xmlns:a16="http://schemas.microsoft.com/office/drawing/2014/main" id="{73F5FD2C-77E7-11F0-3A83-A1E022D33ACD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5407639" y="1690688"/>
          <a:ext cx="5947749" cy="4179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827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4A08-A459-6A4A-5777-88353D7D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One Referrals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CFE728-52FE-0D2C-52F6-07AC4645B6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888" y="1695450"/>
          <a:ext cx="10836275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7960484"/>
      </p:ext>
    </p:extLst>
  </p:cSld>
  <p:clrMapOvr>
    <a:masterClrMapping/>
  </p:clrMapOvr>
</p:sld>
</file>

<file path=ppt/theme/theme1.xml><?xml version="1.0" encoding="utf-8"?>
<a:theme xmlns:a="http://schemas.openxmlformats.org/drawingml/2006/main" name="ABHIN PP template">
  <a:themeElements>
    <a:clrScheme name="ABHIN Colors">
      <a:dk1>
        <a:srgbClr val="000000"/>
      </a:dk1>
      <a:lt1>
        <a:srgbClr val="E7E6E6"/>
      </a:lt1>
      <a:dk2>
        <a:srgbClr val="1995A2"/>
      </a:dk2>
      <a:lt2>
        <a:srgbClr val="E7E6E6"/>
      </a:lt2>
      <a:accent1>
        <a:srgbClr val="F4B232"/>
      </a:accent1>
      <a:accent2>
        <a:srgbClr val="46B271"/>
      </a:accent2>
      <a:accent3>
        <a:srgbClr val="1995A2"/>
      </a:accent3>
      <a:accent4>
        <a:srgbClr val="ED553C"/>
      </a:accent4>
      <a:accent5>
        <a:srgbClr val="46B271"/>
      </a:accent5>
      <a:accent6>
        <a:srgbClr val="F4B232"/>
      </a:accent6>
      <a:hlink>
        <a:srgbClr val="1995A2"/>
      </a:hlink>
      <a:folHlink>
        <a:srgbClr val="1995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HIN PP template" id="{2F133BEF-E0B4-4EFE-8B14-7DC198F4398F}" vid="{4E75F5AA-D2D8-4B63-9551-C854B63613A9}"/>
    </a:ext>
  </a:extLst>
</a:theme>
</file>

<file path=ppt/theme/theme2.xml><?xml version="1.0" encoding="utf-8"?>
<a:theme xmlns:a="http://schemas.openxmlformats.org/drawingml/2006/main" name="1_Office Theme">
  <a:themeElements>
    <a:clrScheme name="ABHIN Colors">
      <a:dk1>
        <a:srgbClr val="000000"/>
      </a:dk1>
      <a:lt1>
        <a:srgbClr val="E7E6E6"/>
      </a:lt1>
      <a:dk2>
        <a:srgbClr val="1995A2"/>
      </a:dk2>
      <a:lt2>
        <a:srgbClr val="E7E6E6"/>
      </a:lt2>
      <a:accent1>
        <a:srgbClr val="F4B232"/>
      </a:accent1>
      <a:accent2>
        <a:srgbClr val="46B271"/>
      </a:accent2>
      <a:accent3>
        <a:srgbClr val="1995A2"/>
      </a:accent3>
      <a:accent4>
        <a:srgbClr val="ED553C"/>
      </a:accent4>
      <a:accent5>
        <a:srgbClr val="46B271"/>
      </a:accent5>
      <a:accent6>
        <a:srgbClr val="F4B232"/>
      </a:accent6>
      <a:hlink>
        <a:srgbClr val="1995A2"/>
      </a:hlink>
      <a:folHlink>
        <a:srgbClr val="1995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HIN_BlankPresentation smaller size" id="{C3979616-000F-AD44-9883-833AAA0336D0}" vid="{605A17D5-71EF-F345-8DAC-9294C2847B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627</Words>
  <Application>Microsoft Office PowerPoint</Application>
  <PresentationFormat>Widescreen</PresentationFormat>
  <Paragraphs>103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Open Sans</vt:lpstr>
      <vt:lpstr>Segoe UI</vt:lpstr>
      <vt:lpstr>ABHIN PP template</vt:lpstr>
      <vt:lpstr>1_Office Theme</vt:lpstr>
      <vt:lpstr>Supporting the BHI Workforce Through Education</vt:lpstr>
      <vt:lpstr>PowerPoint Presentation</vt:lpstr>
      <vt:lpstr>PowerPoint Presentation</vt:lpstr>
      <vt:lpstr>Behavioral Health Integration Bootcamp</vt:lpstr>
      <vt:lpstr>Master of Social Work Programs</vt:lpstr>
      <vt:lpstr>Supervision </vt:lpstr>
      <vt:lpstr>Year One Results </vt:lpstr>
      <vt:lpstr>Year One Results </vt:lpstr>
      <vt:lpstr>Year One Referrals</vt:lpstr>
      <vt:lpstr>Year One Intervention Efficacy</vt:lpstr>
      <vt:lpstr>Clinic Spotlight </vt:lpstr>
      <vt:lpstr>Student Panel Discussion </vt:lpstr>
      <vt:lpstr>Audience 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BHI Workforce Through Education</dc:title>
  <dc:creator>Caitlyn Johnson</dc:creator>
  <cp:lastModifiedBy>Caitlyn Johnson</cp:lastModifiedBy>
  <cp:revision>2</cp:revision>
  <dcterms:created xsi:type="dcterms:W3CDTF">2024-03-13T20:39:05Z</dcterms:created>
  <dcterms:modified xsi:type="dcterms:W3CDTF">2024-03-14T14:08:27Z</dcterms:modified>
</cp:coreProperties>
</file>