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51.jpg" ContentType="image/pn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7"/>
  </p:notesMasterIdLst>
  <p:sldIdLst>
    <p:sldId id="342" r:id="rId5"/>
    <p:sldId id="351" r:id="rId6"/>
    <p:sldId id="357" r:id="rId7"/>
    <p:sldId id="360" r:id="rId8"/>
    <p:sldId id="372" r:id="rId9"/>
    <p:sldId id="361" r:id="rId10"/>
    <p:sldId id="373" r:id="rId11"/>
    <p:sldId id="362" r:id="rId12"/>
    <p:sldId id="374" r:id="rId13"/>
    <p:sldId id="359" r:id="rId14"/>
    <p:sldId id="354" r:id="rId15"/>
    <p:sldId id="356" r:id="rId16"/>
    <p:sldId id="355" r:id="rId17"/>
    <p:sldId id="380" r:id="rId18"/>
    <p:sldId id="358" r:id="rId19"/>
    <p:sldId id="371" r:id="rId20"/>
    <p:sldId id="363" r:id="rId21"/>
    <p:sldId id="364" r:id="rId22"/>
    <p:sldId id="370" r:id="rId23"/>
    <p:sldId id="375" r:id="rId24"/>
    <p:sldId id="413" r:id="rId25"/>
    <p:sldId id="377" r:id="rId26"/>
    <p:sldId id="376" r:id="rId27"/>
    <p:sldId id="378" r:id="rId28"/>
    <p:sldId id="381" r:id="rId29"/>
    <p:sldId id="366" r:id="rId30"/>
    <p:sldId id="383" r:id="rId31"/>
    <p:sldId id="382" r:id="rId32"/>
    <p:sldId id="386" r:id="rId33"/>
    <p:sldId id="388" r:id="rId34"/>
    <p:sldId id="389" r:id="rId35"/>
    <p:sldId id="391" r:id="rId36"/>
    <p:sldId id="384" r:id="rId37"/>
    <p:sldId id="367" r:id="rId38"/>
    <p:sldId id="385" r:id="rId39"/>
    <p:sldId id="387" r:id="rId40"/>
    <p:sldId id="390" r:id="rId41"/>
    <p:sldId id="368" r:id="rId42"/>
    <p:sldId id="392" r:id="rId43"/>
    <p:sldId id="393" r:id="rId44"/>
    <p:sldId id="394" r:id="rId45"/>
    <p:sldId id="396" r:id="rId46"/>
    <p:sldId id="395" r:id="rId47"/>
    <p:sldId id="397" r:id="rId48"/>
    <p:sldId id="365" r:id="rId49"/>
    <p:sldId id="402" r:id="rId50"/>
    <p:sldId id="404" r:id="rId51"/>
    <p:sldId id="403" r:id="rId52"/>
    <p:sldId id="405" r:id="rId53"/>
    <p:sldId id="406" r:id="rId54"/>
    <p:sldId id="369" r:id="rId55"/>
    <p:sldId id="408" r:id="rId56"/>
    <p:sldId id="409" r:id="rId57"/>
    <p:sldId id="410" r:id="rId58"/>
    <p:sldId id="411" r:id="rId59"/>
    <p:sldId id="412" r:id="rId60"/>
    <p:sldId id="398" r:id="rId61"/>
    <p:sldId id="399" r:id="rId62"/>
    <p:sldId id="400" r:id="rId63"/>
    <p:sldId id="401" r:id="rId64"/>
    <p:sldId id="407" r:id="rId65"/>
    <p:sldId id="35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5BFE91-4DAA-48FC-8DD7-8B8E8B504655}">
          <p14:sldIdLst>
            <p14:sldId id="342"/>
            <p14:sldId id="351"/>
          </p14:sldIdLst>
        </p14:section>
        <p14:section name="Untitled Section" id="{7D5CABA8-7B96-4D1B-8A8D-D20B6CC6CDE9}">
          <p14:sldIdLst>
            <p14:sldId id="357"/>
            <p14:sldId id="360"/>
            <p14:sldId id="372"/>
            <p14:sldId id="361"/>
            <p14:sldId id="373"/>
            <p14:sldId id="362"/>
            <p14:sldId id="374"/>
            <p14:sldId id="359"/>
            <p14:sldId id="354"/>
            <p14:sldId id="356"/>
            <p14:sldId id="355"/>
            <p14:sldId id="380"/>
            <p14:sldId id="358"/>
            <p14:sldId id="371"/>
            <p14:sldId id="363"/>
            <p14:sldId id="364"/>
            <p14:sldId id="370"/>
            <p14:sldId id="375"/>
            <p14:sldId id="413"/>
            <p14:sldId id="377"/>
            <p14:sldId id="376"/>
            <p14:sldId id="378"/>
            <p14:sldId id="381"/>
            <p14:sldId id="366"/>
            <p14:sldId id="383"/>
            <p14:sldId id="382"/>
            <p14:sldId id="386"/>
            <p14:sldId id="388"/>
            <p14:sldId id="389"/>
            <p14:sldId id="391"/>
            <p14:sldId id="384"/>
            <p14:sldId id="367"/>
            <p14:sldId id="385"/>
            <p14:sldId id="387"/>
            <p14:sldId id="390"/>
            <p14:sldId id="368"/>
            <p14:sldId id="392"/>
            <p14:sldId id="393"/>
            <p14:sldId id="394"/>
            <p14:sldId id="396"/>
            <p14:sldId id="395"/>
            <p14:sldId id="397"/>
            <p14:sldId id="365"/>
            <p14:sldId id="402"/>
            <p14:sldId id="404"/>
            <p14:sldId id="403"/>
            <p14:sldId id="405"/>
            <p14:sldId id="406"/>
            <p14:sldId id="369"/>
            <p14:sldId id="408"/>
            <p14:sldId id="409"/>
            <p14:sldId id="410"/>
            <p14:sldId id="411"/>
            <p14:sldId id="412"/>
            <p14:sldId id="398"/>
            <p14:sldId id="399"/>
            <p14:sldId id="400"/>
            <p14:sldId id="401"/>
            <p14:sldId id="407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FF"/>
    <a:srgbClr val="66CC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5646"/>
  </p:normalViewPr>
  <p:slideViewPr>
    <p:cSldViewPr snapToGrid="0" snapToObjects="1" showGuides="1">
      <p:cViewPr varScale="1">
        <p:scale>
          <a:sx n="106" d="100"/>
          <a:sy n="106" d="100"/>
        </p:scale>
        <p:origin x="24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06/12/2024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hulers@ao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benzoinfo.com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Addiction-Related Substances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24476"/>
            <a:ext cx="12191997" cy="781119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do about them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B. Shuler, DO, MS, FACOEP, FAWM, FASAM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 Consultants, LLC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shulers@aol.com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(970) 217-3882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DF886AF-8660-4488-21F2-AE3A27F50BF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365D0-62DA-A7E7-94A4-CAB21604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157493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CO-OCCURRING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CE5C-3BC9-DEF6-0C46-58FA7FE1886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36404" y="1506556"/>
            <a:ext cx="7144049" cy="3329849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one mental health illness/disorder, there is a 80% chance you’ll have another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Co-occurring mental health disorders are common with SUD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don’t treat the underlying mental health disorder(s)  the return of the SUD is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 certain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A7CE4-9FFB-8CA8-ADC6-D3DF9475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7109-AAD6-D98A-DB62-F6247B12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6" name="Picture 25" descr="A poster of a person with a person's back&#10;&#10;Description automatically generated">
            <a:extLst>
              <a:ext uri="{FF2B5EF4-FFF2-40B4-BE49-F238E27FC236}">
                <a16:creationId xmlns:a16="http://schemas.microsoft.com/office/drawing/2014/main" id="{7A91D3ED-7B08-0578-304B-83A07991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381" y="1087413"/>
            <a:ext cx="3792894" cy="56130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6648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Dating back 9,000+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25% of the US population are “binge” drinkers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Genetically, 2 types of alcoholism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Earlier onset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 onset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 explains its function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Simple molecule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</a:t>
            </a:r>
          </a:p>
        </p:txBody>
      </p:sp>
      <p:pic>
        <p:nvPicPr>
          <p:cNvPr id="17" name="Picture 16" descr="A picture containing cartoon, toy&#10;&#10;Description automatically generated">
            <a:extLst>
              <a:ext uri="{FF2B5EF4-FFF2-40B4-BE49-F238E27FC236}">
                <a16:creationId xmlns:a16="http://schemas.microsoft.com/office/drawing/2014/main" id="{DED9C3D3-6B00-BABE-27CD-BD1621FA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566" y="4491910"/>
            <a:ext cx="3476434" cy="236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text, font, diagram, screenshot&#10;&#10;Description automatically generated">
            <a:extLst>
              <a:ext uri="{FF2B5EF4-FFF2-40B4-BE49-F238E27FC236}">
                <a16:creationId xmlns:a16="http://schemas.microsoft.com/office/drawing/2014/main" id="{9BCA030E-BEF3-BE60-B727-1DDD8B74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644" y="3429000"/>
            <a:ext cx="3772426" cy="250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563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Influences the dopamine system by a different mechanism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GABA or the “brakes” on the brain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Decreases the stimulatory (glutamate and “adrenalin” system)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withdrawal syndrome is the opposite, you see “stimulation” (lack of brakes + outpouring of catecholamines. “runaway freight-train”)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deleterious effects inside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 in the body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OVERALL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41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F81026-9372-D968-5979-7FBE934E075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86689" y="1573020"/>
            <a:ext cx="4264516" cy="5174811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“Bi-polar” molecule, charged and uncharged parts</a:t>
            </a:r>
          </a:p>
          <a:p>
            <a:pPr marL="1257300" lvl="1" indent="-457200"/>
            <a:r>
              <a:rPr 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Dipole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 crosses the cell membrane and alters the chemistry in the cell.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effects in each cell are wide-ranging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23C11-D763-AE13-146B-25FCEDAA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64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ALCOHOL 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358AA-8D70-B82A-8B8D-2B89F947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7899F-A8D2-637F-CEA3-171FE34C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A diagram of a cell structure&#10;&#10;Description automatically generated with low confidence">
            <a:extLst>
              <a:ext uri="{FF2B5EF4-FFF2-40B4-BE49-F238E27FC236}">
                <a16:creationId xmlns:a16="http://schemas.microsoft.com/office/drawing/2014/main" id="{34F26F4C-9D28-FA8A-CF8A-5D3787B3F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080" y="1286702"/>
            <a:ext cx="5034301" cy="204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picture containing cartoon, clipart, diagram&#10;&#10;Description automatically generated">
            <a:extLst>
              <a:ext uri="{FF2B5EF4-FFF2-40B4-BE49-F238E27FC236}">
                <a16:creationId xmlns:a16="http://schemas.microsoft.com/office/drawing/2014/main" id="{D16BE35F-1BC5-1C61-B3DE-4645137E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26" y="3209476"/>
            <a:ext cx="4553585" cy="321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diagram of a cell membrane&#10;&#10;Description automatically generated">
            <a:extLst>
              <a:ext uri="{FF2B5EF4-FFF2-40B4-BE49-F238E27FC236}">
                <a16:creationId xmlns:a16="http://schemas.microsoft.com/office/drawing/2014/main" id="{F446C8D8-A69F-E5B2-02D2-2355C43AA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301" y="4304252"/>
            <a:ext cx="3716330" cy="13290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513825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3EB2DA-0982-17D5-FAF1-75AE8BDD898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Rapidly absorbed when consumed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Half-life of 4-5 hours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remain in the system of heavy daily users for well over 24 hours!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 correlate fairly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impairment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“Toxic” levels vary with everyone; some unconscious at 0.1%, others are walking and talking at 0.5%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Direct levels</a:t>
            </a:r>
          </a:p>
          <a:p>
            <a:pPr marL="1257300" lvl="1" indent="-457200"/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EtG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EtS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PEth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Liver enzymes, ancillary liver like 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coags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PT/PTT, CBC (MCV)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CEC581-E0FF-65D0-B29F-641D7208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ALCOHOL WORKS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EFFD8-BF62-7F9B-7110-781DBED9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105BA-6709-1000-A1F4-16FD3F4C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5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1238B9F-37DC-7D52-6300-8C99C2E563E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80370" y="1690688"/>
            <a:ext cx="5181769" cy="2029109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far as SUD’s go, alcohol is #1 in the 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8" name="Picture 17" descr="A diagram of a diagram of alcohol and drug abuse&#10;&#10;Description automatically generated with medium confidence">
            <a:extLst>
              <a:ext uri="{FF2B5EF4-FFF2-40B4-BE49-F238E27FC236}">
                <a16:creationId xmlns:a16="http://schemas.microsoft.com/office/drawing/2014/main" id="{688480C3-E9B7-2E54-3FE1-6CD19FC5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51" y="3016233"/>
            <a:ext cx="4770892" cy="35781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 descr="A diagram of alcohol use&#10;&#10;Description automatically generated">
            <a:extLst>
              <a:ext uri="{FF2B5EF4-FFF2-40B4-BE49-F238E27FC236}">
                <a16:creationId xmlns:a16="http://schemas.microsoft.com/office/drawing/2014/main" id="{C240A776-C2BC-BE3C-A055-7457EBA7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423" y="1420757"/>
            <a:ext cx="5725324" cy="20291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 descr="A pie chart of drugs&#10;&#10;Description automatically generated">
            <a:extLst>
              <a:ext uri="{FF2B5EF4-FFF2-40B4-BE49-F238E27FC236}">
                <a16:creationId xmlns:a16="http://schemas.microsoft.com/office/drawing/2014/main" id="{3190E1B5-25AE-881A-E2B3-AF2A0D094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23" y="3620568"/>
            <a:ext cx="4346724" cy="30241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4075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427601"/>
            <a:ext cx="10493300" cy="5174811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intoxication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Supportive care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Protect the airway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Ondansetron or other antiemetics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withdrawal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 of two fatal withdrawal syndromes, the other is benzodiazepines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Hydration, thiamine and folate (B’s in general)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Inpatient (SUD facility):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Clonidine, Gabapentin, Hydroxyzine, Barbiturates (with O2 monitoring!), Benzodiazepines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Outpatient/ED: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Benzodiazepines, Clonidine, Gabapentin, Hydroxyzine, Barbiturates (ED only)</a:t>
            </a:r>
          </a:p>
          <a:p>
            <a:pPr marL="1714500" lvl="2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50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Craving reduction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Acamprosate-Works through GABA and Glutamate, effective but no one will comply with two tabs TID!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Baclofen-Works through GABA. Drug of choice to add for cravings, muscle spasms, etc.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Carbamazepine, Divalproex and Topiramate all “sort of” effective but side effects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Disulfiram-Aldehyde dehydrogenase inhibitor. Punitive, loaded with side-effects, use only if you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must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then start low and go slow.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Naltrexone-Opioid antagonist.  Effective, do an oral trial first and then the long-acting injectable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Start at 25mg for 4-5 days then go full dose, then injectable</a:t>
            </a:r>
          </a:p>
          <a:p>
            <a:pPr marL="1714500" lvl="2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7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444713"/>
            <a:ext cx="558766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Dating back over 12,000 years with medicinal use dating back almost 5,000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by ~36% of the 18-25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plant-derived and synthetic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Endocannabinoids moderate neurotransmitter release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241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CANNABINOIDS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538194" y="944802"/>
            <a:ext cx="480445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CBD </a:t>
            </a:r>
            <a:r>
              <a:rPr lang="en-US" sz="28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non</a:t>
            </a: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psychoactive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THC psychoactive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structures</a:t>
            </a:r>
          </a:p>
        </p:txBody>
      </p:sp>
      <p:pic>
        <p:nvPicPr>
          <p:cNvPr id="3" name="Picture 2" descr="A table of chemical formulas&#10;&#10;Description automatically generated">
            <a:extLst>
              <a:ext uri="{FF2B5EF4-FFF2-40B4-BE49-F238E27FC236}">
                <a16:creationId xmlns:a16="http://schemas.microsoft.com/office/drawing/2014/main" id="{5DC493E6-FC8E-8977-047E-F6D08BDA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321" y="2576394"/>
            <a:ext cx="3132501" cy="41955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7A462B-48BD-FDC0-9A58-9FE58FF06C06}"/>
              </a:ext>
            </a:extLst>
          </p:cNvPr>
          <p:cNvSpPr/>
          <p:nvPr/>
        </p:nvSpPr>
        <p:spPr>
          <a:xfrm>
            <a:off x="7467008" y="2550283"/>
            <a:ext cx="941562" cy="8787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0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Smoked, vaped, topical (CBD), oral/ingested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Influences the dopamine system indirectly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THC activates CB1 receptors about 20%, Synthetics can approach 100%!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widespread activity with multiple neurotransmitters in general “reducing”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cognitive, psychopathologic and psychomotor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research is showing that those predisposed to psychosis “prefer the refer”</a:t>
            </a:r>
          </a:p>
          <a:p>
            <a:pPr marL="1257300" lvl="1" indent="-45720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Likely reason behind cannabis “induced” psychosis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CANNABINOIDS OVERALL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1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76B71-3E57-E2F3-291A-39B418022A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“addictive” substances have one thing in common: they alter the brain’s dopamine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about 20% of the population, their brains are reprogrammed with a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survival command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Numerous different mechanisms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have the same result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Their chemical structure denotes their function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1D17EAA-BAAD-6B17-CF45-13127188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23C11-D763-AE13-146B-25FCEDAA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64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CANNABINOIDS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358AA-8D70-B82A-8B8D-2B89F947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7899F-A8D2-637F-CEA3-171FE34C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 descr="A diagram of a cannabis guide&#10;&#10;Description automatically generated">
            <a:extLst>
              <a:ext uri="{FF2B5EF4-FFF2-40B4-BE49-F238E27FC236}">
                <a16:creationId xmlns:a16="http://schemas.microsoft.com/office/drawing/2014/main" id="{90172CBA-EB38-EFD1-6DD0-AD90C87B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9" y="1221356"/>
            <a:ext cx="4836270" cy="32275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Content Placeholder 15" descr="A diagram of a person's brain&#10;&#10;Description automatically generated">
            <a:extLst>
              <a:ext uri="{FF2B5EF4-FFF2-40B4-BE49-F238E27FC236}">
                <a16:creationId xmlns:a16="http://schemas.microsoft.com/office/drawing/2014/main" id="{EA71A183-FEE0-54A0-EB18-04838191EB2C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/>
          <a:srcRect l="1923" t="21215" r="2142" b="2099"/>
          <a:stretch/>
        </p:blipFill>
        <p:spPr>
          <a:xfrm>
            <a:off x="5401559" y="1877764"/>
            <a:ext cx="6482612" cy="396868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411F347-893A-7992-7B8B-53AC95353DE1}"/>
              </a:ext>
            </a:extLst>
          </p:cNvPr>
          <p:cNvSpPr/>
          <p:nvPr/>
        </p:nvSpPr>
        <p:spPr>
          <a:xfrm>
            <a:off x="9247695" y="2471103"/>
            <a:ext cx="857839" cy="980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383390-3F34-BCDF-BC79-3D3C534A5675}"/>
              </a:ext>
            </a:extLst>
          </p:cNvPr>
          <p:cNvSpPr/>
          <p:nvPr/>
        </p:nvSpPr>
        <p:spPr>
          <a:xfrm>
            <a:off x="10840039" y="2471103"/>
            <a:ext cx="857839" cy="980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54AFD-F0D4-F534-AF17-B7E0C2942429}"/>
              </a:ext>
            </a:extLst>
          </p:cNvPr>
          <p:cNvSpPr txBox="1"/>
          <p:nvPr/>
        </p:nvSpPr>
        <p:spPr>
          <a:xfrm>
            <a:off x="336405" y="4694548"/>
            <a:ext cx="5065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latin typeface="+mj-lt"/>
              </a:rPr>
              <a:t>The “great moderators”  of the nervous system-feedback coordinators/integrators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89B13A-6BC4-F291-6B5D-D024AF59428F}"/>
              </a:ext>
            </a:extLst>
          </p:cNvPr>
          <p:cNvSpPr/>
          <p:nvPr/>
        </p:nvSpPr>
        <p:spPr>
          <a:xfrm>
            <a:off x="622169" y="4091233"/>
            <a:ext cx="1206631" cy="4430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54A2EC-60AB-D3C1-7336-29955AA70E95}"/>
              </a:ext>
            </a:extLst>
          </p:cNvPr>
          <p:cNvSpPr/>
          <p:nvPr/>
        </p:nvSpPr>
        <p:spPr>
          <a:xfrm>
            <a:off x="3602610" y="4124720"/>
            <a:ext cx="1206631" cy="4430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0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3EB2DA-0982-17D5-FAF1-75AE8BDD898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Rapidly absorbed when smoked, slow when ingested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the 1960’s and 70’s, the THC level in plant material was ~2-6% with a CBD level of ~1-2%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Currently, plant material ranges from ~12-45% and CBD levels?  Forget it… Zero, zip, zilch…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“Waxes, dabs and oils” contain up to 80%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“shatter” is 99.8% THC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Half-life of 20-30 hours, highly lipophilic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remain in the system of heavy daily users for 3-4 months!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Unlike EtOH, Levels correlate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POORLY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impairment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CEC581-E0FF-65D0-B29F-641D7208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CANNABINOIDS WORK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EFFD8-BF62-7F9B-7110-781DBED9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Scientific findings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105BA-6709-1000-A1F4-16FD3F4C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54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23C11-D763-AE13-146B-25FCEDAA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64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USES OF CANNABINOIDS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358AA-8D70-B82A-8B8D-2B89F947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7899F-A8D2-637F-CEA3-171FE34C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Content Placeholder 7" descr="A medical marijuana chart with many different medical items&#10;&#10;Description automatically generated with medium confidence">
            <a:extLst>
              <a:ext uri="{FF2B5EF4-FFF2-40B4-BE49-F238E27FC236}">
                <a16:creationId xmlns:a16="http://schemas.microsoft.com/office/drawing/2014/main" id="{E3175848-3304-63BD-498A-0A563C2174F2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4594503" y="1157649"/>
            <a:ext cx="6292587" cy="51752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7F2072-2D5C-AA04-992D-8F6B7BE873CF}"/>
              </a:ext>
            </a:extLst>
          </p:cNvPr>
          <p:cNvSpPr txBox="1"/>
          <p:nvPr/>
        </p:nvSpPr>
        <p:spPr>
          <a:xfrm>
            <a:off x="615636" y="1674891"/>
            <a:ext cx="3376942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research is just beginning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There are many uses, most for the non-psychoactive components like CBD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Dronabinol, nabilone</a:t>
            </a:r>
          </a:p>
        </p:txBody>
      </p:sp>
    </p:spTree>
    <p:extLst>
      <p:ext uri="{BB962C8B-B14F-4D97-AF65-F5344CB8AC3E}">
        <p14:creationId xmlns:p14="http://schemas.microsoft.com/office/powerpoint/2010/main" val="285693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een leaf with white text&#10;&#10;Description automatically generated">
            <a:extLst>
              <a:ext uri="{FF2B5EF4-FFF2-40B4-BE49-F238E27FC236}">
                <a16:creationId xmlns:a16="http://schemas.microsoft.com/office/drawing/2014/main" id="{FBD7ACD5-DF83-11F3-8F58-4059C3475E5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l="5376" r="5376"/>
          <a:stretch>
            <a:fillRect/>
          </a:stretch>
        </p:blipFill>
        <p:spPr>
          <a:xfrm>
            <a:off x="5433126" y="2296728"/>
            <a:ext cx="2996393" cy="1678675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80370" y="1690688"/>
            <a:ext cx="5181769" cy="3974821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17M adults use MJ daily in the USA, 55M in the past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prior to age 12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incidence of mental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6% of high-school seniors use MJ daily, 24% in the past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1" name="Picture 20" descr="A green and white text&#10;&#10;Description automatically generated">
            <a:extLst>
              <a:ext uri="{FF2B5EF4-FFF2-40B4-BE49-F238E27FC236}">
                <a16:creationId xmlns:a16="http://schemas.microsoft.com/office/drawing/2014/main" id="{D294C4D0-A7D6-5714-77AA-D126EAB7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22359"/>
            <a:ext cx="4388199" cy="21800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5C2B8E74-4139-DAD2-43F9-5490B1C15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239" y="1454298"/>
            <a:ext cx="2996393" cy="31271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90667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intoxication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Supportive care-Generally mild, depression, decreased appetite, anxiety/agitation, sleep disturbance.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Similar to nicotine cessation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Ondansetron or other antiemetics (Cannabis-induced hyperemesis is prevalent)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Acute psychosis generally resolves fairly quickly, benzodiazepines are especially helpful in the first few hours.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withdrawal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Gabapentin is front-line like in many other w/d 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sx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Dronabinol, 10mg cap BID (max 60mg daily) may help</a:t>
            </a:r>
          </a:p>
          <a:p>
            <a:pPr marL="1257300" lvl="1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7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CUD treatment/pharmacotherapy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FDA approved therapies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teens, N-Acetyl Cysteine 1,200mg BID is helpful but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adults (we don’t know why)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Further, topiramate may help, but the side-effects are prevalent with this drug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Contingency management, psychotherapy (CBT)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course, address underlying psychiatric issues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94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Dissociatives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Ketamine, PCP, Dextromethorphan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Psychedelics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Psilocybin, LSD, DMT, Mescaline, N-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benzylphenethylamines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(NBOM’s-New!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MDMA, Ibogaine, Salvia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DISSOCIATIVES AND HALLUCINOGENS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structures</a:t>
            </a:r>
          </a:p>
        </p:txBody>
      </p:sp>
      <p:pic>
        <p:nvPicPr>
          <p:cNvPr id="3" name="Picture 2" descr="A chemical structure with letters and numbers&#10;&#10;Description automatically generated">
            <a:extLst>
              <a:ext uri="{FF2B5EF4-FFF2-40B4-BE49-F238E27FC236}">
                <a16:creationId xmlns:a16="http://schemas.microsoft.com/office/drawing/2014/main" id="{B383297D-57DD-C309-D6F7-EA0547E2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761" y="2296820"/>
            <a:ext cx="2069036" cy="14969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collage of chemical formulas&#10;&#10;Description automatically generated">
            <a:extLst>
              <a:ext uri="{FF2B5EF4-FFF2-40B4-BE49-F238E27FC236}">
                <a16:creationId xmlns:a16="http://schemas.microsoft.com/office/drawing/2014/main" id="{41EC96E0-EA7B-57CF-B069-50257C77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839" y="3954693"/>
            <a:ext cx="5323756" cy="27618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A diagram of a chemical structure&#10;&#10;Description automatically generated">
            <a:extLst>
              <a:ext uri="{FF2B5EF4-FFF2-40B4-BE49-F238E27FC236}">
                <a16:creationId xmlns:a16="http://schemas.microsoft.com/office/drawing/2014/main" id="{A1BA8ED9-BC54-B069-44DC-135D15D3F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05" y="2225249"/>
            <a:ext cx="3668874" cy="15684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9CD74A-5ABA-4D8C-DA29-0EE4C397F4A0}"/>
              </a:ext>
            </a:extLst>
          </p:cNvPr>
          <p:cNvSpPr txBox="1"/>
          <p:nvPr/>
        </p:nvSpPr>
        <p:spPr>
          <a:xfrm>
            <a:off x="6228784" y="2489703"/>
            <a:ext cx="114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Serotonin</a:t>
            </a:r>
          </a:p>
        </p:txBody>
      </p:sp>
    </p:spTree>
    <p:extLst>
      <p:ext uri="{BB962C8B-B14F-4D97-AF65-F5344CB8AC3E}">
        <p14:creationId xmlns:p14="http://schemas.microsoft.com/office/powerpoint/2010/main" val="2164570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515600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Dissociatives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synthetic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Cause a dissociation from the physical self and are anesthetics at higher concentrations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PCP and DXM cause B-vitamin deficiencies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Acute rhabdomyolysis is a possibility along with serotonin syndrome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Hallucinogens can be both natural and synthetic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Produce altered states of consciousness and alterations in mood, thought, perception and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will not show up on drug screens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 on these is burgeoning with many possibilities for addiction and psychiatric health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DISSOCIATIVES AND HALLUCINOGENS OVERALL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02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DISSOCIATIVES AND HALLUCINOGENS WORK</a:t>
            </a:r>
          </a:p>
        </p:txBody>
      </p:sp>
      <p:pic>
        <p:nvPicPr>
          <p:cNvPr id="3" name="Picture 2" descr="A diagram of a brain&#10;&#10;Description automatically generated">
            <a:extLst>
              <a:ext uri="{FF2B5EF4-FFF2-40B4-BE49-F238E27FC236}">
                <a16:creationId xmlns:a16="http://schemas.microsoft.com/office/drawing/2014/main" id="{F9961FE5-7C3E-EA5D-C734-8189ED492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204" y="1986981"/>
            <a:ext cx="5439534" cy="42392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2" y="1683189"/>
            <a:ext cx="5439534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Dissociatives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generally work at the NDMA receptor (antagonists)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PCP has the longest half-life of ~21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Hallucinogens work at a variety of serotonin receptors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015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diagram of a person's health&#10;&#10;Description automatically generated">
            <a:extLst>
              <a:ext uri="{FF2B5EF4-FFF2-40B4-BE49-F238E27FC236}">
                <a16:creationId xmlns:a16="http://schemas.microsoft.com/office/drawing/2014/main" id="{1A845261-8902-9D2F-7B52-833F20082762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t="101" b="101"/>
          <a:stretch>
            <a:fillRect/>
          </a:stretch>
        </p:blipFill>
        <p:spPr>
          <a:xfrm>
            <a:off x="6096000" y="4742252"/>
            <a:ext cx="4841478" cy="1750623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80370" y="1483826"/>
            <a:ext cx="5181769" cy="2029109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Perceived as “safe,” but single-use effects can be frightening/devastating and long-term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increase because of the increasing body of research-”News sells!”</a:t>
            </a:r>
          </a:p>
          <a:p>
            <a:pPr marL="1085850" lvl="1" indent="-285750"/>
            <a:r>
              <a:rPr lang="en-US" sz="2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That’s in the hands of professionals</a:t>
            </a:r>
          </a:p>
          <a:p>
            <a:pPr marL="1085850" lvl="1" indent="-285750"/>
            <a:r>
              <a:rPr lang="en-US" sz="2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Those with addiction hear their lives will be better doing those drugs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 descr="A graph of a number of people&#10;&#10;Description automatically generated">
            <a:extLst>
              <a:ext uri="{FF2B5EF4-FFF2-40B4-BE49-F238E27FC236}">
                <a16:creationId xmlns:a16="http://schemas.microsoft.com/office/drawing/2014/main" id="{886C5628-C994-FC72-C83D-7743ACCE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21" y="2498381"/>
            <a:ext cx="4179073" cy="20577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 descr="A graph of marijuana use and the year&#10;&#10;Description automatically generated">
            <a:extLst>
              <a:ext uri="{FF2B5EF4-FFF2-40B4-BE49-F238E27FC236}">
                <a16:creationId xmlns:a16="http://schemas.microsoft.com/office/drawing/2014/main" id="{C20F8B4D-7E0D-DADC-4ABD-4CBBACD9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806" y="1435569"/>
            <a:ext cx="3596605" cy="25891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3509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47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GENERAL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24281" y="1893729"/>
            <a:ext cx="5450560" cy="3827650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substances interact with our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 are surrounded by a cell membrane called the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phospholipid bilayer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layer is the barrier between the inside and the outside of any individual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substances entering the body react with this layer in different ways.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major </a:t>
            </a:r>
            <a:r>
              <a:rPr lang="en-US" sz="2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this interaction is through protein-based receptors that cross the membrane</a:t>
            </a:r>
          </a:p>
          <a:p>
            <a:pPr marL="1085850" lvl="1" indent="-285750"/>
            <a:r>
              <a:rPr lang="en-US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Alcohol penetrates the membrane and changes cell chemistry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A diagram of a cell structure&#10;&#10;Description automatically generated">
            <a:extLst>
              <a:ext uri="{FF2B5EF4-FFF2-40B4-BE49-F238E27FC236}">
                <a16:creationId xmlns:a16="http://schemas.microsoft.com/office/drawing/2014/main" id="{EA842C2C-0F89-7972-7212-EA3E1D37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215" y="4151850"/>
            <a:ext cx="5102225" cy="25062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Placeholder 13" descr="A diagram of a cell structure&#10;&#10;Description automatically generated">
            <a:extLst>
              <a:ext uri="{FF2B5EF4-FFF2-40B4-BE49-F238E27FC236}">
                <a16:creationId xmlns:a16="http://schemas.microsoft.com/office/drawing/2014/main" id="{EA65EA04-08DC-5052-0D6D-48D89A0312B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t="2469" b="2469"/>
          <a:stretch>
            <a:fillRect/>
          </a:stretch>
        </p:blipFill>
        <p:spPr>
          <a:xfrm>
            <a:off x="6517160" y="1118006"/>
            <a:ext cx="4515280" cy="296710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69168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Dissociatives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PCP no longer used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Ketamine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Anesthetic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Psychiatric, addiction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USES OF DISSOCIATIVES AND HALLUCINOGENS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4" y="1671900"/>
            <a:ext cx="5448593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Hallucinogens/psychedelics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Experimental-psychiatric/ addiction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MDMA-PTSD treatment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Ibogaine-withdrawal/addiction, other countries</a:t>
            </a:r>
          </a:p>
          <a:p>
            <a:pPr marL="12001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Lots of cardio side-effects</a:t>
            </a:r>
          </a:p>
        </p:txBody>
      </p:sp>
    </p:spTree>
    <p:extLst>
      <p:ext uri="{BB962C8B-B14F-4D97-AF65-F5344CB8AC3E}">
        <p14:creationId xmlns:p14="http://schemas.microsoft.com/office/powerpoint/2010/main" val="3761697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intoxication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PCP classically has horizontal/rotatory nystagmus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Supportive care, calm environment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Stage II and III should be handled in the ED</a:t>
            </a:r>
          </a:p>
          <a:p>
            <a:pPr marL="1143000" lvl="1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PCP can take a few weeks to completely resolve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Ondansetron or other antiemetics may help and benzodiazepines are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first-line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if general support fails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Antipsychotics like Haldol, risperidone, etc., may be needed but </a:t>
            </a: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avoid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MDMA intoxication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(hyperthermia/seizure/serotonin syndrome)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37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withdrawal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Generally minimal and fatigue is primary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Hallucinogen persisting perception disorder (HPPD), aka “Flashbacks” is not true “withdrawal”, it’s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learned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Clonidine, BZD’s, and antipsychotics may help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FDA approved medications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number of the serotonin receptor moieties, especially psilocybin, cause cardiac valvopathies so don’t miss those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68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Tobacco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Smoke, “chew”, “snuff”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Nicotine derivatives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Vape, oral, topical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</a:t>
            </a:r>
          </a:p>
        </p:txBody>
      </p:sp>
      <p:pic>
        <p:nvPicPr>
          <p:cNvPr id="3" name="Picture 2" descr="A chemical structure with letters and numbers&#10;&#10;Description automatically generated">
            <a:extLst>
              <a:ext uri="{FF2B5EF4-FFF2-40B4-BE49-F238E27FC236}">
                <a16:creationId xmlns:a16="http://schemas.microsoft.com/office/drawing/2014/main" id="{416429DD-9A06-DCB0-6D96-67BD6C8E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499" y="2633105"/>
            <a:ext cx="4134072" cy="2552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26142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Originated in South America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recreational and medical applications</a:t>
            </a:r>
          </a:p>
          <a:p>
            <a:pPr marL="1257300" lvl="1" indent="-457200"/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pesticide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alkaloid produced in the nightshade plant family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Tobacco, potato, tomato, eggplant, peppers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NICOTINE OVERALL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a stimulant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Associated with multiple health effects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Unknown if nicotine is “safer” from non-tobacco sources like vaping</a:t>
            </a:r>
          </a:p>
        </p:txBody>
      </p:sp>
    </p:spTree>
    <p:extLst>
      <p:ext uri="{BB962C8B-B14F-4D97-AF65-F5344CB8AC3E}">
        <p14:creationId xmlns:p14="http://schemas.microsoft.com/office/powerpoint/2010/main" val="3099611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Agonist at most nicotinic acetylcholine receptors throughout the body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receptors in the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effects throughout the body and brain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NICOTINE 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 descr="Diagram of a brain cell&#10;&#10;Description automatically generated">
            <a:extLst>
              <a:ext uri="{FF2B5EF4-FFF2-40B4-BE49-F238E27FC236}">
                <a16:creationId xmlns:a16="http://schemas.microsoft.com/office/drawing/2014/main" id="{93E1346F-7A5C-F2B3-1469-51C2FFAC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948628"/>
            <a:ext cx="4702639" cy="34735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BD5C0BC-7497-E9AA-9FD7-23D771AC94E9}"/>
              </a:ext>
            </a:extLst>
          </p:cNvPr>
          <p:cNvSpPr/>
          <p:nvPr/>
        </p:nvSpPr>
        <p:spPr>
          <a:xfrm>
            <a:off x="7360467" y="3150606"/>
            <a:ext cx="552262" cy="407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71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80370" y="1690688"/>
            <a:ext cx="5181769" cy="4284599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Remember, as far as SUD harms/prevalence go, alcohol is #1 in the US, but cigarettes are #1 for preventable disease, death and disability</a:t>
            </a:r>
          </a:p>
          <a:p>
            <a:pPr marL="1085850" lvl="1" indent="-285750"/>
            <a:r>
              <a:rPr lang="en-US" sz="2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in 5 deaths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~12% of the US population currently, peak was ~45%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7" name="Picture 16" descr="A graph showing the growth of cigarettes&#10;&#10;Description automatically generated">
            <a:extLst>
              <a:ext uri="{FF2B5EF4-FFF2-40B4-BE49-F238E27FC236}">
                <a16:creationId xmlns:a16="http://schemas.microsoft.com/office/drawing/2014/main" id="{DE2656AC-59CC-B4FA-7099-69A09CF8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567" y="3766359"/>
            <a:ext cx="3352409" cy="24598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Placeholder 14" descr="A diagram of a human body&#10;&#10;Description automatically generated">
            <a:extLst>
              <a:ext uri="{FF2B5EF4-FFF2-40B4-BE49-F238E27FC236}">
                <a16:creationId xmlns:a16="http://schemas.microsoft.com/office/drawing/2014/main" id="{2346EC72-2A25-5483-80D3-5CCE3109F93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l="1455" r="1455"/>
          <a:stretch>
            <a:fillRect/>
          </a:stretch>
        </p:blipFill>
        <p:spPr>
          <a:xfrm>
            <a:off x="8604761" y="1661264"/>
            <a:ext cx="3151187" cy="348503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19225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intoxication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Supportive care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Protect the airway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Ondansetron or other antiemetics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withdrawal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Supported best by replacement (NRT) with taper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Cessation support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Best with motivation/intent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 groups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NRT (patch, 7mg/half-pack), varenicline (~3 months), bupropion (up to a year)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National quit-line, 1-800-QUIT-NOW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80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drugs that are derived from or mimic the effects of natural substances found in the opium poppy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Papaver </a:t>
            </a:r>
            <a:r>
              <a:rPr lang="en-US" b="1" i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somniferum</a:t>
            </a:r>
            <a:endParaRPr lang="en-US" b="1" i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use/trade dates to the 8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 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medical uses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OPIOIDS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 descr="A diagram of different types of opioids&#10;&#10;Description automatically generated">
            <a:extLst>
              <a:ext uri="{FF2B5EF4-FFF2-40B4-BE49-F238E27FC236}">
                <a16:creationId xmlns:a16="http://schemas.microsoft.com/office/drawing/2014/main" id="{3D84B898-C671-C192-630E-EA7C3E48C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79" y="1683189"/>
            <a:ext cx="6872790" cy="48727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87218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2894" y="1681394"/>
            <a:ext cx="11559919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natural and synthetic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 at the mu, kappa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and delta endorphin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(opioid) receptors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Endorphins are primarily produced and released by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pituitary and act on the CNS and PNS typically in a response to pain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in use for thousands of years but refinement in the early to mid 1800’s propagated medical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of abuse from prescription use is ~8%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OPIOIDS OVERALL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 descr="A diagram of a timeline&#10;&#10;Description automatically generated">
            <a:extLst>
              <a:ext uri="{FF2B5EF4-FFF2-40B4-BE49-F238E27FC236}">
                <a16:creationId xmlns:a16="http://schemas.microsoft.com/office/drawing/2014/main" id="{36FDDE9D-7A35-7BBC-831E-0B1FFA39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527" y="1347899"/>
            <a:ext cx="5413245" cy="22519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6878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34C726-4DD5-28DA-771D-825AF39375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639183" y="2119640"/>
            <a:ext cx="2373313" cy="3353751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47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GENERAL TREATMENT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51910" y="2605061"/>
            <a:ext cx="5450560" cy="2040091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SUD requires multimodal treatment IN A LONG-TERM CONTINUUM OF CARE!!!</a:t>
            </a:r>
          </a:p>
          <a:p>
            <a:pPr marL="1085850" lvl="1" indent="-285750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substance “unlocks” addictive wiring-so it’s not about the substance!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diagram of a substance use disorder&#10;&#10;Description automatically generated">
            <a:extLst>
              <a:ext uri="{FF2B5EF4-FFF2-40B4-BE49-F238E27FC236}">
                <a16:creationId xmlns:a16="http://schemas.microsoft.com/office/drawing/2014/main" id="{5B9B2350-4424-969D-BA4F-4B4734CD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74" y="1044283"/>
            <a:ext cx="5361297" cy="30157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 descr="A diagram of a health care service&#10;&#10;Description automatically generated">
            <a:extLst>
              <a:ext uri="{FF2B5EF4-FFF2-40B4-BE49-F238E27FC236}">
                <a16:creationId xmlns:a16="http://schemas.microsoft.com/office/drawing/2014/main" id="{F456EC91-0636-FC1F-BBA7-41E357E7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037" y="3494124"/>
            <a:ext cx="5284805" cy="31790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33325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 at opioid receptors caus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mainly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inhibitory” function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 pain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Dopamine release (“excitatory” here)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neuronal excitability 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Decreased intracellular cAMP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OPIOIDS 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" name="Picture 2" descr="A diagram of a cell membrane&#10;&#10;Description automatically generated">
            <a:extLst>
              <a:ext uri="{FF2B5EF4-FFF2-40B4-BE49-F238E27FC236}">
                <a16:creationId xmlns:a16="http://schemas.microsoft.com/office/drawing/2014/main" id="{5702F8AB-85E1-F526-DCB2-205D3BD4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03" y="2608506"/>
            <a:ext cx="3913193" cy="26617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Diagram of a nervous system&#10;&#10;Description automatically generated">
            <a:extLst>
              <a:ext uri="{FF2B5EF4-FFF2-40B4-BE49-F238E27FC236}">
                <a16:creationId xmlns:a16="http://schemas.microsoft.com/office/drawing/2014/main" id="{5F0909EF-83FD-0C89-2E2A-CDFA07CCC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137" y="1268556"/>
            <a:ext cx="3662352" cy="22271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A diagram of a mesolbic pathway&#10;&#10;Description automatically generated">
            <a:extLst>
              <a:ext uri="{FF2B5EF4-FFF2-40B4-BE49-F238E27FC236}">
                <a16:creationId xmlns:a16="http://schemas.microsoft.com/office/drawing/2014/main" id="{92D2A4E0-325B-32F4-F7FF-1F87BD28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394" y="4621333"/>
            <a:ext cx="4072129" cy="16048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69445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90"/>
            <a:ext cx="10259251" cy="915156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secret here, it has been all over the news for years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" name="Picture 2" descr="A poster of opioid epidemic&#10;&#10;Description automatically generated">
            <a:extLst>
              <a:ext uri="{FF2B5EF4-FFF2-40B4-BE49-F238E27FC236}">
                <a16:creationId xmlns:a16="http://schemas.microsoft.com/office/drawing/2014/main" id="{A2619087-3B93-64AB-420F-54E6E0016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11" y="2232996"/>
            <a:ext cx="4965589" cy="38172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graph of a number of drugs&#10;&#10;Description automatically generated">
            <a:extLst>
              <a:ext uri="{FF2B5EF4-FFF2-40B4-BE49-F238E27FC236}">
                <a16:creationId xmlns:a16="http://schemas.microsoft.com/office/drawing/2014/main" id="{F74EE4C6-53E9-F2A2-3E4C-B89DF32F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60" y="2232996"/>
            <a:ext cx="5057025" cy="38172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75E87-0A4D-F011-2E57-664147CBB5E4}"/>
              </a:ext>
            </a:extLst>
          </p:cNvPr>
          <p:cNvSpPr txBox="1"/>
          <p:nvPr/>
        </p:nvSpPr>
        <p:spPr>
          <a:xfrm>
            <a:off x="7405735" y="3527244"/>
            <a:ext cx="2073243" cy="2616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CDC prescribing guidelines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F579209C-ECD8-AF07-E93D-738D8D3F27DE}"/>
              </a:ext>
            </a:extLst>
          </p:cNvPr>
          <p:cNvCxnSpPr>
            <a:cxnSpLocks/>
          </p:cNvCxnSpPr>
          <p:nvPr/>
        </p:nvCxnSpPr>
        <p:spPr>
          <a:xfrm>
            <a:off x="9478978" y="3527244"/>
            <a:ext cx="778598" cy="38916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120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intoxication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Supportive care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Protect the airway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Reversal agents, naloxone, 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nalmefene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More, longer isn’t better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Rule out other causes of mental status change like hypoglycemia, acidosis, injury and fluid/electrolyte abnormalities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Ondansetron or other antiemetics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21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298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withdrawal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Inpatient: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Clonidine, Gabapentin, Hydroxyzine, benzodiazepines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 (buprenorphine/methadone) induction</a:t>
            </a:r>
          </a:p>
          <a:p>
            <a:pPr marL="2114550" lvl="3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Lots of methods; Standard, slow (e.g. Bernese) and rapid.  Bottom-line: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NEVER back away, keep adding</a:t>
            </a:r>
          </a:p>
          <a:p>
            <a:pPr marL="2571750" lvl="4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Induction is the subject of another lecture!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Outpatient/ED: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Benzodiazepines, Clonidine, Gabapentin, Hydroxyzine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 (buprenorphine/methadone) induction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Naltrexone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 option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longer-term stability is achieved</a:t>
            </a:r>
          </a:p>
          <a:p>
            <a:pPr marL="1714500" lvl="2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493298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04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pic>
        <p:nvPicPr>
          <p:cNvPr id="7" name="Picture 6" descr="A cover of a magazine&#10;&#10;Description automatically generated">
            <a:extLst>
              <a:ext uri="{FF2B5EF4-FFF2-40B4-BE49-F238E27FC236}">
                <a16:creationId xmlns:a16="http://schemas.microsoft.com/office/drawing/2014/main" id="{19965EEA-A967-7C08-022D-8E7FEEC4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569" y="606593"/>
            <a:ext cx="2204602" cy="32667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554349"/>
            <a:ext cx="10493300" cy="5174811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Long-acting injectables are the gold standard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Advantage of a built-in taper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Advantage of pain management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 of MAT is determined by patient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Life-long has best outcomes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Must be a strong/mitigating reason to stop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Have a definitive plan for what to do not if, but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WHEN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opioids will get into their bodies next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Co-morbid chronic pain common here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Deserve full work-up and definitive/supportive care</a:t>
            </a:r>
          </a:p>
          <a:p>
            <a:pPr marL="1714500" lvl="2" indent="-457200"/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Way Out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 Alan Gordon</a:t>
            </a:r>
          </a:p>
          <a:p>
            <a:pPr marL="1714500" lvl="2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6889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Benzodiazepines, barbiturates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“Miscellaneous”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Chloral hydrate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Carisoprodol (Soma)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Cyclobenzaprine (Flexeril)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“Z” drugs</a:t>
            </a:r>
          </a:p>
          <a:p>
            <a:pPr marL="1257300" lvl="1" indent="-457200"/>
            <a:r>
              <a:rPr lang="en-US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Others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SEDATIVE-HYPNOTICS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structures</a:t>
            </a:r>
          </a:p>
        </p:txBody>
      </p:sp>
      <p:pic>
        <p:nvPicPr>
          <p:cNvPr id="3" name="Picture 2" descr="A group of chemical formulas&#10;&#10;Description automatically generated">
            <a:extLst>
              <a:ext uri="{FF2B5EF4-FFF2-40B4-BE49-F238E27FC236}">
                <a16:creationId xmlns:a16="http://schemas.microsoft.com/office/drawing/2014/main" id="{201F6A93-C8DF-97C2-45BA-0C528AAE6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01" y="2195119"/>
            <a:ext cx="3353429" cy="41875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diagram of chemical formulas&#10;&#10;Description automatically generated">
            <a:extLst>
              <a:ext uri="{FF2B5EF4-FFF2-40B4-BE49-F238E27FC236}">
                <a16:creationId xmlns:a16="http://schemas.microsoft.com/office/drawing/2014/main" id="{3D08CAE8-E53E-DBAE-9374-116E504BE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774" y="5243704"/>
            <a:ext cx="3368739" cy="14478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A diagram of chemical formulas&#10;&#10;Description automatically generated">
            <a:extLst>
              <a:ext uri="{FF2B5EF4-FFF2-40B4-BE49-F238E27FC236}">
                <a16:creationId xmlns:a16="http://schemas.microsoft.com/office/drawing/2014/main" id="{E0436BF9-635D-A0AF-2672-C67EEC6EE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50" y="2195119"/>
            <a:ext cx="1574657" cy="29324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6DAA7294-3AEB-D3CC-6AAD-16B20E6E4849}"/>
              </a:ext>
            </a:extLst>
          </p:cNvPr>
          <p:cNvSpPr/>
          <p:nvPr/>
        </p:nvSpPr>
        <p:spPr>
          <a:xfrm>
            <a:off x="1438194" y="3541940"/>
            <a:ext cx="235390" cy="119505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03EF45-ABF7-107C-F16E-C52C1296FFC4}"/>
              </a:ext>
            </a:extLst>
          </p:cNvPr>
          <p:cNvSpPr txBox="1"/>
          <p:nvPr/>
        </p:nvSpPr>
        <p:spPr>
          <a:xfrm>
            <a:off x="322081" y="4011906"/>
            <a:ext cx="1054540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using</a:t>
            </a:r>
          </a:p>
        </p:txBody>
      </p:sp>
    </p:spTree>
    <p:extLst>
      <p:ext uri="{BB962C8B-B14F-4D97-AF65-F5344CB8AC3E}">
        <p14:creationId xmlns:p14="http://schemas.microsoft.com/office/powerpoint/2010/main" val="4230956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601707"/>
            <a:ext cx="10493298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Chloral Hydrate (derivative of alcohol) was the first in 1869.  Barbiturates were next in 1903 and about 50 years later the benzodiazepines came into being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Prescribing is prevalent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Inappropriate long-term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BINDS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“Benzo-Induced Neurologic Dysfunction”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Won’t be long before the government limits prescribing like opioids because we won’t do it on our 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work at the GABA receptor enhancing release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ONLY indicated for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short-term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(&lt;2 weeks)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SEDATIVE-HYPNOTICS OVERALL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33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GABA receptors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Increase duration of opening (Bar)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Increase frequency of opening (Benz)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 receptors are on nerve cells that are inhibitory, or “put the brakes” on brain circuits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Withdrawal onset within 24hours, peak is 7-14 days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SEDATIVE-HYPNOTICS 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2" name="Picture 11" descr="A diagram of a structure&#10;&#10;Description automatically generated">
            <a:extLst>
              <a:ext uri="{FF2B5EF4-FFF2-40B4-BE49-F238E27FC236}">
                <a16:creationId xmlns:a16="http://schemas.microsoft.com/office/drawing/2014/main" id="{79297537-E67E-EB15-5000-BAEFE44B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813" y="1376739"/>
            <a:ext cx="5400472" cy="36654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 descr="A graph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275EF70D-6258-C5F5-D42E-C0B7ADCC0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792" y="4427145"/>
            <a:ext cx="3071558" cy="22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97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71026FC-9ECA-2D64-6F18-6FE97C6C3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770" y="1741306"/>
            <a:ext cx="4434318" cy="19708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4466" y="1520227"/>
            <a:ext cx="4510304" cy="5071095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known this for years but somehow, it’s still under the radar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of OD’s involve BZD’s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10% of the population has used a BZD in the last year and 5% have a prescription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million (1%) Americans misused benzos in the last year (up 4X from 2007)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" name="Picture 3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55764697-B9F3-4BEA-5F20-77D78CF41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873" y="1401147"/>
            <a:ext cx="2977437" cy="21719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7C4DC36F-E126-F547-D73F-F642DE2CF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971" y="3963550"/>
            <a:ext cx="2633420" cy="23653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id="{34E7FDA5-A106-6494-A094-AD05B3CA3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845" y="3712114"/>
            <a:ext cx="1716811" cy="31172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24624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8" y="1601707"/>
            <a:ext cx="6642059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great resource, The Benzodiazepine Information Coalition: 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https://www.benzoinfo.com/</a:t>
            </a: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Oddly, relatively little literature on “how” to get patients off benzodiazepines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 away with 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“rapid” tapers, most evidence suggest slow is best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~5-10%/week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Depending on dose, this will usually take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few months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Ashton Manual</a:t>
            </a: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57300" lvl="1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 descr="A blue and green certificate&#10;&#10;Description automatically generated">
            <a:extLst>
              <a:ext uri="{FF2B5EF4-FFF2-40B4-BE49-F238E27FC236}">
                <a16:creationId xmlns:a16="http://schemas.microsoft.com/office/drawing/2014/main" id="{812135D3-0BC4-677F-E761-CEFED704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909" y="1336600"/>
            <a:ext cx="3694241" cy="52436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AF33BF9-BAA2-F402-8D87-39C83E705BB8}"/>
              </a:ext>
            </a:extLst>
          </p:cNvPr>
          <p:cNvSpPr/>
          <p:nvPr/>
        </p:nvSpPr>
        <p:spPr>
          <a:xfrm>
            <a:off x="3878317" y="5951592"/>
            <a:ext cx="3862480" cy="3651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206C9F-2170-334E-189B-64AD5675822C}"/>
              </a:ext>
            </a:extLst>
          </p:cNvPr>
          <p:cNvSpPr/>
          <p:nvPr/>
        </p:nvSpPr>
        <p:spPr>
          <a:xfrm>
            <a:off x="1282262" y="5973718"/>
            <a:ext cx="2596055" cy="435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2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2421399"/>
            <a:ext cx="2292201" cy="2849798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consider ALL the moving parts.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A diagram of drug abuse treatment&#10;&#10;Description automatically generated">
            <a:extLst>
              <a:ext uri="{FF2B5EF4-FFF2-40B4-BE49-F238E27FC236}">
                <a16:creationId xmlns:a16="http://schemas.microsoft.com/office/drawing/2014/main" id="{EE1AF0DE-C0F7-C3F7-7DEB-A78642C7D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181" y="1573597"/>
            <a:ext cx="7574468" cy="50177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7526AB-5481-8710-1DAB-6415BE52CBB5}"/>
              </a:ext>
            </a:extLst>
          </p:cNvPr>
          <p:cNvSpPr/>
          <p:nvPr/>
        </p:nvSpPr>
        <p:spPr>
          <a:xfrm>
            <a:off x="6758744" y="3965418"/>
            <a:ext cx="1611516" cy="715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22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601707"/>
            <a:ext cx="586346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 to long-acting, diazepam (Valium) is easiest to control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Numerous on-line dose calculators exist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stable (~1 week) begin weekly taper of 5%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When the 5% becomes 10%, reduce again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Immediately begin sourcing sustainable skills and medications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" name="Picture 3" descr="A table of medication with text&#10;&#10;Description automatically generated with medium confidence">
            <a:extLst>
              <a:ext uri="{FF2B5EF4-FFF2-40B4-BE49-F238E27FC236}">
                <a16:creationId xmlns:a16="http://schemas.microsoft.com/office/drawing/2014/main" id="{0C2758A6-D433-2893-3CD4-35BE170C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873" y="1434790"/>
            <a:ext cx="4174195" cy="50473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83272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61894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Amphetamines, Armodafinil,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Atomoxetine,Betel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Nut, Caffeine, Cocaine, Dexamphetamine, “Ice,” Khat, Mephedrone,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Methamphetamin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Methylphenidate, MDMA, Modafinil, Nicotine,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Oxybate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Oxymetazoline, 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Pitolisant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Phenylephrine, Phenylpropanolamine,  Pseudoephedrine,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Solriamfetol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Synthetic Cathinones!!!</a:t>
            </a: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structures</a:t>
            </a:r>
          </a:p>
        </p:txBody>
      </p:sp>
      <p:pic>
        <p:nvPicPr>
          <p:cNvPr id="3" name="Picture 2" descr="A group of chemical formulas&#10;&#10;Description automatically generated">
            <a:extLst>
              <a:ext uri="{FF2B5EF4-FFF2-40B4-BE49-F238E27FC236}">
                <a16:creationId xmlns:a16="http://schemas.microsoft.com/office/drawing/2014/main" id="{0CBDFCD5-8E2F-F606-6D85-E135BB1F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276" y="2229947"/>
            <a:ext cx="4913817" cy="43724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F83B77-85A4-4A22-6B05-52BC619AB33E}"/>
              </a:ext>
            </a:extLst>
          </p:cNvPr>
          <p:cNvSpPr/>
          <p:nvPr/>
        </p:nvSpPr>
        <p:spPr>
          <a:xfrm>
            <a:off x="5930020" y="5359651"/>
            <a:ext cx="1566249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64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61894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Stimulants “speed-up” the body’s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Medically used to treat narcolepsy, ADHD, obesity, depression, enhance performance,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known in “medicinal plant” form in South America about 2500 BC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STIMULANTS OVERALL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9AE7F-B013-DABF-35B1-F5B37E0224FA}"/>
              </a:ext>
            </a:extLst>
          </p:cNvPr>
          <p:cNvSpPr txBox="1"/>
          <p:nvPr/>
        </p:nvSpPr>
        <p:spPr>
          <a:xfrm>
            <a:off x="6609030" y="1690688"/>
            <a:ext cx="4755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Amphetamine was first synthesized in 1887 and Cocaine was isolated from the coca plant about the same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Widely used in “tonics” until the various drug control acts stopped that by the Harrison Act in 1914 and further controls in the 1930’s and later</a:t>
            </a:r>
          </a:p>
        </p:txBody>
      </p:sp>
    </p:spTree>
    <p:extLst>
      <p:ext uri="{BB962C8B-B14F-4D97-AF65-F5344CB8AC3E}">
        <p14:creationId xmlns:p14="http://schemas.microsoft.com/office/powerpoint/2010/main" val="67592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61894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general, they mimic or affect  neurotransmitters like dopamine, norepinephrine, serotonin and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central theme here in addiction is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dopamine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VTA by various mechanisms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STIMULANTS 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structures</a:t>
            </a:r>
          </a:p>
        </p:txBody>
      </p:sp>
      <p:pic>
        <p:nvPicPr>
          <p:cNvPr id="9" name="Picture 8" descr="A diagram of a cell block&#10;&#10;Description automatically generated">
            <a:extLst>
              <a:ext uri="{FF2B5EF4-FFF2-40B4-BE49-F238E27FC236}">
                <a16:creationId xmlns:a16="http://schemas.microsoft.com/office/drawing/2014/main" id="{33736D87-6176-5531-4EE6-FA25BC3B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95120"/>
            <a:ext cx="5072143" cy="43953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0372766-398D-9022-84BE-90CCA845BFCC}"/>
              </a:ext>
            </a:extLst>
          </p:cNvPr>
          <p:cNvSpPr/>
          <p:nvPr/>
        </p:nvSpPr>
        <p:spPr>
          <a:xfrm>
            <a:off x="6210677" y="3177766"/>
            <a:ext cx="902411" cy="624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862E6C-4506-8348-7972-97AE0493A184}"/>
              </a:ext>
            </a:extLst>
          </p:cNvPr>
          <p:cNvSpPr/>
          <p:nvPr/>
        </p:nvSpPr>
        <p:spPr>
          <a:xfrm>
            <a:off x="7740795" y="4562947"/>
            <a:ext cx="932425" cy="4888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BF8477-6E04-5F5F-CB8A-FE293D1B63B1}"/>
              </a:ext>
            </a:extLst>
          </p:cNvPr>
          <p:cNvSpPr/>
          <p:nvPr/>
        </p:nvSpPr>
        <p:spPr>
          <a:xfrm>
            <a:off x="10318015" y="3938257"/>
            <a:ext cx="745320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4D8778-63F9-D679-91FC-DA3A1E76FE6B}"/>
              </a:ext>
            </a:extLst>
          </p:cNvPr>
          <p:cNvSpPr/>
          <p:nvPr/>
        </p:nvSpPr>
        <p:spPr>
          <a:xfrm>
            <a:off x="9478978" y="6111089"/>
            <a:ext cx="1149790" cy="381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05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4466" y="1520227"/>
            <a:ext cx="4510304" cy="5071095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~6.6% of US adults are on prescription stimulants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About 25% misuse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Methamphetamine use was up ~40% 2015-19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Stimulant prescribing is still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increasing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Stimulant</a:t>
            </a:r>
            <a:r>
              <a:rPr 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-related offenses are up 75%</a:t>
            </a:r>
            <a:endParaRPr lang="en-US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 OF THE PROBLEM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7" name="Picture 16" descr="A graph of numbers and red bars&#10;&#10;Description automatically generated with medium confidence">
            <a:extLst>
              <a:ext uri="{FF2B5EF4-FFF2-40B4-BE49-F238E27FC236}">
                <a16:creationId xmlns:a16="http://schemas.microsoft.com/office/drawing/2014/main" id="{1BD70B0D-60DF-5922-0D20-2AEF29FD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606" y="1259259"/>
            <a:ext cx="3650977" cy="28817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 descr="A graph of a number of people with different colored lines&#10;&#10;Description automatically generated">
            <a:extLst>
              <a:ext uri="{FF2B5EF4-FFF2-40B4-BE49-F238E27FC236}">
                <a16:creationId xmlns:a16="http://schemas.microsoft.com/office/drawing/2014/main" id="{3D6C3A86-1A14-3102-790D-35F03E1B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30" y="3816157"/>
            <a:ext cx="2743200" cy="28129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A graph of a disease&#10;&#10;Description automatically generated with medium confidence">
            <a:extLst>
              <a:ext uri="{FF2B5EF4-FFF2-40B4-BE49-F238E27FC236}">
                <a16:creationId xmlns:a16="http://schemas.microsoft.com/office/drawing/2014/main" id="{C0BBBEDE-BA56-4C79-F237-2EA14C2CF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918" y="3988666"/>
            <a:ext cx="3314573" cy="26026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76011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8" y="1601707"/>
            <a:ext cx="10515601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very challenging realm-Contingency Management is best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simply block the dopamine response, you block the drive to survive!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amphetamines and cocaine, there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“high quality evidence” pharmacological interventions, but </a:t>
            </a:r>
            <a:r>
              <a:rPr lang="en-US" sz="24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studies have been done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Switch to long-acting stimulants, </a:t>
            </a:r>
            <a:r>
              <a:rPr lang="en-US" sz="20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long-acting </a:t>
            </a:r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bupropion (short acting is known as “poor man’s cocaine”), naltrexone, SSRI’s, desipramine, topiramate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Appears that combination therapy tailored to your individual patient is the way to go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 of stuff being tested like antibodies, other receptor blockers, ketamine, vaccines, enzymes,</a:t>
            </a: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1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6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8" y="1601707"/>
            <a:ext cx="10515601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Amphetamine/Methamphetamine-related psychosis can persist for months or be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 like to do: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 can really help here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 them involved in a sober support group!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Contingency management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 any underlying psych medically and clinically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 the low dopamine of w/d with long-acting bupropion, can take up to 450mg/day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add naltrexone, usual dosing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usually add topiramate, start low (25mg/day) and increase by 25mg/week up to 200mg/week.  Stop if not helpful</a:t>
            </a:r>
          </a:p>
          <a:p>
            <a:pPr marL="1257300" lvl="1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TREATMENT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99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4490293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UA is a urinalysis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tests for kidney function, urinary infections and some metabolic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UDS is a urine drug screen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Most often this is an ELISA or enzyme-linked immunoassay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WORDS ON DRUG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5BBCD-D93C-7E6A-9CD8-BA45B264B25A}"/>
              </a:ext>
            </a:extLst>
          </p:cNvPr>
          <p:cNvSpPr txBox="1"/>
          <p:nvPr/>
        </p:nvSpPr>
        <p:spPr>
          <a:xfrm>
            <a:off x="6302805" y="1671900"/>
            <a:ext cx="4114800" cy="454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UDS is designed to have high sensitivity so has low specificity</a:t>
            </a:r>
          </a:p>
          <a:p>
            <a:pPr marL="742950" lvl="1" indent="-285750"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means very few false negatives </a:t>
            </a:r>
          </a:p>
          <a:p>
            <a:pPr marL="1200150" lvl="2" indent="-285750"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en-US" sz="24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thing</a:t>
            </a:r>
          </a:p>
          <a:p>
            <a:pPr marL="742950" lvl="1" indent="-285750"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also means lots of false positives</a:t>
            </a:r>
          </a:p>
          <a:p>
            <a:pPr marL="1200150" lvl="2" indent="-285750"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en-US" sz="24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bad 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thing</a:t>
            </a:r>
          </a:p>
        </p:txBody>
      </p:sp>
    </p:spTree>
    <p:extLst>
      <p:ext uri="{BB962C8B-B14F-4D97-AF65-F5344CB8AC3E}">
        <p14:creationId xmlns:p14="http://schemas.microsoft.com/office/powerpoint/2010/main" val="3582499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683189"/>
            <a:ext cx="480999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standard UDS will miss lots of things, examples: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Opioids will not pick up fentanyl or the new synthetics like </a:t>
            </a:r>
            <a:r>
              <a:rPr lang="en-US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nitrazine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Lots of molecules cross-react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Ibuprofen=barbiturate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Benadryl=opioids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WORDS ON DRUG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3" name="Picture 2" descr="A table with a list of drugs&#10;&#10;Description automatically generated">
            <a:extLst>
              <a:ext uri="{FF2B5EF4-FFF2-40B4-BE49-F238E27FC236}">
                <a16:creationId xmlns:a16="http://schemas.microsoft.com/office/drawing/2014/main" id="{34E50011-39BD-2288-9A7A-246EC13AC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95" y="3213602"/>
            <a:ext cx="6379645" cy="26941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close-up of a test&#10;&#10;Description automatically generated">
            <a:extLst>
              <a:ext uri="{FF2B5EF4-FFF2-40B4-BE49-F238E27FC236}">
                <a16:creationId xmlns:a16="http://schemas.microsoft.com/office/drawing/2014/main" id="{26B5B8D0-7C83-382F-0386-F046E893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523" y="1276652"/>
            <a:ext cx="1603223" cy="18685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A close-up of a plastic container&#10;&#10;Description automatically generated">
            <a:extLst>
              <a:ext uri="{FF2B5EF4-FFF2-40B4-BE49-F238E27FC236}">
                <a16:creationId xmlns:a16="http://schemas.microsoft.com/office/drawing/2014/main" id="{E79F02B9-0E7A-DB4A-BAAE-D1B9C49DC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371" y="1276651"/>
            <a:ext cx="1437915" cy="18685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15247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683189"/>
            <a:ext cx="480999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have a positive UDS you need confirmation</a:t>
            </a:r>
          </a:p>
          <a:p>
            <a:pPr marL="12573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patient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can confirm</a:t>
            </a:r>
          </a:p>
          <a:p>
            <a:pPr marL="12573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lab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can confirm</a:t>
            </a:r>
          </a:p>
          <a:p>
            <a:pPr marL="1714500" lvl="2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is done by chromatography and mass-spectrometry and determines the </a:t>
            </a:r>
            <a:r>
              <a:rPr lang="en-US" sz="24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exact</a:t>
            </a: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molecule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WORDS ON DRUG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3" name="Picture 2" descr="A large machine with a screen and a monitor&#10;&#10;Description automatically generated">
            <a:extLst>
              <a:ext uri="{FF2B5EF4-FFF2-40B4-BE49-F238E27FC236}">
                <a16:creationId xmlns:a16="http://schemas.microsoft.com/office/drawing/2014/main" id="{A917B9A0-34E5-6726-1A97-4A108B74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151" y="1683189"/>
            <a:ext cx="3057952" cy="29150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diagram of a magnetic field detector&#10;&#10;Description automatically generated">
            <a:extLst>
              <a:ext uri="{FF2B5EF4-FFF2-40B4-BE49-F238E27FC236}">
                <a16:creationId xmlns:a16="http://schemas.microsoft.com/office/drawing/2014/main" id="{565C3E59-F6EC-9672-22BF-EB517CA6A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433" y="4130345"/>
            <a:ext cx="4763165" cy="23625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9312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C88474-32D7-C02D-9DC6-0C675D8F2ED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81F3D-E3A5-BBA3-83C5-38C3D3B3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47"/>
            <a:ext cx="105156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BDBDD-1EDE-4546-796D-E67FCD90028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58295" y="1146358"/>
            <a:ext cx="5070951" cy="4852105"/>
          </a:xfrm>
          <a:noFill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Sober support groups are essential to long-term recovery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ALL illnesses, increased severity of illness requires more aggressive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 underlying 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 for alternative “tools” is essential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management is vital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 of treatment is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life-long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with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chronic illness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REPEAT!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Sober support groups are essential!!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4DF1-3D8E-0B55-ACAB-30FFF12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AD92-3BE6-2810-D81B-58B2E706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diagram of drug abuse treatment&#10;&#10;Description automatically generated">
            <a:extLst>
              <a:ext uri="{FF2B5EF4-FFF2-40B4-BE49-F238E27FC236}">
                <a16:creationId xmlns:a16="http://schemas.microsoft.com/office/drawing/2014/main" id="{CBDAEE0D-7A87-CAC7-70BC-C704CD589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46" y="1388910"/>
            <a:ext cx="6888972" cy="45636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81954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48676" y="1639139"/>
            <a:ext cx="4809992" cy="4543009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So, the UDS is “the conversation opener”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confirmation is “the conversation closer”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your confirmation up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-to-date with all the newest stuff out there?</a:t>
            </a:r>
          </a:p>
          <a:p>
            <a:pPr marL="1257300" lvl="1" indent="-457200"/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CALL THE LAB!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WORDS ON DRUG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1D1DA-8E46-B11F-7BAD-EB4E5850BCFF}"/>
              </a:ext>
            </a:extLst>
          </p:cNvPr>
          <p:cNvSpPr txBox="1"/>
          <p:nvPr/>
        </p:nvSpPr>
        <p:spPr>
          <a:xfrm flipH="1">
            <a:off x="6554959" y="1683189"/>
            <a:ext cx="497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</p:txBody>
      </p:sp>
      <p:pic>
        <p:nvPicPr>
          <p:cNvPr id="4" name="Picture 3" descr="A diagram of a patient's process&#10;&#10;Description automatically generated">
            <a:extLst>
              <a:ext uri="{FF2B5EF4-FFF2-40B4-BE49-F238E27FC236}">
                <a16:creationId xmlns:a16="http://schemas.microsoft.com/office/drawing/2014/main" id="{6A202F1A-3B7F-4CB1-03BC-FAEA020E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204" y="1542480"/>
            <a:ext cx="6959310" cy="45430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88542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F4B0B-7E93-8585-D593-F9289085228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7049" y="1683190"/>
            <a:ext cx="10326820" cy="1069064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Know your metabolites</a:t>
            </a:r>
          </a:p>
          <a:p>
            <a:pPr marL="9144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Often the lab will print that for you on the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C00EC5-CFFD-5C8F-13C3-1126E5EF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WORDS ON DRUG TESTING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0EE2-455C-10EA-2847-C0AF5148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F6B7D-A1BE-1022-54F8-F6BC13BE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1D1DA-8E46-B11F-7BAD-EB4E5850BCFF}"/>
              </a:ext>
            </a:extLst>
          </p:cNvPr>
          <p:cNvSpPr txBox="1"/>
          <p:nvPr/>
        </p:nvSpPr>
        <p:spPr>
          <a:xfrm flipH="1">
            <a:off x="6554959" y="1683189"/>
            <a:ext cx="497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</p:txBody>
      </p:sp>
      <p:pic>
        <p:nvPicPr>
          <p:cNvPr id="4" name="Picture 3" descr="A diagram of a substance&#10;&#10;Description automatically generated">
            <a:extLst>
              <a:ext uri="{FF2B5EF4-FFF2-40B4-BE49-F238E27FC236}">
                <a16:creationId xmlns:a16="http://schemas.microsoft.com/office/drawing/2014/main" id="{506BACA8-1A58-6468-77A9-9FC1962B4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7" y="2893282"/>
            <a:ext cx="5682630" cy="35044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2E448D14-9E03-EB90-C924-5B5C2B09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59" y="2601459"/>
            <a:ext cx="6059545" cy="41002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16297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9E75-B9FE-CF36-3664-1AB293ED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371" y="956441"/>
            <a:ext cx="3767257" cy="196518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7B4A-0538-FAD8-7A24-931BA48AE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405" y="3426703"/>
            <a:ext cx="4997595" cy="261688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B. Shuler, DO, MS, FACOEP, FAWM, FASAM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970-217-3882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shulers@aol.com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2A5A3-7F4E-23A2-DAD7-C562FEDB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7D8D8-4772-1C08-69BB-F391F0D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outdoor, mountain, cloud, grass">
            <a:extLst>
              <a:ext uri="{FF2B5EF4-FFF2-40B4-BE49-F238E27FC236}">
                <a16:creationId xmlns:a16="http://schemas.microsoft.com/office/drawing/2014/main" id="{24EAA608-75D1-2E8F-74BB-47BD8E0B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0"/>
            <a:ext cx="6743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FCE4D-4611-7F79-FACD-B1CC6221DED6}"/>
              </a:ext>
            </a:extLst>
          </p:cNvPr>
          <p:cNvSpPr txBox="1"/>
          <p:nvPr/>
        </p:nvSpPr>
        <p:spPr>
          <a:xfrm>
            <a:off x="2785241" y="3909848"/>
            <a:ext cx="236482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Please, USE THESE!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7E8488-A2B6-7F67-8B4A-A6D3611C3557}"/>
              </a:ext>
            </a:extLst>
          </p:cNvPr>
          <p:cNvCxnSpPr/>
          <p:nvPr/>
        </p:nvCxnSpPr>
        <p:spPr>
          <a:xfrm flipH="1" flipV="1">
            <a:off x="1776248" y="3993931"/>
            <a:ext cx="893380" cy="735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87B758-8D19-3EC9-2133-670AFD485980}"/>
              </a:ext>
            </a:extLst>
          </p:cNvPr>
          <p:cNvCxnSpPr/>
          <p:nvPr/>
        </p:nvCxnSpPr>
        <p:spPr>
          <a:xfrm flipH="1">
            <a:off x="2144110" y="4094514"/>
            <a:ext cx="526831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0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79394" y="1583601"/>
            <a:ext cx="6239512" cy="5174811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Mind Training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Best overall book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Has an accompanying Recovery Skills Manual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Domains </a:t>
            </a:r>
            <a:r>
              <a:rPr lang="en-US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recovery - </a:t>
            </a:r>
            <a:r>
              <a:rPr lang="en-US" b="1" i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crucial</a:t>
            </a:r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</a:t>
            </a:r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A-Containment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B-Recovery Basics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C-Emotional Awareness and Resilience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D-Healthy Internal Narrative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E-Connectedness and Spirituality</a:t>
            </a:r>
          </a:p>
          <a:p>
            <a:pPr marL="1714500" lvl="2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E-Relapse Prevention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C430AAC2-3A8C-F49E-11F6-D14C6E1B0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13" y="1516271"/>
            <a:ext cx="2274450" cy="33182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A book cover with text and colorful circles&#10;&#10;Description automatically generated">
            <a:extLst>
              <a:ext uri="{FF2B5EF4-FFF2-40B4-BE49-F238E27FC236}">
                <a16:creationId xmlns:a16="http://schemas.microsoft.com/office/drawing/2014/main" id="{6907E20B-7B94-F1A5-9235-AF30E1332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783" y="3615767"/>
            <a:ext cx="2285775" cy="27929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8850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cover with text&#10;&#10;Description automatically generated">
            <a:extLst>
              <a:ext uri="{FF2B5EF4-FFF2-40B4-BE49-F238E27FC236}">
                <a16:creationId xmlns:a16="http://schemas.microsoft.com/office/drawing/2014/main" id="{2C74A952-527E-DC11-DF3E-0807BA4EF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868" y="1435100"/>
            <a:ext cx="4348105" cy="51673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68419" y="1452451"/>
            <a:ext cx="10493300" cy="5174811"/>
          </a:xfrm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ASAM Criteria-A MUST these days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Multidimensional assessment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Individualized treatment with a fixed “term”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Broad and flexible levels of care, a continuum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Clarified treatment goals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Interdisciplinary approach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Outcome focused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Informed consent/shared decision 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clients/patients WILL have trauma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illness in and of itself is traumatizing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CBT/DBT, EMDR, Exposure, etc., and research just beginning on Rapid Resolution Therapy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RRT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pPr marL="1714500" lvl="2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26DE5-FD70-857A-46CF-FC70FD42C43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picture of what increases the chances of staying in long-term recovery (&gt;5 years)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nothing: Lots of factors here but ~ &lt;5%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Professional counseling: 5-8%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Professional groups: 5-8%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Pharmacotherapy/MAT: 5-8%</a:t>
            </a:r>
          </a:p>
          <a:p>
            <a:pPr marL="1257300" lvl="1" indent="-457200"/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Peer support groups like AA/NA, etc.: 40-60%!!</a:t>
            </a:r>
          </a:p>
          <a:p>
            <a:pPr marL="1257300" lvl="1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57300" lvl="1" indent="-457200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0" lvl="2" indent="-457200"/>
            <a:endParaRPr 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1E41BD-8A3A-DB6F-D90F-22FFFF1F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02AB5-5843-7AE7-0534-B60A95BC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F8622-140B-2F82-B099-1A99DC85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66C6BE-D174-BCAF-019A-D9B46C7E1739}"/>
              </a:ext>
            </a:extLst>
          </p:cNvPr>
          <p:cNvSpPr/>
          <p:nvPr/>
        </p:nvSpPr>
        <p:spPr>
          <a:xfrm>
            <a:off x="1897035" y="3663667"/>
            <a:ext cx="5187635" cy="4979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80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120456</TotalTime>
  <Words>3263</Words>
  <Application>Microsoft Office PowerPoint</Application>
  <PresentationFormat>Widescreen</PresentationFormat>
  <Paragraphs>488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Arial Nova</vt:lpstr>
      <vt:lpstr>Biome</vt:lpstr>
      <vt:lpstr>Biome Light</vt:lpstr>
      <vt:lpstr>Calibri</vt:lpstr>
      <vt:lpstr>Segoe UI</vt:lpstr>
      <vt:lpstr>Office Theme</vt:lpstr>
      <vt:lpstr>Addiction-Related Substances</vt:lpstr>
      <vt:lpstr>Introduction</vt:lpstr>
      <vt:lpstr>SOME GENERAL SCIENCE</vt:lpstr>
      <vt:lpstr>SOME GENERAL TREATMENT INFO</vt:lpstr>
      <vt:lpstr>GENERAL TREATMENT</vt:lpstr>
      <vt:lpstr>SUCCESSFUL TREATMENT </vt:lpstr>
      <vt:lpstr>GENERAL TREATMENT</vt:lpstr>
      <vt:lpstr>GENERAL TREATMENT</vt:lpstr>
      <vt:lpstr>GENERAL TREATMENT</vt:lpstr>
      <vt:lpstr>CO-OCCURRING DISORDERS</vt:lpstr>
      <vt:lpstr>ALCOHOL</vt:lpstr>
      <vt:lpstr>ALCOHOL OVERALL</vt:lpstr>
      <vt:lpstr>HOW ALCOHOL WORKS</vt:lpstr>
      <vt:lpstr>HOW ALCOHOL WORKS</vt:lpstr>
      <vt:lpstr>SCOPE OF THE PROBLEM</vt:lpstr>
      <vt:lpstr>MEDICAL TREATMENT</vt:lpstr>
      <vt:lpstr>MEDICAL TREATMENT</vt:lpstr>
      <vt:lpstr>CANNABINOIDS</vt:lpstr>
      <vt:lpstr>CANNABINOIDS OVERALL</vt:lpstr>
      <vt:lpstr>HOW CANNABINOIDS WORK</vt:lpstr>
      <vt:lpstr>HOW CANNABINOIDS WORK</vt:lpstr>
      <vt:lpstr>MEDICAL USES OF CANNABINOIDS</vt:lpstr>
      <vt:lpstr>SCOPE OF THE PROBLEM</vt:lpstr>
      <vt:lpstr>MEDICAL TREATMENT</vt:lpstr>
      <vt:lpstr>MEDICAL TREATMENT</vt:lpstr>
      <vt:lpstr>DISSOCIATIVES AND HALLUCINOGENS</vt:lpstr>
      <vt:lpstr>DISSOCIATIVES AND HALLUCINOGENS OVERALL</vt:lpstr>
      <vt:lpstr>HOW DISSOCIATIVES AND HALLUCINOGENS WORK</vt:lpstr>
      <vt:lpstr>SCOPE OF THE PROBLEM</vt:lpstr>
      <vt:lpstr>MEDICAL USES OF DISSOCIATIVES AND HALLUCINOGENS</vt:lpstr>
      <vt:lpstr>MEDICAL TREATMENT</vt:lpstr>
      <vt:lpstr>MEDICAL TREATMENT</vt:lpstr>
      <vt:lpstr>NICOTINE</vt:lpstr>
      <vt:lpstr>NICOTINE OVERALL</vt:lpstr>
      <vt:lpstr>HOW NICOTINE WORKS</vt:lpstr>
      <vt:lpstr>SCOPE OF THE PROBLEM</vt:lpstr>
      <vt:lpstr>MEDICAL TREATMENT</vt:lpstr>
      <vt:lpstr>OPIOIDS</vt:lpstr>
      <vt:lpstr>OPIOIDS OVERALL</vt:lpstr>
      <vt:lpstr>HOW OPIOIDS WORK</vt:lpstr>
      <vt:lpstr>SCOPE OF THE PROBLEM</vt:lpstr>
      <vt:lpstr>MEDICAL TREATMENT</vt:lpstr>
      <vt:lpstr>MEDICAL TREATMENT</vt:lpstr>
      <vt:lpstr>MEDICAL TREATMENT</vt:lpstr>
      <vt:lpstr>SEDATIVE-HYPNOTICS</vt:lpstr>
      <vt:lpstr>SEDATIVE-HYPNOTICS OVERALL</vt:lpstr>
      <vt:lpstr>HOW SEDATIVE-HYPNOTICS WORK</vt:lpstr>
      <vt:lpstr>SCOPE OF THE PROBLEM</vt:lpstr>
      <vt:lpstr>MEDICAL TREATMENT</vt:lpstr>
      <vt:lpstr>MEDICAL TREATMENT</vt:lpstr>
      <vt:lpstr>STIMULANTS</vt:lpstr>
      <vt:lpstr>STIMULANTS OVERALL</vt:lpstr>
      <vt:lpstr>HOW STIMULANTS WORK</vt:lpstr>
      <vt:lpstr>SCOPE OF THE PROBLEM</vt:lpstr>
      <vt:lpstr>MEDICAL TREATMENT</vt:lpstr>
      <vt:lpstr>MEDICAL TREATMENT</vt:lpstr>
      <vt:lpstr>A FEW WORDS ON DRUG TESTING</vt:lpstr>
      <vt:lpstr>A FEW WORDS ON DRUG TESTING</vt:lpstr>
      <vt:lpstr>A FEW WORDS ON DRUG TESTING</vt:lpstr>
      <vt:lpstr>A FEW WORDS ON DRUG TESTING</vt:lpstr>
      <vt:lpstr>A FEW WORDS ON DRUG TESTING</vt:lpstr>
      <vt:lpstr>Questions?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Addiction-Related Substances</dc:title>
  <dc:creator>Jim Shuler</dc:creator>
  <cp:lastModifiedBy>Jim Shuler</cp:lastModifiedBy>
  <cp:revision>51</cp:revision>
  <dcterms:created xsi:type="dcterms:W3CDTF">2023-06-16T14:30:13Z</dcterms:created>
  <dcterms:modified xsi:type="dcterms:W3CDTF">2024-06-13T16:04:32Z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