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342" r:id="rId5"/>
    <p:sldId id="351" r:id="rId6"/>
    <p:sldId id="352" r:id="rId7"/>
    <p:sldId id="349" r:id="rId8"/>
    <p:sldId id="354" r:id="rId9"/>
    <p:sldId id="357" r:id="rId10"/>
    <p:sldId id="358" r:id="rId11"/>
    <p:sldId id="355" r:id="rId12"/>
    <p:sldId id="356" r:id="rId13"/>
    <p:sldId id="359" r:id="rId14"/>
    <p:sldId id="360" r:id="rId15"/>
    <p:sldId id="361" r:id="rId16"/>
    <p:sldId id="362" r:id="rId17"/>
    <p:sldId id="279" r:id="rId18"/>
    <p:sldId id="257" r:id="rId19"/>
    <p:sldId id="258" r:id="rId20"/>
    <p:sldId id="281" r:id="rId21"/>
    <p:sldId id="259" r:id="rId22"/>
    <p:sldId id="282" r:id="rId23"/>
    <p:sldId id="260" r:id="rId24"/>
    <p:sldId id="261" r:id="rId25"/>
    <p:sldId id="262" r:id="rId26"/>
    <p:sldId id="263" r:id="rId27"/>
    <p:sldId id="264" r:id="rId28"/>
    <p:sldId id="265" r:id="rId29"/>
    <p:sldId id="280" r:id="rId30"/>
    <p:sldId id="266" r:id="rId31"/>
    <p:sldId id="267" r:id="rId32"/>
    <p:sldId id="364" r:id="rId33"/>
    <p:sldId id="365" r:id="rId34"/>
    <p:sldId id="366" r:id="rId35"/>
    <p:sldId id="367" r:id="rId36"/>
    <p:sldId id="268" r:id="rId37"/>
    <p:sldId id="269" r:id="rId38"/>
    <p:sldId id="270" r:id="rId39"/>
    <p:sldId id="271" r:id="rId40"/>
    <p:sldId id="272" r:id="rId41"/>
    <p:sldId id="273" r:id="rId42"/>
    <p:sldId id="274" r:id="rId43"/>
    <p:sldId id="363" r:id="rId44"/>
    <p:sldId id="35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11" autoAdjust="0"/>
    <p:restoredTop sz="95646"/>
  </p:normalViewPr>
  <p:slideViewPr>
    <p:cSldViewPr snapToGrid="0" snapToObjects="1" showGuides="1">
      <p:cViewPr varScale="1">
        <p:scale>
          <a:sx n="100" d="100"/>
          <a:sy n="100" d="100"/>
        </p:scale>
        <p:origin x="108"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317741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13</a:t>
            </a:fld>
            <a:endParaRPr lang="en-US" dirty="0"/>
          </a:p>
        </p:txBody>
      </p:sp>
    </p:spTree>
    <p:extLst>
      <p:ext uri="{BB962C8B-B14F-4D97-AF65-F5344CB8AC3E}">
        <p14:creationId xmlns:p14="http://schemas.microsoft.com/office/powerpoint/2010/main" val="264524350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1C9D2-BAD2-4E9E-88BC-BC848B3C95BA}" type="datetime1">
              <a:rPr lang="en-US" smtClean="0"/>
              <a:t>11/30/2023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801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D63A115-A003-4019-9183-0FDBFF3FAFE7}" type="datetime1">
              <a:rPr lang="en-US" smtClean="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73824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32AD7D-0A27-480E-98A3-516F7B090A66}" type="datetime1">
              <a:rPr lang="en-US" smtClean="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8226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CC2675E-B5CF-4388-808B-5F35B3616D3B}" type="datetime1">
              <a:rPr lang="en-US" smtClean="0"/>
              <a:t>11/30/2023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57865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33064-041C-4A97-B256-15BA87BC8A16}" type="datetime1">
              <a:rPr lang="en-US" smtClean="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719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a:t>Click to edit Master title style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a:t>Click to edit Master title style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a:t>Click to edit Master title style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r>
              <a:rPr lang="en-US"/>
              <a:t>Click icon to add picture</a:t>
            </a:r>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0"/>
              </a:schemeClr>
            </a:gs>
            <a:gs pos="28000">
              <a:schemeClr val="tx1"/>
            </a:gs>
            <a:gs pos="80000">
              <a:schemeClr val="accent6">
                <a:lumMod val="50000"/>
              </a:schemeClr>
            </a:gs>
            <a:gs pos="99000">
              <a:schemeClr val="tx2">
                <a:lumMod val="75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fld id="{B92C4F8E-207D-4CEA-BF70-1E97C5CD9F24}" type="datetime1">
              <a:rPr lang="en-US" smtClean="0"/>
              <a:t>11/30/2023</a:t>
            </a:fld>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endParaRPr lang="en-US" dirty="0"/>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 id="2147483667" r:id="rId10"/>
    <p:sldLayoutId id="2147483668" r:id="rId11"/>
    <p:sldLayoutId id="2147483669" r:id="rId12"/>
    <p:sldLayoutId id="2147483670" r:id="rId13"/>
    <p:sldLayoutId id="2147483671" r:id="rId14"/>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hulers@ao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THE SCIENCE AND STIGMA OF</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3" y="4168883"/>
            <a:ext cx="12191997" cy="781119"/>
          </a:xfrm>
        </p:spPr>
        <p:txBody>
          <a:bodyPr/>
          <a:lstStyle/>
          <a:p>
            <a:r>
              <a:rPr lang="en-US" b="1" dirty="0">
                <a:effectLst>
                  <a:outerShdw blurRad="38100" dist="38100" dir="2700000" algn="tl">
                    <a:srgbClr val="000000">
                      <a:alpha val="43137"/>
                    </a:srgbClr>
                  </a:outerShdw>
                </a:effectLst>
              </a:rPr>
              <a:t>ADDICTION</a:t>
            </a:r>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a:lstStyle/>
          <a:p>
            <a:r>
              <a:rPr lang="en-US" b="1" dirty="0"/>
              <a:t>James B. Shuler, DO, MS, FACOEP, FAWM, FASAM</a:t>
            </a:r>
          </a:p>
          <a:p>
            <a:r>
              <a:rPr lang="en-US" b="1" dirty="0">
                <a:hlinkClick r:id="rId2"/>
              </a:rPr>
              <a:t>shulers@aol.com</a:t>
            </a:r>
            <a:r>
              <a:rPr lang="en-US" b="1" dirty="0"/>
              <a:t>, 970-217-3882</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xfrm>
            <a:off x="849351" y="1434390"/>
            <a:ext cx="10493300" cy="5174811"/>
          </a:xfrm>
          <a:noFill/>
        </p:spPr>
        <p:txBody>
          <a:bodyPr/>
          <a:lstStyle/>
          <a:p>
            <a:pPr marL="182880" marR="0" lvl="0" indent="-182880" algn="l" rtl="0">
              <a:lnSpc>
                <a:spcPct val="90000"/>
              </a:lnSpc>
              <a:spcBef>
                <a:spcPts val="0"/>
              </a:spcBef>
              <a:spcAft>
                <a:spcPts val="0"/>
              </a:spcAft>
              <a:buClr>
                <a:schemeClr val="accent2"/>
              </a:buClr>
              <a:buSzPct val="75000"/>
              <a:buFont typeface="Noto Sans Symbols"/>
              <a:buChar char="◼"/>
            </a:pPr>
            <a:r>
              <a:rPr lang="en-US" sz="2400" b="1" i="0" u="none" strike="noStrike" cap="none" dirty="0">
                <a:effectLst>
                  <a:outerShdw blurRad="38100" dist="38100" dir="2700000" algn="tl">
                    <a:srgbClr val="000000">
                      <a:alpha val="43137"/>
                    </a:srgbClr>
                  </a:outerShdw>
                </a:effectLst>
                <a:ea typeface="Arial"/>
                <a:cs typeface="Arial"/>
                <a:sym typeface="Arial"/>
              </a:rPr>
              <a:t>Judgment in other medical settings</a:t>
            </a:r>
            <a:endParaRPr lang="en-US" sz="2400" b="1" dirty="0">
              <a:effectLst>
                <a:outerShdw blurRad="38100" dist="38100" dir="2700000" algn="tl">
                  <a:srgbClr val="000000">
                    <a:alpha val="43137"/>
                  </a:srgbClr>
                </a:outerShdw>
              </a:effectLst>
            </a:endParaRPr>
          </a:p>
          <a:p>
            <a:pPr marL="182880" marR="0" lvl="0" indent="-182880" algn="l" rtl="0">
              <a:lnSpc>
                <a:spcPct val="90000"/>
              </a:lnSpc>
              <a:spcBef>
                <a:spcPts val="600"/>
              </a:spcBef>
              <a:spcAft>
                <a:spcPts val="0"/>
              </a:spcAft>
              <a:buClr>
                <a:schemeClr val="accent2"/>
              </a:buClr>
              <a:buSzPct val="75000"/>
              <a:buFont typeface="Noto Sans Symbols"/>
              <a:buChar char="◼"/>
            </a:pPr>
            <a:r>
              <a:rPr lang="en-US" sz="2400" b="1" i="0" u="none" strike="noStrike" cap="none" dirty="0">
                <a:effectLst>
                  <a:outerShdw blurRad="38100" dist="38100" dir="2700000" algn="tl">
                    <a:srgbClr val="000000">
                      <a:alpha val="43137"/>
                    </a:srgbClr>
                  </a:outerShdw>
                </a:effectLst>
                <a:ea typeface="Arial"/>
                <a:cs typeface="Arial"/>
                <a:sym typeface="Arial"/>
              </a:rPr>
              <a:t>Low self-esteem</a:t>
            </a:r>
            <a:endParaRPr lang="en-US" sz="2400" b="1" dirty="0">
              <a:effectLst>
                <a:outerShdw blurRad="38100" dist="38100" dir="2700000" algn="tl">
                  <a:srgbClr val="000000">
                    <a:alpha val="43137"/>
                  </a:srgbClr>
                </a:outerShdw>
              </a:effectLst>
            </a:endParaRPr>
          </a:p>
          <a:p>
            <a:pPr marL="182880" marR="0" lvl="0" indent="-182880" algn="l" rtl="0">
              <a:lnSpc>
                <a:spcPct val="90000"/>
              </a:lnSpc>
              <a:spcBef>
                <a:spcPts val="600"/>
              </a:spcBef>
              <a:spcAft>
                <a:spcPts val="0"/>
              </a:spcAft>
              <a:buClr>
                <a:schemeClr val="accent2"/>
              </a:buClr>
              <a:buSzPct val="75000"/>
              <a:buFont typeface="Noto Sans Symbols"/>
              <a:buChar char="◼"/>
            </a:pPr>
            <a:r>
              <a:rPr lang="en-US" sz="2400" b="1" i="1" u="none" strike="noStrike" cap="none" dirty="0">
                <a:effectLst>
                  <a:outerShdw blurRad="38100" dist="38100" dir="2700000" algn="tl">
                    <a:srgbClr val="000000">
                      <a:alpha val="43137"/>
                    </a:srgbClr>
                  </a:outerShdw>
                </a:effectLst>
                <a:ea typeface="Arial"/>
                <a:cs typeface="Arial"/>
                <a:sym typeface="Arial"/>
              </a:rPr>
              <a:t>Friend/family relationships</a:t>
            </a:r>
            <a:r>
              <a:rPr lang="en-US" sz="2400" b="1" i="0" u="none" strike="noStrike" cap="none" dirty="0">
                <a:effectLst>
                  <a:outerShdw blurRad="38100" dist="38100" dir="2700000" algn="tl">
                    <a:srgbClr val="000000">
                      <a:alpha val="43137"/>
                    </a:srgbClr>
                  </a:outerShdw>
                </a:effectLst>
                <a:ea typeface="Arial"/>
                <a:cs typeface="Arial"/>
                <a:sym typeface="Arial"/>
              </a:rPr>
              <a:t>, dating</a:t>
            </a:r>
            <a:endParaRPr lang="en-US" sz="2400" b="1" dirty="0">
              <a:effectLst>
                <a:outerShdw blurRad="38100" dist="38100" dir="2700000" algn="tl">
                  <a:srgbClr val="000000">
                    <a:alpha val="43137"/>
                  </a:srgbClr>
                </a:outerShdw>
              </a:effectLst>
            </a:endParaRPr>
          </a:p>
          <a:p>
            <a:pPr marL="182880" marR="0" lvl="0" indent="-182880" algn="l" rtl="0">
              <a:lnSpc>
                <a:spcPct val="90000"/>
              </a:lnSpc>
              <a:spcBef>
                <a:spcPts val="600"/>
              </a:spcBef>
              <a:spcAft>
                <a:spcPts val="0"/>
              </a:spcAft>
              <a:buClr>
                <a:schemeClr val="accent2"/>
              </a:buClr>
              <a:buSzPct val="75000"/>
              <a:buFont typeface="Noto Sans Symbols"/>
              <a:buChar char="◼"/>
            </a:pPr>
            <a:r>
              <a:rPr lang="en-US" sz="2400" b="1" i="0" u="none" strike="noStrike" cap="none" dirty="0">
                <a:effectLst>
                  <a:outerShdw blurRad="38100" dist="38100" dir="2700000" algn="tl">
                    <a:srgbClr val="000000">
                      <a:alpha val="43137"/>
                    </a:srgbClr>
                  </a:outerShdw>
                </a:effectLst>
                <a:ea typeface="Arial"/>
                <a:cs typeface="Arial"/>
                <a:sym typeface="Arial"/>
              </a:rPr>
              <a:t>Employment</a:t>
            </a:r>
            <a:endParaRPr lang="en-US" sz="2400" b="1" dirty="0">
              <a:effectLst>
                <a:outerShdw blurRad="38100" dist="38100" dir="2700000" algn="tl">
                  <a:srgbClr val="000000">
                    <a:alpha val="43137"/>
                  </a:srgbClr>
                </a:outerShdw>
              </a:effectLst>
            </a:endParaRPr>
          </a:p>
          <a:p>
            <a:pPr marL="182880" lvl="0" indent="-182880" algn="l" rtl="0">
              <a:lnSpc>
                <a:spcPct val="80000"/>
              </a:lnSpc>
              <a:spcBef>
                <a:spcPts val="320"/>
              </a:spcBef>
              <a:spcAft>
                <a:spcPts val="0"/>
              </a:spcAft>
              <a:buClr>
                <a:schemeClr val="accent2"/>
              </a:buClr>
              <a:buSzPct val="75000"/>
              <a:buFont typeface="Noto Sans Symbols"/>
              <a:buChar char="◼"/>
            </a:pPr>
            <a:r>
              <a:rPr lang="en-US" sz="2400" b="1" dirty="0">
                <a:effectLst>
                  <a:outerShdw blurRad="38100" dist="38100" dir="2700000" algn="tl">
                    <a:srgbClr val="000000">
                      <a:alpha val="43137"/>
                    </a:srgbClr>
                  </a:outerShdw>
                </a:effectLst>
              </a:rPr>
              <a:t>Referrals to treatment unlikely</a:t>
            </a:r>
          </a:p>
          <a:p>
            <a:pPr marL="182880" lvl="0" indent="-182880" algn="l" rtl="0">
              <a:lnSpc>
                <a:spcPct val="80000"/>
              </a:lnSpc>
              <a:spcBef>
                <a:spcPts val="920"/>
              </a:spcBef>
              <a:spcAft>
                <a:spcPts val="0"/>
              </a:spcAft>
              <a:buClr>
                <a:schemeClr val="accent2"/>
              </a:buClr>
              <a:buSzPct val="75000"/>
              <a:buFont typeface="Noto Sans Symbols"/>
              <a:buChar char="◼"/>
            </a:pPr>
            <a:r>
              <a:rPr lang="en-US" sz="2400" b="1" dirty="0">
                <a:effectLst>
                  <a:outerShdw blurRad="38100" dist="38100" dir="2700000" algn="tl">
                    <a:srgbClr val="000000">
                      <a:alpha val="43137"/>
                    </a:srgbClr>
                  </a:outerShdw>
                </a:effectLst>
              </a:rPr>
              <a:t>PCPs also less likely to refer for appropriate physical health services NOT RELATED to SUD (preventative care, hepatitis treatment, transplant)</a:t>
            </a:r>
          </a:p>
          <a:p>
            <a:pPr marL="182880" lvl="0" indent="-182880" algn="l" rtl="0">
              <a:lnSpc>
                <a:spcPct val="80000"/>
              </a:lnSpc>
              <a:spcBef>
                <a:spcPts val="920"/>
              </a:spcBef>
              <a:spcAft>
                <a:spcPts val="0"/>
              </a:spcAft>
              <a:buClr>
                <a:schemeClr val="accent2"/>
              </a:buClr>
              <a:buSzPct val="75000"/>
              <a:buFont typeface="Noto Sans Symbols"/>
              <a:buChar char="◼"/>
            </a:pPr>
            <a:r>
              <a:rPr lang="en-US" sz="2400" b="1" dirty="0">
                <a:effectLst>
                  <a:outerShdw blurRad="38100" dist="38100" dir="2700000" algn="tl">
                    <a:srgbClr val="000000">
                      <a:alpha val="43137"/>
                    </a:srgbClr>
                  </a:outerShdw>
                </a:effectLst>
              </a:rPr>
              <a:t>Many organizations unwilling to offer treatment ESPECIALLY in facilities that offer “safety net” care; very little treatment in jails/prisons</a:t>
            </a:r>
          </a:p>
          <a:p>
            <a:pPr marL="182880" lvl="0" indent="-182880" algn="l" rtl="0">
              <a:lnSpc>
                <a:spcPct val="80000"/>
              </a:lnSpc>
              <a:spcBef>
                <a:spcPts val="920"/>
              </a:spcBef>
              <a:spcAft>
                <a:spcPts val="0"/>
              </a:spcAft>
              <a:buClr>
                <a:schemeClr val="accent2"/>
              </a:buClr>
              <a:buSzPct val="75000"/>
              <a:buFont typeface="Noto Sans Symbols"/>
              <a:buChar char="◼"/>
            </a:pPr>
            <a:r>
              <a:rPr lang="en-US" sz="2400" b="1" dirty="0">
                <a:effectLst>
                  <a:outerShdw blurRad="38100" dist="38100" dir="2700000" algn="tl">
                    <a:srgbClr val="000000">
                      <a:alpha val="43137"/>
                    </a:srgbClr>
                  </a:outerShdw>
                </a:effectLst>
              </a:rPr>
              <a:t>Payment for treatment is inadequate</a:t>
            </a:r>
          </a:p>
          <a:p>
            <a:pPr marL="182880" lvl="0" indent="-182880" algn="l" rtl="0">
              <a:lnSpc>
                <a:spcPct val="80000"/>
              </a:lnSpc>
              <a:spcBef>
                <a:spcPts val="920"/>
              </a:spcBef>
              <a:spcAft>
                <a:spcPts val="0"/>
              </a:spcAft>
              <a:buClr>
                <a:schemeClr val="accent2"/>
              </a:buClr>
              <a:buSzPct val="75000"/>
              <a:buFont typeface="Noto Sans Symbols"/>
              <a:buChar char="◼"/>
            </a:pPr>
            <a:r>
              <a:rPr lang="en-US" sz="2400" b="1" dirty="0">
                <a:effectLst>
                  <a:outerShdw blurRad="38100" dist="38100" dir="2700000" algn="tl">
                    <a:srgbClr val="000000">
                      <a:alpha val="43137"/>
                    </a:srgbClr>
                  </a:outerShdw>
                </a:effectLst>
              </a:rPr>
              <a:t>Family/friends may urge abstinence-based treatment</a:t>
            </a:r>
          </a:p>
          <a:p>
            <a:pPr marL="182880" lvl="0" indent="-182880" algn="l" rtl="0">
              <a:lnSpc>
                <a:spcPct val="115000"/>
              </a:lnSpc>
              <a:spcBef>
                <a:spcPts val="400"/>
              </a:spcBef>
              <a:spcAft>
                <a:spcPts val="0"/>
              </a:spcAft>
              <a:buClr>
                <a:schemeClr val="accent2"/>
              </a:buClr>
              <a:buSzPts val="1840"/>
              <a:buFont typeface="Noto Sans Symbols"/>
              <a:buChar char="◼"/>
            </a:pP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WHAT IS THE RESULT?</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
        <p:nvSpPr>
          <p:cNvPr id="2" name="Footer Placeholder 1">
            <a:extLst>
              <a:ext uri="{FF2B5EF4-FFF2-40B4-BE49-F238E27FC236}">
                <a16:creationId xmlns:a16="http://schemas.microsoft.com/office/drawing/2014/main" id="{53D2ED57-2066-713C-8B43-3F8547E34123}"/>
              </a:ext>
            </a:extLst>
          </p:cNvPr>
          <p:cNvSpPr>
            <a:spLocks noGrp="1"/>
          </p:cNvSpPr>
          <p:nvPr>
            <p:ph type="ftr" sz="quarter" idx="11"/>
          </p:nvPr>
        </p:nvSpPr>
        <p:spPr>
          <a:xfrm>
            <a:off x="336404" y="6237287"/>
            <a:ext cx="9550545" cy="365125"/>
          </a:xfrm>
        </p:spPr>
        <p:txBody>
          <a:bodyPr/>
          <a:lstStyle/>
          <a:p>
            <a:r>
              <a:rPr lang="en-US" dirty="0"/>
              <a:t>Woo &amp; </a:t>
            </a:r>
            <a:r>
              <a:rPr lang="en-US" dirty="0" err="1"/>
              <a:t>Balerao</a:t>
            </a:r>
            <a:r>
              <a:rPr lang="en-US" dirty="0"/>
              <a:t>, 2017; Kennedy-Hendricks, et al, 2017; Wang, et al, 2002; Corrigan &amp; </a:t>
            </a:r>
            <a:r>
              <a:rPr lang="en-US" dirty="0" err="1"/>
              <a:t>Kleinlein</a:t>
            </a:r>
            <a:r>
              <a:rPr lang="en-US" dirty="0"/>
              <a:t>, 2005; Cummings, et al, 2013</a:t>
            </a:r>
          </a:p>
        </p:txBody>
      </p:sp>
    </p:spTree>
    <p:extLst>
      <p:ext uri="{BB962C8B-B14F-4D97-AF65-F5344CB8AC3E}">
        <p14:creationId xmlns:p14="http://schemas.microsoft.com/office/powerpoint/2010/main" val="370456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xfrm>
            <a:off x="849351" y="1434390"/>
            <a:ext cx="10493300" cy="5174811"/>
          </a:xfrm>
          <a:noFill/>
        </p:spPr>
        <p:txBody>
          <a:bodyPr/>
          <a:lstStyle/>
          <a:p>
            <a:pPr marL="539750" lvl="0" indent="-457200" algn="l" rtl="0">
              <a:spcBef>
                <a:spcPts val="0"/>
              </a:spcBef>
              <a:spcAft>
                <a:spcPts val="0"/>
              </a:spcAft>
              <a:buClr>
                <a:schemeClr val="accent2"/>
              </a:buClr>
              <a:buSzPct val="75000"/>
              <a:buFont typeface="Wingdings" panose="05000000000000000000" pitchFamily="2" charset="2"/>
              <a:buChar char="§"/>
            </a:pPr>
            <a:r>
              <a:rPr lang="en-US" sz="2800" b="1" dirty="0">
                <a:effectLst>
                  <a:outerShdw blurRad="38100" dist="38100" dir="2700000" algn="tl">
                    <a:srgbClr val="000000">
                      <a:alpha val="43137"/>
                    </a:srgbClr>
                  </a:outerShdw>
                </a:effectLst>
              </a:rPr>
              <a:t>Reduced access to services (housing, jobs) while on MAT </a:t>
            </a:r>
          </a:p>
          <a:p>
            <a:pPr marL="539750" lvl="0" indent="-457200" algn="l" rtl="0">
              <a:spcBef>
                <a:spcPts val="0"/>
              </a:spcBef>
              <a:spcAft>
                <a:spcPts val="0"/>
              </a:spcAft>
              <a:buClr>
                <a:schemeClr val="accent2"/>
              </a:buClr>
              <a:buSzPct val="75000"/>
              <a:buFont typeface="Wingdings" panose="05000000000000000000" pitchFamily="2" charset="2"/>
              <a:buChar char="§"/>
            </a:pPr>
            <a:r>
              <a:rPr lang="en-US" sz="2800" b="1" dirty="0">
                <a:effectLst>
                  <a:outerShdw blurRad="38100" dist="38100" dir="2700000" algn="tl">
                    <a:srgbClr val="000000">
                      <a:alpha val="43137"/>
                    </a:srgbClr>
                  </a:outerShdw>
                </a:effectLst>
              </a:rPr>
              <a:t>People may avoid talking about treatment, minimize dose, accessing services</a:t>
            </a:r>
          </a:p>
          <a:p>
            <a:pPr marL="539750" lvl="0" indent="-457200" algn="l" rtl="0">
              <a:spcBef>
                <a:spcPts val="0"/>
              </a:spcBef>
              <a:spcAft>
                <a:spcPts val="0"/>
              </a:spcAft>
              <a:buClr>
                <a:schemeClr val="accent2"/>
              </a:buClr>
              <a:buSzPct val="75000"/>
              <a:buFont typeface="Wingdings" panose="05000000000000000000" pitchFamily="2" charset="2"/>
              <a:buChar char="§"/>
            </a:pPr>
            <a:r>
              <a:rPr lang="en-US" sz="2800" b="1" dirty="0">
                <a:effectLst>
                  <a:outerShdw blurRad="38100" dist="38100" dir="2700000" algn="tl">
                    <a:srgbClr val="000000">
                      <a:alpha val="43137"/>
                    </a:srgbClr>
                  </a:outerShdw>
                </a:effectLst>
              </a:rPr>
              <a:t>Leads people to cease treatment as soon as possible</a:t>
            </a:r>
          </a:p>
          <a:p>
            <a:pPr lvl="0" algn="l" rtl="0">
              <a:spcBef>
                <a:spcPts val="1600"/>
              </a:spcBef>
              <a:spcAft>
                <a:spcPts val="1600"/>
              </a:spcAft>
              <a:buClr>
                <a:schemeClr val="accent2"/>
              </a:buClr>
              <a:buSzPct val="75000"/>
            </a:pPr>
            <a:r>
              <a:rPr lang="en-US" sz="2800" b="1" i="1" dirty="0">
                <a:effectLst>
                  <a:outerShdw blurRad="38100" dist="38100" dir="2700000" algn="tl">
                    <a:srgbClr val="000000">
                      <a:alpha val="43137"/>
                    </a:srgbClr>
                  </a:outerShdw>
                </a:effectLst>
              </a:rPr>
              <a:t>Particularly acute among already marginalized groups, like children/adolescents, pregnant women</a:t>
            </a:r>
          </a:p>
          <a:p>
            <a:pPr marL="182880" lvl="0" indent="-182880" algn="l" rtl="0">
              <a:lnSpc>
                <a:spcPct val="115000"/>
              </a:lnSpc>
              <a:spcBef>
                <a:spcPts val="400"/>
              </a:spcBef>
              <a:spcAft>
                <a:spcPts val="0"/>
              </a:spcAft>
              <a:buClr>
                <a:schemeClr val="accent2"/>
              </a:buClr>
              <a:buSzPts val="1840"/>
              <a:buFont typeface="Noto Sans Symbols"/>
              <a:buChar char="◼"/>
            </a:pP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WHAT IS THE RESULT?</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11</a:t>
            </a:fld>
            <a:endParaRPr lang="en-US" dirty="0"/>
          </a:p>
        </p:txBody>
      </p:sp>
      <p:sp>
        <p:nvSpPr>
          <p:cNvPr id="2" name="Footer Placeholder 1">
            <a:extLst>
              <a:ext uri="{FF2B5EF4-FFF2-40B4-BE49-F238E27FC236}">
                <a16:creationId xmlns:a16="http://schemas.microsoft.com/office/drawing/2014/main" id="{93167DB6-CA39-D3B3-9AB3-70924E73AA9B}"/>
              </a:ext>
            </a:extLst>
          </p:cNvPr>
          <p:cNvSpPr>
            <a:spLocks noGrp="1"/>
          </p:cNvSpPr>
          <p:nvPr>
            <p:ph type="ftr" sz="quarter" idx="11"/>
          </p:nvPr>
        </p:nvSpPr>
        <p:spPr/>
        <p:txBody>
          <a:bodyPr/>
          <a:lstStyle/>
          <a:p>
            <a:endParaRPr lang="en-US" dirty="0"/>
          </a:p>
        </p:txBody>
      </p:sp>
      <p:pic>
        <p:nvPicPr>
          <p:cNvPr id="8" name="Picture 7" descr="A diagram of a stigma&#10;&#10;Description automatically generated">
            <a:extLst>
              <a:ext uri="{FF2B5EF4-FFF2-40B4-BE49-F238E27FC236}">
                <a16:creationId xmlns:a16="http://schemas.microsoft.com/office/drawing/2014/main" id="{EDA366A3-C557-B0CD-F8C8-59F0D1CCE676}"/>
              </a:ext>
            </a:extLst>
          </p:cNvPr>
          <p:cNvPicPr>
            <a:picLocks noChangeAspect="1"/>
          </p:cNvPicPr>
          <p:nvPr/>
        </p:nvPicPr>
        <p:blipFill>
          <a:blip r:embed="rId2"/>
          <a:stretch>
            <a:fillRect/>
          </a:stretch>
        </p:blipFill>
        <p:spPr>
          <a:xfrm>
            <a:off x="4806304" y="4501494"/>
            <a:ext cx="2579392" cy="21872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4137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xfrm>
            <a:off x="871651" y="1683189"/>
            <a:ext cx="10493300" cy="5174811"/>
          </a:xfrm>
          <a:noFill/>
        </p:spPr>
        <p:txBody>
          <a:bodyPr/>
          <a:lstStyle/>
          <a:p>
            <a:pPr marL="457200" lvl="0" indent="-457200" algn="l" rtl="0">
              <a:lnSpc>
                <a:spcPct val="115000"/>
              </a:lnSpc>
              <a:spcBef>
                <a:spcPts val="400"/>
              </a:spcBef>
              <a:spcAft>
                <a:spcPts val="0"/>
              </a:spcAft>
              <a:buClr>
                <a:schemeClr val="accent2"/>
              </a:buClr>
              <a:buSzPct val="75000"/>
              <a:buFont typeface="Arial" panose="020B0604020202020204" pitchFamily="34" charset="0"/>
              <a:buChar char="•"/>
            </a:pPr>
            <a:r>
              <a:rPr lang="en-US" sz="2800" b="1" i="0" u="none" strike="noStrike" cap="none" dirty="0">
                <a:effectLst>
                  <a:outerShdw blurRad="38100" dist="38100" dir="2700000" algn="tl">
                    <a:srgbClr val="000000">
                      <a:alpha val="43137"/>
                    </a:srgbClr>
                  </a:outerShdw>
                </a:effectLst>
                <a:ea typeface="Arial"/>
                <a:cs typeface="Arial"/>
                <a:sym typeface="Arial"/>
              </a:rPr>
              <a:t>Conflicting messages!</a:t>
            </a:r>
          </a:p>
          <a:p>
            <a:pPr marL="457200" indent="-457200">
              <a:lnSpc>
                <a:spcPct val="115000"/>
              </a:lnSpc>
              <a:spcBef>
                <a:spcPts val="400"/>
              </a:spcBef>
              <a:buClr>
                <a:schemeClr val="accent2"/>
              </a:buClr>
              <a:buSzPct val="75000"/>
              <a:buFont typeface="Arial" panose="020B0604020202020204" pitchFamily="34" charset="0"/>
              <a:buChar char="•"/>
            </a:pPr>
            <a:r>
              <a:rPr lang="en-US" sz="2800" b="1" i="0" u="none" strike="noStrike" cap="none" dirty="0">
                <a:effectLst>
                  <a:outerShdw blurRad="38100" dist="38100" dir="2700000" algn="tl">
                    <a:srgbClr val="000000">
                      <a:alpha val="43137"/>
                    </a:srgbClr>
                  </a:outerShdw>
                </a:effectLst>
                <a:ea typeface="Arial"/>
                <a:cs typeface="Arial"/>
                <a:sym typeface="Arial"/>
              </a:rPr>
              <a:t>“The only requirement for membership is a desire to stop using.”</a:t>
            </a:r>
            <a:endParaRPr lang="en-US" b="1" dirty="0">
              <a:effectLst>
                <a:outerShdw blurRad="38100" dist="38100" dir="2700000" algn="tl">
                  <a:srgbClr val="000000">
                    <a:alpha val="43137"/>
                  </a:srgbClr>
                </a:outerShdw>
              </a:effectLst>
            </a:endParaRPr>
          </a:p>
          <a:p>
            <a:pPr marL="457200" marR="0" lvl="0" indent="-457200" algn="l" rtl="0">
              <a:lnSpc>
                <a:spcPct val="90000"/>
              </a:lnSpc>
              <a:spcBef>
                <a:spcPts val="0"/>
              </a:spcBef>
              <a:spcAft>
                <a:spcPts val="0"/>
              </a:spcAft>
              <a:buClr>
                <a:schemeClr val="accent2"/>
              </a:buClr>
              <a:buSzPct val="75000"/>
              <a:buFont typeface="Arial" panose="020B0604020202020204" pitchFamily="34" charset="0"/>
              <a:buChar char="•"/>
            </a:pPr>
            <a:r>
              <a:rPr lang="en-US" b="1" i="0" u="none" strike="noStrike" cap="none" dirty="0">
                <a:effectLst>
                  <a:outerShdw blurRad="38100" dist="38100" dir="2700000" algn="tl">
                    <a:srgbClr val="000000">
                      <a:alpha val="43137"/>
                    </a:srgbClr>
                  </a:outerShdw>
                </a:effectLst>
                <a:ea typeface="Arial"/>
                <a:cs typeface="Arial"/>
                <a:sym typeface="Arial"/>
              </a:rPr>
              <a:t>1996 pamphlet: NA has the right to limit such members’ participation in meetings</a:t>
            </a:r>
            <a:endParaRPr lang="en-US" b="1" dirty="0">
              <a:effectLst>
                <a:outerShdw blurRad="38100" dist="38100" dir="2700000" algn="tl">
                  <a:srgbClr val="000000">
                    <a:alpha val="43137"/>
                  </a:srgbClr>
                </a:outerShdw>
              </a:effectLst>
            </a:endParaRPr>
          </a:p>
          <a:p>
            <a:pPr marL="800100" lvl="2">
              <a:spcBef>
                <a:spcPts val="525"/>
              </a:spcBef>
              <a:buClr>
                <a:schemeClr val="accent2"/>
              </a:buClr>
              <a:buSzPct val="75000"/>
            </a:pPr>
            <a:r>
              <a:rPr lang="en-US" b="1" i="0" u="none" strike="noStrike" cap="none" dirty="0">
                <a:solidFill>
                  <a:schemeClr val="accent3"/>
                </a:solidFill>
                <a:effectLst>
                  <a:outerShdw blurRad="38100" dist="38100" dir="2700000" algn="tl">
                    <a:srgbClr val="000000">
                      <a:alpha val="43137"/>
                    </a:srgbClr>
                  </a:outerShdw>
                </a:effectLst>
                <a:latin typeface="+mj-lt"/>
                <a:ea typeface="Arial"/>
                <a:cs typeface="Arial"/>
                <a:sym typeface="Arial"/>
              </a:rPr>
              <a:t>No sharing</a:t>
            </a:r>
            <a:endParaRPr lang="en-US" b="1" dirty="0">
              <a:solidFill>
                <a:schemeClr val="accent3"/>
              </a:solidFill>
              <a:effectLst>
                <a:outerShdw blurRad="38100" dist="38100" dir="2700000" algn="tl">
                  <a:srgbClr val="000000">
                    <a:alpha val="43137"/>
                  </a:srgbClr>
                </a:outerShdw>
              </a:effectLst>
              <a:latin typeface="+mj-lt"/>
            </a:endParaRPr>
          </a:p>
          <a:p>
            <a:pPr marL="800100" lvl="2">
              <a:spcBef>
                <a:spcPts val="180"/>
              </a:spcBef>
              <a:buClr>
                <a:schemeClr val="accent2"/>
              </a:buClr>
              <a:buSzPct val="75000"/>
            </a:pPr>
            <a:r>
              <a:rPr lang="en-US" b="1" i="0" u="none" strike="noStrike" cap="none" dirty="0">
                <a:solidFill>
                  <a:schemeClr val="accent3"/>
                </a:solidFill>
                <a:effectLst>
                  <a:outerShdw blurRad="38100" dist="38100" dir="2700000" algn="tl">
                    <a:srgbClr val="000000">
                      <a:alpha val="43137"/>
                    </a:srgbClr>
                  </a:outerShdw>
                </a:effectLst>
                <a:latin typeface="+mj-lt"/>
                <a:ea typeface="Arial"/>
                <a:cs typeface="Arial"/>
                <a:sym typeface="Arial"/>
              </a:rPr>
              <a:t>No service positions</a:t>
            </a:r>
            <a:endParaRPr lang="en-US" b="1" dirty="0">
              <a:solidFill>
                <a:schemeClr val="accent3"/>
              </a:solidFill>
              <a:effectLst>
                <a:outerShdw blurRad="38100" dist="38100" dir="2700000" algn="tl">
                  <a:srgbClr val="000000">
                    <a:alpha val="43137"/>
                  </a:srgbClr>
                </a:outerShdw>
              </a:effectLst>
              <a:latin typeface="+mj-lt"/>
            </a:endParaRPr>
          </a:p>
          <a:p>
            <a:pPr marL="800100" lvl="2">
              <a:spcBef>
                <a:spcPts val="180"/>
              </a:spcBef>
              <a:buClr>
                <a:schemeClr val="accent2"/>
              </a:buClr>
              <a:buSzPct val="75000"/>
            </a:pPr>
            <a:r>
              <a:rPr lang="en-US" b="1" i="0" u="none" strike="noStrike" cap="none" dirty="0">
                <a:solidFill>
                  <a:schemeClr val="accent3"/>
                </a:solidFill>
                <a:effectLst>
                  <a:outerShdw blurRad="38100" dist="38100" dir="2700000" algn="tl">
                    <a:srgbClr val="000000">
                      <a:alpha val="43137"/>
                    </a:srgbClr>
                  </a:outerShdw>
                </a:effectLst>
                <a:latin typeface="+mj-lt"/>
                <a:ea typeface="Arial"/>
                <a:cs typeface="Arial"/>
                <a:sym typeface="Arial"/>
              </a:rPr>
              <a:t>No sponsoring</a:t>
            </a:r>
          </a:p>
          <a:p>
            <a:pPr marL="457200" lvl="1" indent="-457200">
              <a:spcBef>
                <a:spcPts val="180"/>
              </a:spcBef>
              <a:buClr>
                <a:schemeClr val="accent2"/>
              </a:buClr>
              <a:buSzPct val="75000"/>
            </a:pPr>
            <a:r>
              <a:rPr lang="en-US" sz="2800" b="1" i="0" u="none" strike="noStrike" cap="none" dirty="0">
                <a:solidFill>
                  <a:schemeClr val="accent3"/>
                </a:solidFill>
                <a:effectLst>
                  <a:outerShdw blurRad="38100" dist="38100" dir="2700000" algn="tl">
                    <a:srgbClr val="000000">
                      <a:alpha val="43137"/>
                    </a:srgbClr>
                  </a:outerShdw>
                </a:effectLst>
                <a:latin typeface="+mj-lt"/>
                <a:ea typeface="Arial"/>
                <a:cs typeface="Arial"/>
                <a:sym typeface="Arial"/>
              </a:rPr>
              <a:t>In practice, these are rarely enforced, but sharing about MAT and using MAT are still highly discouraged</a:t>
            </a:r>
            <a:endParaRPr lang="en-US" sz="2800" b="1" dirty="0">
              <a:solidFill>
                <a:schemeClr val="accent3"/>
              </a:solidFill>
              <a:effectLst>
                <a:outerShdw blurRad="38100" dist="38100" dir="2700000" algn="tl">
                  <a:srgbClr val="000000">
                    <a:alpha val="43137"/>
                  </a:srgbClr>
                </a:outerShdw>
              </a:effectLst>
              <a:latin typeface="+mj-lt"/>
            </a:endParaRPr>
          </a:p>
          <a:p>
            <a:pPr marL="0" lvl="1" indent="0">
              <a:spcBef>
                <a:spcPts val="180"/>
              </a:spcBef>
              <a:buClr>
                <a:schemeClr val="accent2"/>
              </a:buClr>
              <a:buSzPct val="75000"/>
              <a:buNone/>
            </a:pPr>
            <a:endParaRPr lang="en-US" b="1" dirty="0">
              <a:solidFill>
                <a:schemeClr val="accent3"/>
              </a:solidFill>
              <a:effectLst>
                <a:outerShdw blurRad="38100" dist="38100" dir="2700000" algn="tl">
                  <a:srgbClr val="000000">
                    <a:alpha val="43137"/>
                  </a:srgbClr>
                </a:outerShdw>
              </a:effectLst>
              <a:latin typeface="+mj-lt"/>
            </a:endParaRPr>
          </a:p>
          <a:p>
            <a:pPr marL="182880" lvl="0" indent="-182880" algn="l" rtl="0">
              <a:lnSpc>
                <a:spcPct val="115000"/>
              </a:lnSpc>
              <a:spcBef>
                <a:spcPts val="400"/>
              </a:spcBef>
              <a:spcAft>
                <a:spcPts val="0"/>
              </a:spcAft>
              <a:buClr>
                <a:schemeClr val="accent2"/>
              </a:buClr>
              <a:buSzPts val="1840"/>
              <a:buFont typeface="Noto Sans Symbols"/>
              <a:buChar char="◼"/>
            </a:pP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NO PROBLEMS IN 12-STEP MEETINGS, RIGHT?</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12</a:t>
            </a:fld>
            <a:endParaRPr lang="en-US" dirty="0"/>
          </a:p>
        </p:txBody>
      </p:sp>
      <p:sp>
        <p:nvSpPr>
          <p:cNvPr id="2" name="Footer Placeholder 1">
            <a:extLst>
              <a:ext uri="{FF2B5EF4-FFF2-40B4-BE49-F238E27FC236}">
                <a16:creationId xmlns:a16="http://schemas.microsoft.com/office/drawing/2014/main" id="{26D0E3C2-5A68-7A70-A37F-34465880D8D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06021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A63CC359-8A44-9313-ADA5-3E961D2CC84F}"/>
              </a:ext>
            </a:extLst>
          </p:cNvPr>
          <p:cNvSpPr>
            <a:spLocks noGrp="1"/>
          </p:cNvSpPr>
          <p:nvPr>
            <p:ph type="body" sz="quarter" idx="34"/>
          </p:nvPr>
        </p:nvSpPr>
        <p:spPr/>
        <p:txBody>
          <a:bodyPr/>
          <a:lstStyle/>
          <a:p>
            <a:r>
              <a:rPr lang="en-US" b="1" dirty="0">
                <a:effectLst>
                  <a:outerShdw blurRad="38100" dist="38100" dir="2700000" algn="tl">
                    <a:srgbClr val="000000">
                      <a:alpha val="43137"/>
                    </a:srgbClr>
                  </a:outerShdw>
                </a:effectLst>
              </a:rPr>
              <a:t>Legislators</a:t>
            </a:r>
          </a:p>
          <a:p>
            <a:r>
              <a:rPr lang="en-US" b="1" dirty="0">
                <a:effectLst>
                  <a:outerShdw blurRad="38100" dist="38100" dir="2700000" algn="tl">
                    <a:srgbClr val="000000">
                      <a:alpha val="43137"/>
                    </a:srgbClr>
                  </a:outerShdw>
                </a:effectLst>
              </a:rPr>
              <a:t>Housing Providers</a:t>
            </a:r>
          </a:p>
          <a:p>
            <a:r>
              <a:rPr lang="en-US" b="1" dirty="0">
                <a:effectLst>
                  <a:outerShdw blurRad="38100" dist="38100" dir="2700000" algn="tl">
                    <a:srgbClr val="000000">
                      <a:alpha val="43137"/>
                    </a:srgbClr>
                  </a:outerShdw>
                </a:effectLst>
              </a:rPr>
              <a:t>Employers</a:t>
            </a:r>
          </a:p>
        </p:txBody>
      </p:sp>
      <p:sp>
        <p:nvSpPr>
          <p:cNvPr id="32" name="Text Placeholder 31">
            <a:extLst>
              <a:ext uri="{FF2B5EF4-FFF2-40B4-BE49-F238E27FC236}">
                <a16:creationId xmlns:a16="http://schemas.microsoft.com/office/drawing/2014/main" id="{3DB2DABA-9EFA-FC6D-50D6-0493014B4A51}"/>
              </a:ext>
            </a:extLst>
          </p:cNvPr>
          <p:cNvSpPr>
            <a:spLocks noGrp="1"/>
          </p:cNvSpPr>
          <p:nvPr>
            <p:ph type="body" sz="quarter" idx="35"/>
          </p:nvPr>
        </p:nvSpPr>
        <p:spPr/>
        <p:txBody>
          <a:bodyPr/>
          <a:lstStyle/>
          <a:p>
            <a:endParaRPr lang="en-US" dirty="0"/>
          </a:p>
          <a:p>
            <a:r>
              <a:rPr lang="en-US" b="1" dirty="0">
                <a:effectLst>
                  <a:outerShdw blurRad="38100" dist="38100" dir="2700000" algn="tl">
                    <a:srgbClr val="000000">
                      <a:alpha val="43137"/>
                    </a:srgbClr>
                  </a:outerShdw>
                </a:effectLst>
              </a:rPr>
              <a:t>Criminal Justice</a:t>
            </a:r>
          </a:p>
          <a:p>
            <a:r>
              <a:rPr lang="en-US" b="1" dirty="0">
                <a:effectLst>
                  <a:outerShdw blurRad="38100" dist="38100" dir="2700000" algn="tl">
                    <a:srgbClr val="000000">
                      <a:alpha val="43137"/>
                    </a:srgbClr>
                  </a:outerShdw>
                </a:effectLst>
              </a:rPr>
              <a:t>Health Care Providers</a:t>
            </a:r>
          </a:p>
          <a:p>
            <a:endParaRPr lang="en-US" dirty="0"/>
          </a:p>
        </p:txBody>
      </p:sp>
      <p:sp>
        <p:nvSpPr>
          <p:cNvPr id="11" name="Slide Number Placeholder 10">
            <a:extLst>
              <a:ext uri="{FF2B5EF4-FFF2-40B4-BE49-F238E27FC236}">
                <a16:creationId xmlns:a16="http://schemas.microsoft.com/office/drawing/2014/main" id="{8F648E53-A674-2192-7737-52A353F09A1B}"/>
              </a:ext>
            </a:extLst>
          </p:cNvPr>
          <p:cNvSpPr>
            <a:spLocks noGrp="1"/>
          </p:cNvSpPr>
          <p:nvPr>
            <p:ph type="sldNum" sz="quarter" idx="12"/>
          </p:nvPr>
        </p:nvSpPr>
        <p:spPr/>
        <p:txBody>
          <a:bodyPr/>
          <a:lstStyle/>
          <a:p>
            <a:fld id="{FE024F78-56A6-7740-B68D-8D4D026EDF3F}" type="slidenum">
              <a:rPr lang="en-US" smtClean="0"/>
              <a:pPr/>
              <a:t>13</a:t>
            </a:fld>
            <a:endParaRPr lang="en-US" dirty="0"/>
          </a:p>
        </p:txBody>
      </p:sp>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WAYS TO REDUCE STIGMA</a:t>
            </a:r>
          </a:p>
        </p:txBody>
      </p:sp>
      <p:sp>
        <p:nvSpPr>
          <p:cNvPr id="4" name="Text Placeholder 3">
            <a:extLst>
              <a:ext uri="{FF2B5EF4-FFF2-40B4-BE49-F238E27FC236}">
                <a16:creationId xmlns:a16="http://schemas.microsoft.com/office/drawing/2014/main" id="{F7A615C6-5B0E-9C55-4354-0FE24FAB35EE}"/>
              </a:ext>
            </a:extLst>
          </p:cNvPr>
          <p:cNvSpPr>
            <a:spLocks noGrp="1"/>
          </p:cNvSpPr>
          <p:nvPr>
            <p:ph type="body" sz="quarter" idx="29"/>
          </p:nvPr>
        </p:nvSpPr>
        <p:spPr>
          <a:xfrm>
            <a:off x="1671255" y="1857036"/>
            <a:ext cx="8845828" cy="929026"/>
          </a:xfrm>
        </p:spPr>
        <p:txBody>
          <a:bodyPr/>
          <a:lstStyle/>
          <a:p>
            <a:r>
              <a:rPr lang="en-US" sz="3200" b="1" dirty="0">
                <a:effectLst>
                  <a:outerShdw blurRad="38100" dist="38100" dir="2700000" algn="tl">
                    <a:srgbClr val="000000">
                      <a:alpha val="43137"/>
                    </a:srgbClr>
                  </a:outerShdw>
                </a:effectLst>
              </a:rPr>
              <a:t>Methods and Targets</a:t>
            </a:r>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a:xfrm>
            <a:off x="1557437" y="3360802"/>
            <a:ext cx="2693929" cy="1721355"/>
          </a:xfrm>
        </p:spPr>
        <p:txBody>
          <a:bodyPr/>
          <a:lstStyle/>
          <a:p>
            <a:r>
              <a:rPr lang="en-US" b="1" dirty="0">
                <a:effectLst>
                  <a:outerShdw blurRad="38100" dist="38100" dir="2700000" algn="tl">
                    <a:srgbClr val="000000">
                      <a:alpha val="43137"/>
                    </a:srgbClr>
                  </a:outerShdw>
                </a:effectLst>
              </a:rPr>
              <a:t>Legal</a:t>
            </a:r>
          </a:p>
          <a:p>
            <a:r>
              <a:rPr lang="en-US" b="1" dirty="0">
                <a:effectLst>
                  <a:outerShdw blurRad="38100" dist="38100" dir="2700000" algn="tl">
                    <a:srgbClr val="000000">
                      <a:alpha val="43137"/>
                    </a:srgbClr>
                  </a:outerShdw>
                </a:effectLst>
              </a:rPr>
              <a:t>Policy/Advocacy</a:t>
            </a:r>
          </a:p>
          <a:p>
            <a:r>
              <a:rPr lang="en-US" b="1" dirty="0">
                <a:effectLst>
                  <a:outerShdw blurRad="38100" dist="38100" dir="2700000" algn="tl">
                    <a:srgbClr val="000000">
                      <a:alpha val="43137"/>
                    </a:srgbClr>
                  </a:outerShdw>
                </a:effectLst>
              </a:rPr>
              <a:t>Professional Education</a:t>
            </a:r>
          </a:p>
        </p:txBody>
      </p:sp>
      <p:sp>
        <p:nvSpPr>
          <p:cNvPr id="3" name="Footer Placeholder 2">
            <a:extLst>
              <a:ext uri="{FF2B5EF4-FFF2-40B4-BE49-F238E27FC236}">
                <a16:creationId xmlns:a16="http://schemas.microsoft.com/office/drawing/2014/main" id="{8182D539-1F79-3561-2447-D8679836520E}"/>
              </a:ext>
            </a:extLst>
          </p:cNvPr>
          <p:cNvSpPr>
            <a:spLocks noGrp="1"/>
          </p:cNvSpPr>
          <p:nvPr>
            <p:ph type="ftr" sz="quarter" idx="11"/>
          </p:nvPr>
        </p:nvSpPr>
        <p:spPr/>
        <p:txBody>
          <a:bodyPr/>
          <a:lstStyle/>
          <a:p>
            <a:endParaRPr lang="en-US" dirty="0"/>
          </a:p>
        </p:txBody>
      </p:sp>
      <p:pic>
        <p:nvPicPr>
          <p:cNvPr id="6" name="Picture 5" descr="A child holding a sign with hands up&#10;&#10;Description automatically generated">
            <a:extLst>
              <a:ext uri="{FF2B5EF4-FFF2-40B4-BE49-F238E27FC236}">
                <a16:creationId xmlns:a16="http://schemas.microsoft.com/office/drawing/2014/main" id="{DFFE0E77-ED50-E6A1-37A7-553C640B400D}"/>
              </a:ext>
            </a:extLst>
          </p:cNvPr>
          <p:cNvPicPr>
            <a:picLocks noChangeAspect="1"/>
          </p:cNvPicPr>
          <p:nvPr/>
        </p:nvPicPr>
        <p:blipFill>
          <a:blip r:embed="rId3"/>
          <a:stretch>
            <a:fillRect/>
          </a:stretch>
        </p:blipFill>
        <p:spPr>
          <a:xfrm>
            <a:off x="838198" y="1541242"/>
            <a:ext cx="2604415" cy="17213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descr="A purple ribbon on a black circle&#10;&#10;Description automatically generated">
            <a:extLst>
              <a:ext uri="{FF2B5EF4-FFF2-40B4-BE49-F238E27FC236}">
                <a16:creationId xmlns:a16="http://schemas.microsoft.com/office/drawing/2014/main" id="{A700D450-8F3A-1D2B-943D-330D3A986CAF}"/>
              </a:ext>
            </a:extLst>
          </p:cNvPr>
          <p:cNvPicPr>
            <a:picLocks noChangeAspect="1"/>
          </p:cNvPicPr>
          <p:nvPr/>
        </p:nvPicPr>
        <p:blipFill>
          <a:blip r:embed="rId4"/>
          <a:stretch>
            <a:fillRect/>
          </a:stretch>
        </p:blipFill>
        <p:spPr>
          <a:xfrm>
            <a:off x="8991125" y="1541242"/>
            <a:ext cx="2240019" cy="17213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4316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0579-E639-A453-3F4F-A90E81A55006}"/>
              </a:ext>
            </a:extLst>
          </p:cNvPr>
          <p:cNvSpPr>
            <a:spLocks noGrp="1"/>
          </p:cNvSpPr>
          <p:nvPr>
            <p:ph type="title"/>
          </p:nvPr>
        </p:nvSpPr>
        <p:spPr>
          <a:xfrm>
            <a:off x="1143000" y="410897"/>
            <a:ext cx="9906000" cy="1477961"/>
          </a:xfrm>
        </p:spPr>
        <p:txBody>
          <a:bodyPr>
            <a:normAutofit/>
          </a:bodyPr>
          <a:lstStyle/>
          <a:p>
            <a:pPr algn="ctr"/>
            <a:r>
              <a:rPr lang="en-US" sz="4800" b="1" dirty="0">
                <a:effectLst>
                  <a:outerShdw blurRad="38100" dist="38100" dir="2700000" algn="tl">
                    <a:srgbClr val="000000">
                      <a:alpha val="43137"/>
                    </a:srgbClr>
                  </a:outerShdw>
                </a:effectLst>
              </a:rPr>
              <a:t>MEDICINE TODAY</a:t>
            </a:r>
          </a:p>
        </p:txBody>
      </p:sp>
      <p:sp>
        <p:nvSpPr>
          <p:cNvPr id="3" name="Text Placeholder 2">
            <a:extLst>
              <a:ext uri="{FF2B5EF4-FFF2-40B4-BE49-F238E27FC236}">
                <a16:creationId xmlns:a16="http://schemas.microsoft.com/office/drawing/2014/main" id="{E4719B0F-4FFF-DA8C-5D05-E1340E7BE313}"/>
              </a:ext>
            </a:extLst>
          </p:cNvPr>
          <p:cNvSpPr>
            <a:spLocks noGrp="1"/>
          </p:cNvSpPr>
          <p:nvPr>
            <p:ph type="body" idx="1"/>
          </p:nvPr>
        </p:nvSpPr>
        <p:spPr>
          <a:xfrm>
            <a:off x="655866" y="1685131"/>
            <a:ext cx="4649783" cy="823912"/>
          </a:xfrm>
        </p:spPr>
        <p:txBody>
          <a:bodyPr/>
          <a:lstStyle/>
          <a:p>
            <a:pPr algn="ctr"/>
            <a:r>
              <a:rPr lang="en-US" b="1" dirty="0">
                <a:solidFill>
                  <a:schemeClr val="accent3"/>
                </a:solidFill>
                <a:effectLst>
                  <a:outerShdw blurRad="38100" dist="38100" dir="2700000" algn="tl">
                    <a:srgbClr val="000000">
                      <a:alpha val="43137"/>
                    </a:srgbClr>
                  </a:outerShdw>
                </a:effectLst>
                <a:latin typeface="+mj-lt"/>
              </a:rPr>
              <a:t>other medicine today</a:t>
            </a:r>
          </a:p>
        </p:txBody>
      </p:sp>
      <p:pic>
        <p:nvPicPr>
          <p:cNvPr id="8" name="Content Placeholder 7" descr="A picture containing indoor, floor&#10;&#10;Description automatically generated">
            <a:extLst>
              <a:ext uri="{FF2B5EF4-FFF2-40B4-BE49-F238E27FC236}">
                <a16:creationId xmlns:a16="http://schemas.microsoft.com/office/drawing/2014/main" id="{8D7CB38C-1D42-3F60-5A24-9AA6562C29DD}"/>
              </a:ext>
            </a:extLst>
          </p:cNvPr>
          <p:cNvPicPr>
            <a:picLocks noGrp="1" noChangeAspect="1"/>
          </p:cNvPicPr>
          <p:nvPr>
            <p:ph sz="half" idx="2"/>
          </p:nvPr>
        </p:nvPicPr>
        <p:blipFill>
          <a:blip r:embed="rId2"/>
          <a:stretch>
            <a:fillRect/>
          </a:stretch>
        </p:blipFill>
        <p:spPr>
          <a:xfrm>
            <a:off x="345545" y="2547052"/>
            <a:ext cx="5270427" cy="3518770"/>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 Placeholder 4">
            <a:extLst>
              <a:ext uri="{FF2B5EF4-FFF2-40B4-BE49-F238E27FC236}">
                <a16:creationId xmlns:a16="http://schemas.microsoft.com/office/drawing/2014/main" id="{99DDB460-D86F-BE8F-A89B-C17E74EA3377}"/>
              </a:ext>
            </a:extLst>
          </p:cNvPr>
          <p:cNvSpPr>
            <a:spLocks noGrp="1"/>
          </p:cNvSpPr>
          <p:nvPr>
            <p:ph type="body" sz="quarter" idx="3"/>
          </p:nvPr>
        </p:nvSpPr>
        <p:spPr>
          <a:xfrm>
            <a:off x="6376819" y="1685131"/>
            <a:ext cx="4916032" cy="823912"/>
          </a:xfrm>
        </p:spPr>
        <p:txBody>
          <a:bodyPr/>
          <a:lstStyle/>
          <a:p>
            <a:pPr algn="ctr"/>
            <a:r>
              <a:rPr lang="en-US" b="1" dirty="0">
                <a:solidFill>
                  <a:schemeClr val="accent3"/>
                </a:solidFill>
                <a:effectLst>
                  <a:outerShdw blurRad="38100" dist="38100" dir="2700000" algn="tl">
                    <a:srgbClr val="000000">
                      <a:alpha val="43137"/>
                    </a:srgbClr>
                  </a:outerShdw>
                </a:effectLst>
                <a:latin typeface="+mj-lt"/>
              </a:rPr>
              <a:t>Addiction medicine today</a:t>
            </a:r>
          </a:p>
        </p:txBody>
      </p:sp>
      <p:pic>
        <p:nvPicPr>
          <p:cNvPr id="10" name="Content Placeholder 9" descr="A group of people playing drums&#10;&#10;Description automatically generated with medium confidence">
            <a:extLst>
              <a:ext uri="{FF2B5EF4-FFF2-40B4-BE49-F238E27FC236}">
                <a16:creationId xmlns:a16="http://schemas.microsoft.com/office/drawing/2014/main" id="{E512336A-437F-1361-BF10-6E458647DB0B}"/>
              </a:ext>
            </a:extLst>
          </p:cNvPr>
          <p:cNvPicPr>
            <a:picLocks noGrp="1" noChangeAspect="1"/>
          </p:cNvPicPr>
          <p:nvPr>
            <p:ph sz="quarter" idx="4"/>
          </p:nvPr>
        </p:nvPicPr>
        <p:blipFill>
          <a:blip r:embed="rId3"/>
          <a:stretch>
            <a:fillRect/>
          </a:stretch>
        </p:blipFill>
        <p:spPr>
          <a:xfrm>
            <a:off x="5689268" y="2547052"/>
            <a:ext cx="6291134" cy="3518770"/>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Slide Number Placeholder 3">
            <a:extLst>
              <a:ext uri="{FF2B5EF4-FFF2-40B4-BE49-F238E27FC236}">
                <a16:creationId xmlns:a16="http://schemas.microsoft.com/office/drawing/2014/main" id="{887238DC-0E18-A03C-33C4-4AF6776A73BD}"/>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6" name="Footer Placeholder 5">
            <a:extLst>
              <a:ext uri="{FF2B5EF4-FFF2-40B4-BE49-F238E27FC236}">
                <a16:creationId xmlns:a16="http://schemas.microsoft.com/office/drawing/2014/main" id="{078572C9-BFEC-FFF1-25E9-97FE3D73DE9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1480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7780-C59D-4AEC-AC67-9CC7ED703D9C}"/>
              </a:ext>
            </a:extLst>
          </p:cNvPr>
          <p:cNvSpPr>
            <a:spLocks noGrp="1"/>
          </p:cNvSpPr>
          <p:nvPr>
            <p:ph type="title"/>
          </p:nvPr>
        </p:nvSpPr>
        <p:spPr>
          <a:xfrm>
            <a:off x="1141413" y="44486"/>
            <a:ext cx="9905998" cy="1478570"/>
          </a:xfrm>
        </p:spPr>
        <p:txBody>
          <a:bodyPr>
            <a:normAutofit/>
          </a:bodyPr>
          <a:lstStyle/>
          <a:p>
            <a:pPr algn="ctr"/>
            <a:r>
              <a:rPr lang="en-US" sz="5400" b="1" dirty="0">
                <a:effectLst>
                  <a:outerShdw blurRad="38100" dist="38100" dir="2700000" algn="tl">
                    <a:srgbClr val="000000">
                      <a:alpha val="43137"/>
                    </a:srgbClr>
                  </a:outerShdw>
                </a:effectLst>
                <a:cs typeface="Times New Roman" panose="02020603050405020304" pitchFamily="18" charset="0"/>
              </a:rPr>
              <a:t>IN SHORT</a:t>
            </a:r>
          </a:p>
        </p:txBody>
      </p:sp>
      <p:sp>
        <p:nvSpPr>
          <p:cNvPr id="3" name="Content Placeholder 2">
            <a:extLst>
              <a:ext uri="{FF2B5EF4-FFF2-40B4-BE49-F238E27FC236}">
                <a16:creationId xmlns:a16="http://schemas.microsoft.com/office/drawing/2014/main" id="{D3F7A4D6-46F1-41CD-B384-0D768742C2C0}"/>
              </a:ext>
            </a:extLst>
          </p:cNvPr>
          <p:cNvSpPr>
            <a:spLocks noGrp="1"/>
          </p:cNvSpPr>
          <p:nvPr>
            <p:ph idx="1"/>
          </p:nvPr>
        </p:nvSpPr>
        <p:spPr>
          <a:xfrm>
            <a:off x="778598" y="1144616"/>
            <a:ext cx="10827945" cy="560021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The brain is a 3-part (triune) system that is essentially a hard-wired “computer” that runs software and is “programmable”</a:t>
            </a:r>
          </a:p>
          <a:p>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Addiction is a “software/malware” program running on </a:t>
            </a:r>
            <a:r>
              <a:rPr lang="en-US" sz="2800" b="1" i="1" dirty="0">
                <a:solidFill>
                  <a:schemeClr val="accent3"/>
                </a:solidFill>
                <a:effectLst>
                  <a:outerShdw blurRad="38100" dist="38100" dir="2700000" algn="tl">
                    <a:srgbClr val="000000">
                      <a:alpha val="43137"/>
                    </a:srgbClr>
                  </a:outerShdw>
                </a:effectLst>
                <a:cs typeface="Times New Roman" panose="02020603050405020304" pitchFamily="18" charset="0"/>
              </a:rPr>
              <a:t>perfectly</a:t>
            </a:r>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 operating hardware</a:t>
            </a:r>
          </a:p>
          <a:p>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It is a neurobiologically based illness that expresses itself through </a:t>
            </a:r>
            <a:r>
              <a:rPr lang="en-US" sz="2800" b="1" i="1" dirty="0">
                <a:solidFill>
                  <a:schemeClr val="accent3"/>
                </a:solidFill>
                <a:effectLst>
                  <a:outerShdw blurRad="38100" dist="38100" dir="2700000" algn="tl">
                    <a:srgbClr val="000000">
                      <a:alpha val="43137"/>
                    </a:srgbClr>
                  </a:outerShdw>
                </a:effectLst>
                <a:cs typeface="Times New Roman" panose="02020603050405020304" pitchFamily="18" charset="0"/>
              </a:rPr>
              <a:t>thoughts</a:t>
            </a:r>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 and </a:t>
            </a:r>
            <a:r>
              <a:rPr lang="en-US" sz="2800" b="1" i="1" dirty="0">
                <a:solidFill>
                  <a:schemeClr val="accent3"/>
                </a:solidFill>
                <a:effectLst>
                  <a:outerShdw blurRad="38100" dist="38100" dir="2700000" algn="tl">
                    <a:srgbClr val="000000">
                      <a:alpha val="43137"/>
                    </a:srgbClr>
                  </a:outerShdw>
                </a:effectLst>
                <a:cs typeface="Times New Roman" panose="02020603050405020304" pitchFamily="18" charset="0"/>
              </a:rPr>
              <a:t>behavior</a:t>
            </a:r>
          </a:p>
          <a:p>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It is a maladaptive </a:t>
            </a:r>
            <a:r>
              <a:rPr lang="en-US" sz="2800" b="1" i="1" dirty="0">
                <a:solidFill>
                  <a:schemeClr val="accent3"/>
                </a:solidFill>
                <a:effectLst>
                  <a:outerShdw blurRad="38100" dist="38100" dir="2700000" algn="tl">
                    <a:srgbClr val="000000">
                      <a:alpha val="43137"/>
                    </a:srgbClr>
                  </a:outerShdw>
                </a:effectLst>
                <a:cs typeface="Times New Roman" panose="02020603050405020304" pitchFamily="18" charset="0"/>
              </a:rPr>
              <a:t>learned</a:t>
            </a:r>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 response “programmed” by the “survival” center of the brain</a:t>
            </a:r>
          </a:p>
          <a:p>
            <a:r>
              <a:rPr lang="en-US" sz="2800" b="1" dirty="0">
                <a:solidFill>
                  <a:schemeClr val="accent3"/>
                </a:solidFill>
                <a:effectLst>
                  <a:outerShdw blurRad="38100" dist="38100" dir="2700000" algn="tl">
                    <a:srgbClr val="000000">
                      <a:alpha val="43137"/>
                    </a:srgbClr>
                  </a:outerShdw>
                </a:effectLst>
                <a:cs typeface="Times New Roman" panose="02020603050405020304" pitchFamily="18" charset="0"/>
              </a:rPr>
              <a:t>First, a definition…</a:t>
            </a:r>
          </a:p>
        </p:txBody>
      </p:sp>
      <p:sp>
        <p:nvSpPr>
          <p:cNvPr id="4" name="Slide Number Placeholder 3">
            <a:extLst>
              <a:ext uri="{FF2B5EF4-FFF2-40B4-BE49-F238E27FC236}">
                <a16:creationId xmlns:a16="http://schemas.microsoft.com/office/drawing/2014/main" id="{6A51AB41-273D-33F4-2A8A-3498E6F3F7DF}"/>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5" name="Footer Placeholder 4">
            <a:extLst>
              <a:ext uri="{FF2B5EF4-FFF2-40B4-BE49-F238E27FC236}">
                <a16:creationId xmlns:a16="http://schemas.microsoft.com/office/drawing/2014/main" id="{91DFE1BE-E5BE-2693-C1A6-E47BE6BFF2FD}"/>
              </a:ext>
            </a:extLst>
          </p:cNvPr>
          <p:cNvSpPr>
            <a:spLocks noGrp="1"/>
          </p:cNvSpPr>
          <p:nvPr>
            <p:ph type="ftr" sz="quarter" idx="11"/>
          </p:nvPr>
        </p:nvSpPr>
        <p:spPr>
          <a:xfrm>
            <a:off x="1261732" y="6173787"/>
            <a:ext cx="4114800" cy="365125"/>
          </a:xfrm>
        </p:spPr>
        <p:txBody>
          <a:bodyPr/>
          <a:lstStyle/>
          <a:p>
            <a:pPr algn="l"/>
            <a:r>
              <a:rPr lang="en-US" dirty="0"/>
              <a:t>Early, PH, </a:t>
            </a:r>
            <a:r>
              <a:rPr lang="en-US" i="1" dirty="0"/>
              <a:t>Recovery Mind Training, </a:t>
            </a:r>
            <a:r>
              <a:rPr lang="en-US" dirty="0"/>
              <a:t>2017</a:t>
            </a:r>
          </a:p>
        </p:txBody>
      </p:sp>
    </p:spTree>
    <p:extLst>
      <p:ext uri="{BB962C8B-B14F-4D97-AF65-F5344CB8AC3E}">
        <p14:creationId xmlns:p14="http://schemas.microsoft.com/office/powerpoint/2010/main" val="4071981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458E-57C5-4123-9C15-4B8AEC939EB8}"/>
              </a:ext>
            </a:extLst>
          </p:cNvPr>
          <p:cNvSpPr>
            <a:spLocks noGrp="1"/>
          </p:cNvSpPr>
          <p:nvPr>
            <p:ph type="title"/>
          </p:nvPr>
        </p:nvSpPr>
        <p:spPr/>
        <p:txBody>
          <a:bodyPr>
            <a:normAutofit fontScale="90000"/>
          </a:bodyPr>
          <a:lstStyle/>
          <a:p>
            <a:pPr algn="ctr"/>
            <a:r>
              <a:rPr lang="en-US" b="1" dirty="0">
                <a:effectLst>
                  <a:outerShdw blurRad="38100" dist="38100" dir="2700000" algn="tl">
                    <a:srgbClr val="000000">
                      <a:alpha val="43137"/>
                    </a:srgbClr>
                  </a:outerShdw>
                </a:effectLst>
              </a:rPr>
              <a:t>Definition: From the American Society of Addiction Medicine (</a:t>
            </a:r>
            <a:r>
              <a:rPr lang="en-US" b="1" dirty="0" err="1">
                <a:effectLst>
                  <a:outerShdw blurRad="38100" dist="38100" dir="2700000" algn="tl">
                    <a:srgbClr val="000000">
                      <a:alpha val="43137"/>
                    </a:srgbClr>
                  </a:outerShdw>
                </a:effectLst>
              </a:rPr>
              <a:t>asam</a:t>
            </a:r>
            <a:r>
              <a:rPr lang="en-US" b="1" dirty="0">
                <a:effectLst>
                  <a:outerShdw blurRad="38100" dist="38100" dir="2700000" algn="tl">
                    <a:srgbClr val="000000">
                      <a:alpha val="43137"/>
                    </a:srgbClr>
                  </a:outerShdw>
                </a:effectLst>
              </a:rPr>
              <a:t>) (April 2012, the “short” definition)</a:t>
            </a:r>
          </a:p>
        </p:txBody>
      </p:sp>
      <p:sp>
        <p:nvSpPr>
          <p:cNvPr id="3" name="Content Placeholder 2">
            <a:extLst>
              <a:ext uri="{FF2B5EF4-FFF2-40B4-BE49-F238E27FC236}">
                <a16:creationId xmlns:a16="http://schemas.microsoft.com/office/drawing/2014/main" id="{81242EDA-1539-4BCD-A834-BAF722A3AE4F}"/>
              </a:ext>
            </a:extLst>
          </p:cNvPr>
          <p:cNvSpPr>
            <a:spLocks noGrp="1"/>
          </p:cNvSpPr>
          <p:nvPr>
            <p:ph idx="1"/>
          </p:nvPr>
        </p:nvSpPr>
        <p:spPr>
          <a:xfrm>
            <a:off x="888274" y="2097087"/>
            <a:ext cx="10502537" cy="439515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rmAutofit fontScale="85000" lnSpcReduction="20000"/>
          </a:bodyPr>
          <a:lstStyle/>
          <a:p>
            <a:r>
              <a:rPr lang="en-US" b="1" dirty="0">
                <a:solidFill>
                  <a:schemeClr val="accent3"/>
                </a:solidFill>
                <a:effectLst>
                  <a:outerShdw blurRad="38100" dist="38100" dir="2700000" algn="tl">
                    <a:srgbClr val="000000">
                      <a:alpha val="43137"/>
                    </a:srgbClr>
                  </a:outerShdw>
                </a:effectLst>
              </a:rPr>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a:t>
            </a:r>
          </a:p>
          <a:p>
            <a:r>
              <a:rPr lang="en-US" b="1" dirty="0">
                <a:solidFill>
                  <a:schemeClr val="accent3"/>
                </a:solidFill>
                <a:effectLst>
                  <a:outerShdw blurRad="38100" dist="38100" dir="2700000" algn="tl">
                    <a:srgbClr val="000000">
                      <a:alpha val="43137"/>
                    </a:srgbClr>
                  </a:outerShdw>
                </a:effectLst>
              </a:rPr>
              <a:t>Addiction is characterized by inability to consistently abstain, impairment in behavioral control, craving, diminished recognition of significant problems with one’s behaviors and interpersonal relationships, and a dysfunctional emotional response. Like other chronic diseases, addiction often involves cycles of relapse and remission. Without treatment or engagement in recovery activities, addiction is progressive and can result in disability or premature death.</a:t>
            </a:r>
          </a:p>
          <a:p>
            <a:endParaRPr lang="en-US" b="1" dirty="0">
              <a:solidFill>
                <a:srgbClr val="FFFF0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F901844A-CC51-F74C-F2B6-3111E5693537}"/>
              </a:ext>
            </a:extLst>
          </p:cNvPr>
          <p:cNvSpPr>
            <a:spLocks noGrp="1"/>
          </p:cNvSpPr>
          <p:nvPr>
            <p:ph type="sldNum" sz="quarter" idx="12"/>
          </p:nvPr>
        </p:nvSpPr>
        <p:spPr/>
        <p:txBody>
          <a:bodyPr/>
          <a:lstStyle/>
          <a:p>
            <a:fld id="{6D22F896-40B5-4ADD-8801-0D06FADFA095}" type="slidenum">
              <a:rPr lang="en-US" smtClean="0"/>
              <a:t>16</a:t>
            </a:fld>
            <a:endParaRPr lang="en-US" dirty="0"/>
          </a:p>
        </p:txBody>
      </p:sp>
      <p:sp>
        <p:nvSpPr>
          <p:cNvPr id="5" name="Footer Placeholder 4">
            <a:extLst>
              <a:ext uri="{FF2B5EF4-FFF2-40B4-BE49-F238E27FC236}">
                <a16:creationId xmlns:a16="http://schemas.microsoft.com/office/drawing/2014/main" id="{4EA5CC15-385F-FCF9-185A-0E9137137B4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74581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5A9662D-DD00-CC5E-0AF1-2D9871790DD1}"/>
              </a:ext>
            </a:extLst>
          </p:cNvPr>
          <p:cNvSpPr>
            <a:spLocks noGrp="1"/>
          </p:cNvSpPr>
          <p:nvPr>
            <p:ph idx="1"/>
          </p:nvPr>
        </p:nvSpPr>
        <p:spPr>
          <a:xfrm>
            <a:off x="844620" y="2249487"/>
            <a:ext cx="2862444" cy="3957302"/>
          </a:xfrm>
        </p:spPr>
        <p:txBody>
          <a:bodyPr>
            <a:normAutofit/>
          </a:bodyPr>
          <a:lstStyle/>
          <a:p>
            <a:r>
              <a:rPr lang="en-US" b="1" dirty="0">
                <a:effectLst>
                  <a:outerShdw blurRad="38100" dist="38100" dir="2700000" algn="tl">
                    <a:srgbClr val="000000">
                      <a:alpha val="43137"/>
                    </a:srgbClr>
                  </a:outerShdw>
                </a:effectLst>
              </a:rPr>
              <a:t>How many are present for you?</a:t>
            </a:r>
          </a:p>
        </p:txBody>
      </p:sp>
      <p:pic>
        <p:nvPicPr>
          <p:cNvPr id="9" name="Content Placeholder 8" descr="A screenshot of a phone&#10;&#10;Description automatically generated with medium confidence">
            <a:extLst>
              <a:ext uri="{FF2B5EF4-FFF2-40B4-BE49-F238E27FC236}">
                <a16:creationId xmlns:a16="http://schemas.microsoft.com/office/drawing/2014/main" id="{ACC71AB2-67C2-E1CA-DA99-932B30D93C5E}"/>
              </a:ext>
            </a:extLst>
          </p:cNvPr>
          <p:cNvPicPr>
            <a:picLocks noChangeAspect="1"/>
          </p:cNvPicPr>
          <p:nvPr/>
        </p:nvPicPr>
        <p:blipFill>
          <a:blip r:embed="rId2"/>
          <a:stretch>
            <a:fillRect/>
          </a:stretch>
        </p:blipFill>
        <p:spPr>
          <a:xfrm>
            <a:off x="5402984" y="112082"/>
            <a:ext cx="5725391" cy="6487696"/>
          </a:xfrm>
          <a:prstGeom prst="rect">
            <a:avLst/>
          </a:prstGeom>
        </p:spPr>
      </p:pic>
      <p:sp>
        <p:nvSpPr>
          <p:cNvPr id="4" name="Title 3">
            <a:extLst>
              <a:ext uri="{FF2B5EF4-FFF2-40B4-BE49-F238E27FC236}">
                <a16:creationId xmlns:a16="http://schemas.microsoft.com/office/drawing/2014/main" id="{BB6ABE27-E5B0-A3F0-19B6-60147A1D22D3}"/>
              </a:ext>
            </a:extLst>
          </p:cNvPr>
          <p:cNvSpPr>
            <a:spLocks noGrp="1"/>
          </p:cNvSpPr>
          <p:nvPr>
            <p:ph type="title"/>
          </p:nvPr>
        </p:nvSpPr>
        <p:spPr>
          <a:xfrm>
            <a:off x="342901" y="118588"/>
            <a:ext cx="3364164" cy="21812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a:noAutofit/>
          </a:bodyPr>
          <a:lstStyle/>
          <a:p>
            <a:r>
              <a:rPr lang="en-US" sz="4000" b="1" dirty="0">
                <a:solidFill>
                  <a:schemeClr val="bg1"/>
                </a:solidFill>
                <a:effectLst>
                  <a:outerShdw blurRad="38100" dist="38100" dir="2700000" algn="tl">
                    <a:srgbClr val="000000">
                      <a:alpha val="43137"/>
                    </a:srgbClr>
                  </a:outerShdw>
                </a:effectLst>
                <a:latin typeface="+mj-lt"/>
              </a:rPr>
              <a:t>CRITERIA FOR ADDICTION</a:t>
            </a:r>
          </a:p>
        </p:txBody>
      </p:sp>
      <p:sp>
        <p:nvSpPr>
          <p:cNvPr id="10" name="Rectangle 9">
            <a:extLst>
              <a:ext uri="{FF2B5EF4-FFF2-40B4-BE49-F238E27FC236}">
                <a16:creationId xmlns:a16="http://schemas.microsoft.com/office/drawing/2014/main" id="{4F39F928-3560-6A0B-EF95-08740D71D584}"/>
              </a:ext>
            </a:extLst>
          </p:cNvPr>
          <p:cNvSpPr/>
          <p:nvPr/>
        </p:nvSpPr>
        <p:spPr>
          <a:xfrm>
            <a:off x="6337426" y="371192"/>
            <a:ext cx="3992578" cy="344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5DBB56A-DD81-BF36-003F-4E9FD5811936}"/>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3" name="Footer Placeholder 2">
            <a:extLst>
              <a:ext uri="{FF2B5EF4-FFF2-40B4-BE49-F238E27FC236}">
                <a16:creationId xmlns:a16="http://schemas.microsoft.com/office/drawing/2014/main" id="{1C517AAE-B96A-9B98-D9B6-710601DCE370}"/>
              </a:ext>
            </a:extLst>
          </p:cNvPr>
          <p:cNvSpPr>
            <a:spLocks noGrp="1"/>
          </p:cNvSpPr>
          <p:nvPr>
            <p:ph type="ftr" sz="quarter" idx="11"/>
          </p:nvPr>
        </p:nvSpPr>
        <p:spPr>
          <a:xfrm>
            <a:off x="440224" y="6356349"/>
            <a:ext cx="4114800" cy="365125"/>
          </a:xfrm>
        </p:spPr>
        <p:txBody>
          <a:bodyPr/>
          <a:lstStyle/>
          <a:p>
            <a:pPr algn="l"/>
            <a:r>
              <a:rPr lang="en-US" dirty="0"/>
              <a:t>National Center for Excellence, 2021</a:t>
            </a:r>
          </a:p>
        </p:txBody>
      </p:sp>
    </p:spTree>
    <p:extLst>
      <p:ext uri="{BB962C8B-B14F-4D97-AF65-F5344CB8AC3E}">
        <p14:creationId xmlns:p14="http://schemas.microsoft.com/office/powerpoint/2010/main" val="131350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91260-C7DE-4B1E-AFD3-93B8D2CA8085}"/>
              </a:ext>
            </a:extLst>
          </p:cNvPr>
          <p:cNvSpPr>
            <a:spLocks noGrp="1"/>
          </p:cNvSpPr>
          <p:nvPr>
            <p:ph type="title"/>
          </p:nvPr>
        </p:nvSpPr>
        <p:spPr>
          <a:xfrm>
            <a:off x="1141413" y="618518"/>
            <a:ext cx="9905998" cy="1478570"/>
          </a:xfrm>
        </p:spPr>
        <p:txBody>
          <a:bodyPr vert="horz" lIns="91440" tIns="45720" rIns="91440" bIns="45720" rtlCol="0" anchor="ctr">
            <a:normAutofit/>
          </a:bodyPr>
          <a:lstStyle/>
          <a:p>
            <a:pPr algn="ctr"/>
            <a:r>
              <a:rPr lang="en-US" sz="6000" b="1" dirty="0">
                <a:effectLst>
                  <a:outerShdw blurRad="38100" dist="38100" dir="2700000" algn="tl">
                    <a:srgbClr val="000000">
                      <a:alpha val="43137"/>
                    </a:srgbClr>
                  </a:outerShdw>
                </a:effectLst>
              </a:rPr>
              <a:t>THE BRAIN</a:t>
            </a:r>
          </a:p>
        </p:txBody>
      </p:sp>
      <p:pic>
        <p:nvPicPr>
          <p:cNvPr id="10" name="Content Placeholder 9" descr="A close up of a logo&#10;&#10;Description automatically generated">
            <a:extLst>
              <a:ext uri="{FF2B5EF4-FFF2-40B4-BE49-F238E27FC236}">
                <a16:creationId xmlns:a16="http://schemas.microsoft.com/office/drawing/2014/main" id="{80B70845-5B73-4FDE-981C-C79DA75DC0CB}"/>
              </a:ext>
            </a:extLst>
          </p:cNvPr>
          <p:cNvPicPr>
            <a:picLocks noGrp="1" noChangeAspect="1"/>
          </p:cNvPicPr>
          <p:nvPr>
            <p:ph sz="half" idx="1"/>
          </p:nvPr>
        </p:nvPicPr>
        <p:blipFill rotWithShape="1">
          <a:blip r:embed="rId2"/>
          <a:srcRect l="9370" r="-2" b="-2"/>
          <a:stretch/>
        </p:blipFill>
        <p:spPr>
          <a:xfrm>
            <a:off x="761708" y="2249487"/>
            <a:ext cx="5041844" cy="3296125"/>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Content Placeholder 5">
            <a:extLst>
              <a:ext uri="{FF2B5EF4-FFF2-40B4-BE49-F238E27FC236}">
                <a16:creationId xmlns:a16="http://schemas.microsoft.com/office/drawing/2014/main" id="{ACF9C4C8-C684-4D8B-A071-D3EDA92E35DA}"/>
              </a:ext>
            </a:extLst>
          </p:cNvPr>
          <p:cNvSpPr>
            <a:spLocks noGrp="1"/>
          </p:cNvSpPr>
          <p:nvPr>
            <p:ph sz="half" idx="2"/>
          </p:nvPr>
        </p:nvSpPr>
        <p:spPr>
          <a:xfrm>
            <a:off x="6212415" y="2068512"/>
            <a:ext cx="4844521" cy="369570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r>
              <a:rPr lang="en-US" sz="2800" b="1" dirty="0">
                <a:solidFill>
                  <a:srgbClr val="FFFF00"/>
                </a:solidFill>
                <a:effectLst>
                  <a:outerShdw blurRad="38100" dist="38100" dir="2700000" algn="tl">
                    <a:srgbClr val="000000">
                      <a:alpha val="43137"/>
                    </a:srgbClr>
                  </a:outerShdw>
                </a:effectLst>
                <a:latin typeface="+mj-lt"/>
              </a:rPr>
              <a:t>Neocortex: The rational or thinking brain</a:t>
            </a:r>
          </a:p>
          <a:p>
            <a:r>
              <a:rPr lang="en-US" sz="2800" b="1" dirty="0">
                <a:solidFill>
                  <a:srgbClr val="FFFF00"/>
                </a:solidFill>
                <a:effectLst>
                  <a:outerShdw blurRad="38100" dist="38100" dir="2700000" algn="tl">
                    <a:srgbClr val="000000">
                      <a:alpha val="43137"/>
                    </a:srgbClr>
                  </a:outerShdw>
                </a:effectLst>
                <a:latin typeface="+mj-lt"/>
              </a:rPr>
              <a:t>Limbic </a:t>
            </a:r>
            <a:r>
              <a:rPr lang="en-US" sz="2800" b="1" i="1" dirty="0">
                <a:solidFill>
                  <a:srgbClr val="FFFF00"/>
                </a:solidFill>
                <a:effectLst>
                  <a:outerShdw blurRad="38100" dist="38100" dir="2700000" algn="tl">
                    <a:srgbClr val="000000">
                      <a:alpha val="43137"/>
                    </a:srgbClr>
                  </a:outerShdw>
                </a:effectLst>
                <a:latin typeface="+mj-lt"/>
              </a:rPr>
              <a:t>Area</a:t>
            </a:r>
            <a:r>
              <a:rPr lang="en-US" sz="2800" b="1" dirty="0">
                <a:solidFill>
                  <a:srgbClr val="FFFF00"/>
                </a:solidFill>
                <a:effectLst>
                  <a:outerShdw blurRad="38100" dist="38100" dir="2700000" algn="tl">
                    <a:srgbClr val="000000">
                      <a:alpha val="43137"/>
                    </a:srgbClr>
                  </a:outerShdw>
                </a:effectLst>
                <a:latin typeface="+mj-lt"/>
              </a:rPr>
              <a:t>: The emotional or feeling brain</a:t>
            </a:r>
          </a:p>
          <a:p>
            <a:r>
              <a:rPr lang="en-US" sz="2800" b="1" dirty="0">
                <a:solidFill>
                  <a:srgbClr val="FFFF00"/>
                </a:solidFill>
                <a:effectLst>
                  <a:outerShdw blurRad="38100" dist="38100" dir="2700000" algn="tl">
                    <a:srgbClr val="000000">
                      <a:alpha val="43137"/>
                    </a:srgbClr>
                  </a:outerShdw>
                </a:effectLst>
                <a:latin typeface="+mj-lt"/>
              </a:rPr>
              <a:t>Reptilian Complex: The instinctual or reptilian brain</a:t>
            </a:r>
          </a:p>
        </p:txBody>
      </p:sp>
      <p:sp>
        <p:nvSpPr>
          <p:cNvPr id="2" name="Slide Number Placeholder 1">
            <a:extLst>
              <a:ext uri="{FF2B5EF4-FFF2-40B4-BE49-F238E27FC236}">
                <a16:creationId xmlns:a16="http://schemas.microsoft.com/office/drawing/2014/main" id="{E8749B22-534A-0C05-D999-BAD397CD8D7D}"/>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3" name="Footer Placeholder 2">
            <a:extLst>
              <a:ext uri="{FF2B5EF4-FFF2-40B4-BE49-F238E27FC236}">
                <a16:creationId xmlns:a16="http://schemas.microsoft.com/office/drawing/2014/main" id="{796B8886-94F3-E97E-FC5E-A0FB0BCA7B2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10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17AA-1D64-EB79-4F1F-9C2BEF89018D}"/>
              </a:ext>
            </a:extLst>
          </p:cNvPr>
          <p:cNvSpPr>
            <a:spLocks noGrp="1"/>
          </p:cNvSpPr>
          <p:nvPr>
            <p:ph type="title"/>
          </p:nvPr>
        </p:nvSpPr>
        <p:spPr>
          <a:xfrm>
            <a:off x="1141415" y="-22800"/>
            <a:ext cx="9905998" cy="1478570"/>
          </a:xfrm>
        </p:spPr>
        <p:txBody>
          <a:bodyPr>
            <a:normAutofit/>
          </a:bodyPr>
          <a:lstStyle/>
          <a:p>
            <a:pPr algn="ctr"/>
            <a:r>
              <a:rPr lang="en-US" sz="4400" b="1" dirty="0">
                <a:effectLst>
                  <a:outerShdw blurRad="38100" dist="38100" dir="2700000" algn="tl">
                    <a:srgbClr val="000000">
                      <a:alpha val="43137"/>
                    </a:srgbClr>
                  </a:outerShdw>
                </a:effectLst>
              </a:rPr>
              <a:t>HOW DID IT ALL BEGIN?</a:t>
            </a:r>
          </a:p>
        </p:txBody>
      </p:sp>
      <p:sp>
        <p:nvSpPr>
          <p:cNvPr id="3" name="Content Placeholder 2">
            <a:extLst>
              <a:ext uri="{FF2B5EF4-FFF2-40B4-BE49-F238E27FC236}">
                <a16:creationId xmlns:a16="http://schemas.microsoft.com/office/drawing/2014/main" id="{13037E89-77E0-2B85-9C60-49FB9CE8CEED}"/>
              </a:ext>
            </a:extLst>
          </p:cNvPr>
          <p:cNvSpPr>
            <a:spLocks noGrp="1"/>
          </p:cNvSpPr>
          <p:nvPr>
            <p:ph sz="half" idx="1"/>
          </p:nvPr>
        </p:nvSpPr>
        <p:spPr>
          <a:xfrm>
            <a:off x="537203" y="1033883"/>
            <a:ext cx="4878389" cy="3541714"/>
          </a:xfrm>
        </p:spPr>
        <p:txBody>
          <a:bodyPr/>
          <a:lstStyle/>
          <a:p>
            <a:r>
              <a:rPr lang="en-US" b="1" dirty="0">
                <a:effectLst>
                  <a:outerShdw blurRad="38100" dist="38100" dir="2700000" algn="tl">
                    <a:srgbClr val="000000">
                      <a:alpha val="43137"/>
                    </a:srgbClr>
                  </a:outerShdw>
                </a:effectLst>
                <a:latin typeface="+mj-lt"/>
              </a:rPr>
              <a:t>Worms are pretty basic, but we’re related!</a:t>
            </a:r>
          </a:p>
        </p:txBody>
      </p:sp>
      <p:pic>
        <p:nvPicPr>
          <p:cNvPr id="10" name="Picture 9" descr="A picture containing text&#10;&#10;Description automatically generated">
            <a:extLst>
              <a:ext uri="{FF2B5EF4-FFF2-40B4-BE49-F238E27FC236}">
                <a16:creationId xmlns:a16="http://schemas.microsoft.com/office/drawing/2014/main" id="{6D42E98B-CA82-B245-DBD5-5B3F7BFC3C53}"/>
              </a:ext>
            </a:extLst>
          </p:cNvPr>
          <p:cNvPicPr>
            <a:picLocks noChangeAspect="1"/>
          </p:cNvPicPr>
          <p:nvPr/>
        </p:nvPicPr>
        <p:blipFill>
          <a:blip r:embed="rId2"/>
          <a:stretch>
            <a:fillRect/>
          </a:stretch>
        </p:blipFill>
        <p:spPr>
          <a:xfrm>
            <a:off x="1381537" y="4212008"/>
            <a:ext cx="3667637" cy="2438740"/>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descr="A picture containing text, screenshot, diagram&#10;&#10;Description automatically generated">
            <a:extLst>
              <a:ext uri="{FF2B5EF4-FFF2-40B4-BE49-F238E27FC236}">
                <a16:creationId xmlns:a16="http://schemas.microsoft.com/office/drawing/2014/main" id="{11C99FD3-6CE2-36AE-F6B7-6F16E0EA8F72}"/>
              </a:ext>
            </a:extLst>
          </p:cNvPr>
          <p:cNvPicPr>
            <a:picLocks noChangeAspect="1"/>
          </p:cNvPicPr>
          <p:nvPr/>
        </p:nvPicPr>
        <p:blipFill>
          <a:blip r:embed="rId3"/>
          <a:stretch>
            <a:fillRect/>
          </a:stretch>
        </p:blipFill>
        <p:spPr>
          <a:xfrm>
            <a:off x="885109" y="1974075"/>
            <a:ext cx="4660495" cy="2083216"/>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13" descr="A picture containing diagram, drawing, sketch, origami&#10;&#10;Description automatically generated">
            <a:extLst>
              <a:ext uri="{FF2B5EF4-FFF2-40B4-BE49-F238E27FC236}">
                <a16:creationId xmlns:a16="http://schemas.microsoft.com/office/drawing/2014/main" id="{EA0A2055-5558-C64E-4A69-F62033409FAE}"/>
              </a:ext>
            </a:extLst>
          </p:cNvPr>
          <p:cNvPicPr>
            <a:picLocks noChangeAspect="1"/>
          </p:cNvPicPr>
          <p:nvPr/>
        </p:nvPicPr>
        <p:blipFill>
          <a:blip r:embed="rId4"/>
          <a:stretch>
            <a:fillRect/>
          </a:stretch>
        </p:blipFill>
        <p:spPr>
          <a:xfrm>
            <a:off x="6538618" y="4057291"/>
            <a:ext cx="3777592" cy="2629267"/>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descr="A picture containing invertebrate&#10;&#10;Description automatically generated">
            <a:extLst>
              <a:ext uri="{FF2B5EF4-FFF2-40B4-BE49-F238E27FC236}">
                <a16:creationId xmlns:a16="http://schemas.microsoft.com/office/drawing/2014/main" id="{CC21CC41-A61E-46E8-CF8A-E69065962C1C}"/>
              </a:ext>
            </a:extLst>
          </p:cNvPr>
          <p:cNvPicPr>
            <a:picLocks noChangeAspect="1"/>
          </p:cNvPicPr>
          <p:nvPr/>
        </p:nvPicPr>
        <p:blipFill>
          <a:blip r:embed="rId5"/>
          <a:stretch>
            <a:fillRect/>
          </a:stretch>
        </p:blipFill>
        <p:spPr>
          <a:xfrm>
            <a:off x="6854949" y="1090620"/>
            <a:ext cx="3591426" cy="2629267"/>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Content Placeholder 15">
            <a:extLst>
              <a:ext uri="{FF2B5EF4-FFF2-40B4-BE49-F238E27FC236}">
                <a16:creationId xmlns:a16="http://schemas.microsoft.com/office/drawing/2014/main" id="{2AB5EAFA-CA73-9BF3-BC56-DEE1882C977C}"/>
              </a:ext>
            </a:extLst>
          </p:cNvPr>
          <p:cNvSpPr>
            <a:spLocks noGrp="1"/>
          </p:cNvSpPr>
          <p:nvPr>
            <p:ph sz="half" idx="2"/>
          </p:nvPr>
        </p:nvSpPr>
        <p:spPr/>
        <p:txBody>
          <a:bodyPr/>
          <a:lstStyle/>
          <a:p>
            <a:endParaRPr lang="en-US" dirty="0"/>
          </a:p>
        </p:txBody>
      </p:sp>
      <p:cxnSp>
        <p:nvCxnSpPr>
          <p:cNvPr id="19" name="Straight Arrow Connector 18">
            <a:extLst>
              <a:ext uri="{FF2B5EF4-FFF2-40B4-BE49-F238E27FC236}">
                <a16:creationId xmlns:a16="http://schemas.microsoft.com/office/drawing/2014/main" id="{B7EB640E-2D47-4AF8-9BA2-069E238F52F6}"/>
              </a:ext>
            </a:extLst>
          </p:cNvPr>
          <p:cNvCxnSpPr/>
          <p:nvPr/>
        </p:nvCxnSpPr>
        <p:spPr>
          <a:xfrm>
            <a:off x="5893508" y="5033727"/>
            <a:ext cx="752890" cy="597528"/>
          </a:xfrm>
          <a:prstGeom prst="straightConnector1">
            <a:avLst/>
          </a:prstGeom>
          <a:ln w="762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599B146-F181-CA89-10F6-E4B508A8ABF0}"/>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5" name="Footer Placeholder 4">
            <a:extLst>
              <a:ext uri="{FF2B5EF4-FFF2-40B4-BE49-F238E27FC236}">
                <a16:creationId xmlns:a16="http://schemas.microsoft.com/office/drawing/2014/main" id="{BA17200C-4C21-BBDB-B079-324CDC9604A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9127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p:txBody>
          <a:bodyPr/>
          <a:lstStyle/>
          <a:p>
            <a:r>
              <a:rPr lang="en-US" b="1" dirty="0">
                <a:effectLst>
                  <a:outerShdw blurRad="38100" dist="38100" dir="2700000" algn="tl">
                    <a:srgbClr val="000000">
                      <a:alpha val="43137"/>
                    </a:srgbClr>
                  </a:outerShdw>
                </a:effectLst>
              </a:rPr>
              <a:t>Dr. Jim Shuler is dual board-certified in Addiction and Emergency Medicine and has a fellowship in Wilderness Medicine</a:t>
            </a:r>
          </a:p>
          <a:p>
            <a:endParaRPr lang="en-US" dirty="0"/>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1025624" y="3984393"/>
            <a:ext cx="6888665" cy="2241805"/>
          </a:xfrm>
        </p:spPr>
        <p:txBody>
          <a:bodyPr/>
          <a:lstStyle/>
          <a:p>
            <a:r>
              <a:rPr lang="en-US" b="1" dirty="0">
                <a:effectLst>
                  <a:outerShdw blurRad="38100" dist="38100" dir="2700000" algn="tl">
                    <a:srgbClr val="000000">
                      <a:alpha val="43137"/>
                    </a:srgbClr>
                  </a:outerShdw>
                </a:effectLst>
              </a:rPr>
              <a:t>Medical Director of multiple in and outpatient SUD treatment facilities</a:t>
            </a:r>
          </a:p>
          <a:p>
            <a:r>
              <a:rPr lang="en-US" b="1" dirty="0">
                <a:effectLst>
                  <a:outerShdw blurRad="38100" dist="38100" dir="2700000" algn="tl">
                    <a:srgbClr val="000000">
                      <a:alpha val="43137"/>
                    </a:srgbClr>
                  </a:outerShdw>
                </a:effectLst>
              </a:rPr>
              <a:t>Owner of SUD Consultants, LLC providing Medical Director, Speaking and expert witness services</a:t>
            </a:r>
          </a:p>
          <a:p>
            <a:r>
              <a:rPr lang="en-US" b="1" dirty="0">
                <a:effectLst>
                  <a:outerShdw blurRad="38100" dist="38100" dir="2700000" algn="tl">
                    <a:srgbClr val="000000">
                      <a:alpha val="43137"/>
                    </a:srgbClr>
                  </a:outerShdw>
                </a:effectLst>
              </a:rPr>
              <a:t>No financial disclosures</a:t>
            </a:r>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2</a:t>
            </a:fld>
            <a:endParaRPr lang="en-US" dirty="0"/>
          </a:p>
        </p:txBody>
      </p:sp>
      <p:sp>
        <p:nvSpPr>
          <p:cNvPr id="5" name="Footer Placeholder 4">
            <a:extLst>
              <a:ext uri="{FF2B5EF4-FFF2-40B4-BE49-F238E27FC236}">
                <a16:creationId xmlns:a16="http://schemas.microsoft.com/office/drawing/2014/main" id="{775C8F83-F260-4EAF-1927-9B758CE98F2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9031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4E5C-6B5E-4A5B-9BB7-7F47F9BCC30E}"/>
              </a:ext>
            </a:extLst>
          </p:cNvPr>
          <p:cNvSpPr>
            <a:spLocks noGrp="1"/>
          </p:cNvSpPr>
          <p:nvPr>
            <p:ph type="title"/>
          </p:nvPr>
        </p:nvSpPr>
        <p:spPr>
          <a:xfrm>
            <a:off x="612775" y="464531"/>
            <a:ext cx="3074858" cy="1478570"/>
          </a:xfrm>
        </p:spPr>
        <p:txBody>
          <a:bodyPr vert="horz" lIns="91440" tIns="45720" rIns="91440" bIns="45720" rtlCol="0" anchor="ctr">
            <a:normAutofit/>
          </a:bodyPr>
          <a:lstStyle/>
          <a:p>
            <a:r>
              <a:rPr lang="en-US" sz="3200" b="1" dirty="0">
                <a:effectLst>
                  <a:outerShdw blurRad="38100" dist="38100" dir="2700000" algn="tl">
                    <a:srgbClr val="000000">
                      <a:alpha val="43137"/>
                    </a:srgbClr>
                  </a:outerShdw>
                </a:effectLst>
              </a:rPr>
              <a:t>BASIC BRAIN WIRING</a:t>
            </a:r>
          </a:p>
        </p:txBody>
      </p:sp>
      <p:sp>
        <p:nvSpPr>
          <p:cNvPr id="4" name="Content Placeholder 3">
            <a:extLst>
              <a:ext uri="{FF2B5EF4-FFF2-40B4-BE49-F238E27FC236}">
                <a16:creationId xmlns:a16="http://schemas.microsoft.com/office/drawing/2014/main" id="{656B8639-997B-4D1F-B435-7DA591AD68A3}"/>
              </a:ext>
            </a:extLst>
          </p:cNvPr>
          <p:cNvSpPr>
            <a:spLocks noGrp="1"/>
          </p:cNvSpPr>
          <p:nvPr>
            <p:ph sz="half" idx="2"/>
          </p:nvPr>
        </p:nvSpPr>
        <p:spPr>
          <a:xfrm>
            <a:off x="693737" y="2136943"/>
            <a:ext cx="2862444" cy="395730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p>
            <a:pPr marL="457200" indent="-457200">
              <a:buFont typeface="Arial" panose="020B0604020202020204" pitchFamily="34" charset="0"/>
              <a:buChar char="•"/>
            </a:pPr>
            <a:r>
              <a:rPr lang="en-US" sz="2800" b="1" dirty="0">
                <a:solidFill>
                  <a:schemeClr val="accent3"/>
                </a:solidFill>
                <a:effectLst>
                  <a:outerShdw blurRad="38100" dist="38100" dir="2700000" algn="tl">
                    <a:srgbClr val="000000">
                      <a:alpha val="43137"/>
                    </a:srgbClr>
                  </a:outerShdw>
                </a:effectLst>
                <a:latin typeface="+mj-lt"/>
              </a:rPr>
              <a:t>Bottom-up processing</a:t>
            </a:r>
          </a:p>
          <a:p>
            <a:pPr marL="457200" indent="-457200">
              <a:buFont typeface="Arial" panose="020B0604020202020204" pitchFamily="34" charset="0"/>
              <a:buChar char="•"/>
            </a:pPr>
            <a:r>
              <a:rPr lang="en-US" sz="2800" b="1" dirty="0">
                <a:solidFill>
                  <a:schemeClr val="accent3"/>
                </a:solidFill>
                <a:effectLst>
                  <a:outerShdw blurRad="38100" dist="38100" dir="2700000" algn="tl">
                    <a:srgbClr val="000000">
                      <a:alpha val="43137"/>
                    </a:srgbClr>
                  </a:outerShdw>
                </a:effectLst>
                <a:latin typeface="+mj-lt"/>
              </a:rPr>
              <a:t>Older parts of the brain are </a:t>
            </a:r>
            <a:r>
              <a:rPr lang="en-US" sz="2800" b="1" i="1" dirty="0">
                <a:solidFill>
                  <a:schemeClr val="accent3"/>
                </a:solidFill>
                <a:effectLst>
                  <a:outerShdw blurRad="38100" dist="38100" dir="2700000" algn="tl">
                    <a:srgbClr val="000000">
                      <a:alpha val="43137"/>
                    </a:srgbClr>
                  </a:outerShdw>
                </a:effectLst>
                <a:latin typeface="+mj-lt"/>
              </a:rPr>
              <a:t>fast</a:t>
            </a:r>
            <a:r>
              <a:rPr lang="en-US" sz="2800" b="1" dirty="0">
                <a:solidFill>
                  <a:schemeClr val="accent3"/>
                </a:solidFill>
                <a:effectLst>
                  <a:outerShdw blurRad="38100" dist="38100" dir="2700000" algn="tl">
                    <a:srgbClr val="000000">
                      <a:alpha val="43137"/>
                    </a:srgbClr>
                  </a:outerShdw>
                </a:effectLst>
                <a:latin typeface="+mj-lt"/>
              </a:rPr>
              <a:t> and newer are </a:t>
            </a:r>
            <a:r>
              <a:rPr lang="en-US" sz="2800" b="1" i="1" dirty="0">
                <a:solidFill>
                  <a:schemeClr val="accent3"/>
                </a:solidFill>
                <a:effectLst>
                  <a:outerShdw blurRad="38100" dist="38100" dir="2700000" algn="tl">
                    <a:srgbClr val="000000">
                      <a:alpha val="43137"/>
                    </a:srgbClr>
                  </a:outerShdw>
                </a:effectLst>
                <a:latin typeface="+mj-lt"/>
              </a:rPr>
              <a:t>slower</a:t>
            </a:r>
          </a:p>
          <a:p>
            <a:pPr marL="457200" indent="-457200">
              <a:buFont typeface="Arial" panose="020B0604020202020204" pitchFamily="34" charset="0"/>
              <a:buChar char="•"/>
            </a:pPr>
            <a:r>
              <a:rPr lang="en-US" sz="2800" b="1" dirty="0">
                <a:solidFill>
                  <a:schemeClr val="accent3"/>
                </a:solidFill>
                <a:effectLst>
                  <a:outerShdw blurRad="38100" dist="38100" dir="2700000" algn="tl">
                    <a:srgbClr val="000000">
                      <a:alpha val="43137"/>
                    </a:srgbClr>
                  </a:outerShdw>
                </a:effectLst>
                <a:latin typeface="+mj-lt"/>
              </a:rPr>
              <a:t>It’s a POOR design</a:t>
            </a:r>
          </a:p>
        </p:txBody>
      </p:sp>
      <p:pic>
        <p:nvPicPr>
          <p:cNvPr id="6" name="Content Placeholder 5" descr="A close up of text on a white background&#10;&#10;Description automatically generated">
            <a:extLst>
              <a:ext uri="{FF2B5EF4-FFF2-40B4-BE49-F238E27FC236}">
                <a16:creationId xmlns:a16="http://schemas.microsoft.com/office/drawing/2014/main" id="{6EA88E31-8835-4550-901A-73BD992A1A69}"/>
              </a:ext>
            </a:extLst>
          </p:cNvPr>
          <p:cNvPicPr>
            <a:picLocks noGrp="1" noChangeAspect="1"/>
          </p:cNvPicPr>
          <p:nvPr>
            <p:ph sz="half" idx="1"/>
          </p:nvPr>
        </p:nvPicPr>
        <p:blipFill>
          <a:blip r:embed="rId2"/>
          <a:stretch>
            <a:fillRect/>
          </a:stretch>
        </p:blipFill>
        <p:spPr>
          <a:xfrm>
            <a:off x="5568565" y="643467"/>
            <a:ext cx="5130471" cy="5566562"/>
          </a:xfrm>
          <a:prstGeom prst="rect">
            <a:avLst/>
          </a:prstGeom>
        </p:spPr>
      </p:pic>
      <p:sp>
        <p:nvSpPr>
          <p:cNvPr id="3" name="Slide Number Placeholder 2">
            <a:extLst>
              <a:ext uri="{FF2B5EF4-FFF2-40B4-BE49-F238E27FC236}">
                <a16:creationId xmlns:a16="http://schemas.microsoft.com/office/drawing/2014/main" id="{7E240C8D-2991-3CA8-D742-B322467A20C5}"/>
              </a:ext>
            </a:extLst>
          </p:cNvPr>
          <p:cNvSpPr>
            <a:spLocks noGrp="1"/>
          </p:cNvSpPr>
          <p:nvPr>
            <p:ph type="sldNum" sz="quarter" idx="12"/>
          </p:nvPr>
        </p:nvSpPr>
        <p:spPr/>
        <p:txBody>
          <a:bodyPr/>
          <a:lstStyle/>
          <a:p>
            <a:fld id="{6D22F896-40B5-4ADD-8801-0D06FADFA095}" type="slidenum">
              <a:rPr lang="en-US" smtClean="0"/>
              <a:t>20</a:t>
            </a:fld>
            <a:endParaRPr lang="en-US" dirty="0"/>
          </a:p>
        </p:txBody>
      </p:sp>
      <p:sp>
        <p:nvSpPr>
          <p:cNvPr id="5" name="Footer Placeholder 4">
            <a:extLst>
              <a:ext uri="{FF2B5EF4-FFF2-40B4-BE49-F238E27FC236}">
                <a16:creationId xmlns:a16="http://schemas.microsoft.com/office/drawing/2014/main" id="{72D23E8C-0B2E-83BA-3FCB-291F53649B2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689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8FA90-2209-4109-A7DF-7967123E6F39}"/>
              </a:ext>
            </a:extLst>
          </p:cNvPr>
          <p:cNvSpPr>
            <a:spLocks noGrp="1"/>
          </p:cNvSpPr>
          <p:nvPr>
            <p:ph type="title"/>
          </p:nvPr>
        </p:nvSpPr>
        <p:spPr>
          <a:xfrm>
            <a:off x="1141413" y="340743"/>
            <a:ext cx="9905998" cy="1478570"/>
          </a:xfrm>
          <a:effectLst>
            <a:glow rad="139700">
              <a:schemeClr val="accent5">
                <a:satMod val="175000"/>
                <a:alpha val="40000"/>
              </a:schemeClr>
            </a:glow>
            <a:outerShdw blurRad="50800" dist="38100" dir="5400000" algn="t" rotWithShape="0">
              <a:prstClr val="black">
                <a:alpha val="40000"/>
              </a:prstClr>
            </a:outerShdw>
          </a:effectLst>
        </p:spPr>
        <p:txBody>
          <a:bodyPr>
            <a:normAutofit/>
          </a:bodyPr>
          <a:lstStyle/>
          <a:p>
            <a:pPr algn="ctr"/>
            <a:r>
              <a:rPr lang="en-US" sz="4800" b="1" dirty="0">
                <a:effectLst>
                  <a:outerShdw blurRad="38100" dist="38100" dir="2700000" algn="tl">
                    <a:srgbClr val="000000">
                      <a:alpha val="43137"/>
                    </a:srgbClr>
                  </a:outerShdw>
                </a:effectLst>
              </a:rPr>
              <a:t>DOPAMINE “REWARD” CENTER</a:t>
            </a:r>
            <a:br>
              <a:rPr lang="en-US" sz="4800" b="1" dirty="0">
                <a:solidFill>
                  <a:srgbClr val="FFFF00"/>
                </a:solidFill>
                <a:effectLst>
                  <a:outerShdw blurRad="38100" dist="38100" dir="2700000" algn="tl">
                    <a:srgbClr val="000000">
                      <a:alpha val="43137"/>
                    </a:srgbClr>
                  </a:outerShdw>
                </a:effectLst>
              </a:rPr>
            </a:br>
            <a:r>
              <a:rPr lang="en-US" sz="3200" b="1" dirty="0">
                <a:solidFill>
                  <a:srgbClr val="FF0000"/>
                </a:solidFill>
                <a:effectLst>
                  <a:outerShdw blurRad="38100" dist="38100" dir="2700000" algn="tl">
                    <a:srgbClr val="000000">
                      <a:alpha val="43137"/>
                    </a:srgbClr>
                  </a:outerShdw>
                </a:effectLst>
                <a:highlight>
                  <a:srgbClr val="0000FF"/>
                </a:highlight>
              </a:rPr>
              <a:t>I CALL IT “The survival center”</a:t>
            </a:r>
            <a:endParaRPr lang="en-US" sz="4800" b="1" dirty="0">
              <a:solidFill>
                <a:srgbClr val="FFFF00"/>
              </a:solidFill>
              <a:effectLst>
                <a:outerShdw blurRad="38100" dist="38100" dir="2700000" algn="tl">
                  <a:srgbClr val="000000">
                    <a:alpha val="43137"/>
                  </a:srgbClr>
                </a:outerShdw>
              </a:effectLst>
              <a:highlight>
                <a:srgbClr val="0000FF"/>
              </a:highlight>
            </a:endParaRPr>
          </a:p>
        </p:txBody>
      </p:sp>
      <p:sp>
        <p:nvSpPr>
          <p:cNvPr id="6" name="Content Placeholder 5">
            <a:extLst>
              <a:ext uri="{FF2B5EF4-FFF2-40B4-BE49-F238E27FC236}">
                <a16:creationId xmlns:a16="http://schemas.microsoft.com/office/drawing/2014/main" id="{C715D41C-1983-4BC3-A687-8C240CC515A6}"/>
              </a:ext>
            </a:extLst>
          </p:cNvPr>
          <p:cNvSpPr>
            <a:spLocks noGrp="1"/>
          </p:cNvSpPr>
          <p:nvPr>
            <p:ph idx="1"/>
          </p:nvPr>
        </p:nvSpPr>
        <p:spPr>
          <a:xfrm>
            <a:off x="1418635" y="2003426"/>
            <a:ext cx="9351554" cy="423605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sz="3200" b="1" dirty="0">
                <a:solidFill>
                  <a:schemeClr val="accent3"/>
                </a:solidFill>
                <a:effectLst>
                  <a:outerShdw blurRad="38100" dist="38100" dir="2700000" algn="tl">
                    <a:srgbClr val="000000">
                      <a:alpha val="43137"/>
                    </a:srgbClr>
                  </a:outerShdw>
                </a:effectLst>
              </a:rPr>
              <a:t>Also known as the “Incentive Salience” center and drives </a:t>
            </a:r>
            <a:r>
              <a:rPr lang="en-US" sz="3200" b="1" i="1" dirty="0">
                <a:solidFill>
                  <a:schemeClr val="accent3"/>
                </a:solidFill>
                <a:effectLst>
                  <a:outerShdw blurRad="38100" dist="38100" dir="2700000" algn="tl">
                    <a:srgbClr val="000000">
                      <a:alpha val="43137"/>
                    </a:srgbClr>
                  </a:outerShdw>
                </a:effectLst>
              </a:rPr>
              <a:t>all</a:t>
            </a:r>
            <a:r>
              <a:rPr lang="en-US" sz="3200" b="1" dirty="0">
                <a:solidFill>
                  <a:schemeClr val="accent3"/>
                </a:solidFill>
                <a:effectLst>
                  <a:outerShdw blurRad="38100" dist="38100" dir="2700000" algn="tl">
                    <a:srgbClr val="000000">
                      <a:alpha val="43137"/>
                    </a:srgbClr>
                  </a:outerShdw>
                </a:effectLst>
              </a:rPr>
              <a:t> the instincts of life-forms with a brain:</a:t>
            </a:r>
          </a:p>
          <a:p>
            <a:pPr lvl="1">
              <a:buClr>
                <a:schemeClr val="accent3"/>
              </a:buClr>
            </a:pPr>
            <a:r>
              <a:rPr lang="en-US" sz="2400" b="1" dirty="0">
                <a:solidFill>
                  <a:schemeClr val="accent3"/>
                </a:solidFill>
                <a:effectLst>
                  <a:outerShdw blurRad="38100" dist="38100" dir="2700000" algn="tl">
                    <a:srgbClr val="000000">
                      <a:alpha val="43137"/>
                    </a:srgbClr>
                  </a:outerShdw>
                </a:effectLst>
              </a:rPr>
              <a:t>Maintaining hydration</a:t>
            </a:r>
          </a:p>
          <a:p>
            <a:pPr lvl="1">
              <a:buClr>
                <a:schemeClr val="accent3"/>
              </a:buClr>
            </a:pPr>
            <a:r>
              <a:rPr lang="en-US" sz="2400" b="1" dirty="0">
                <a:solidFill>
                  <a:schemeClr val="accent3"/>
                </a:solidFill>
                <a:effectLst>
                  <a:outerShdw blurRad="38100" dist="38100" dir="2700000" algn="tl">
                    <a:srgbClr val="000000">
                      <a:alpha val="43137"/>
                    </a:srgbClr>
                  </a:outerShdw>
                </a:effectLst>
              </a:rPr>
              <a:t>Ensuring adequate food/nutrition</a:t>
            </a:r>
          </a:p>
          <a:p>
            <a:pPr lvl="1">
              <a:buClr>
                <a:schemeClr val="accent3"/>
              </a:buClr>
            </a:pPr>
            <a:r>
              <a:rPr lang="en-US" sz="2400" b="1" dirty="0">
                <a:solidFill>
                  <a:schemeClr val="accent3"/>
                </a:solidFill>
                <a:effectLst>
                  <a:outerShdw blurRad="38100" dist="38100" dir="2700000" algn="tl">
                    <a:srgbClr val="000000">
                      <a:alpha val="43137"/>
                    </a:srgbClr>
                  </a:outerShdw>
                </a:effectLst>
              </a:rPr>
              <a:t>Maintain shelter from cold/heat</a:t>
            </a:r>
          </a:p>
          <a:p>
            <a:pPr lvl="1">
              <a:buClr>
                <a:schemeClr val="accent3"/>
              </a:buClr>
            </a:pPr>
            <a:r>
              <a:rPr lang="en-US" sz="2400" b="1" dirty="0">
                <a:solidFill>
                  <a:schemeClr val="accent3"/>
                </a:solidFill>
                <a:effectLst>
                  <a:outerShdw blurRad="38100" dist="38100" dir="2700000" algn="tl">
                    <a:srgbClr val="000000">
                      <a:alpha val="43137"/>
                    </a:srgbClr>
                  </a:outerShdw>
                </a:effectLst>
              </a:rPr>
              <a:t>Ensure safety/preserve life of self/family/tribe</a:t>
            </a:r>
          </a:p>
          <a:p>
            <a:pPr lvl="1">
              <a:buClr>
                <a:schemeClr val="accent3"/>
              </a:buClr>
            </a:pPr>
            <a:r>
              <a:rPr lang="en-US" sz="2400" b="1" dirty="0">
                <a:solidFill>
                  <a:schemeClr val="accent3"/>
                </a:solidFill>
                <a:effectLst>
                  <a:outerShdw blurRad="38100" dist="38100" dir="2700000" algn="tl">
                    <a:srgbClr val="000000">
                      <a:alpha val="43137"/>
                    </a:srgbClr>
                  </a:outerShdw>
                </a:effectLst>
              </a:rPr>
              <a:t>Engaging in sexual reproduction</a:t>
            </a:r>
          </a:p>
          <a:p>
            <a:pPr lvl="1">
              <a:buClr>
                <a:schemeClr val="accent3"/>
              </a:buClr>
            </a:pPr>
            <a:r>
              <a:rPr lang="en-US" sz="2400" b="1" dirty="0">
                <a:solidFill>
                  <a:schemeClr val="accent3"/>
                </a:solidFill>
                <a:effectLst>
                  <a:outerShdw blurRad="38100" dist="38100" dir="2700000" algn="tl">
                    <a:srgbClr val="000000">
                      <a:alpha val="43137"/>
                    </a:srgbClr>
                  </a:outerShdw>
                </a:effectLst>
              </a:rPr>
              <a:t>Nurture/protect young</a:t>
            </a:r>
          </a:p>
        </p:txBody>
      </p:sp>
      <p:sp>
        <p:nvSpPr>
          <p:cNvPr id="2" name="Slide Number Placeholder 1">
            <a:extLst>
              <a:ext uri="{FF2B5EF4-FFF2-40B4-BE49-F238E27FC236}">
                <a16:creationId xmlns:a16="http://schemas.microsoft.com/office/drawing/2014/main" id="{4536B438-CC36-A551-68DB-6E87FBFC86F0}"/>
              </a:ext>
            </a:extLst>
          </p:cNvPr>
          <p:cNvSpPr>
            <a:spLocks noGrp="1"/>
          </p:cNvSpPr>
          <p:nvPr>
            <p:ph type="sldNum" sz="quarter" idx="12"/>
          </p:nvPr>
        </p:nvSpPr>
        <p:spPr/>
        <p:txBody>
          <a:bodyPr/>
          <a:lstStyle/>
          <a:p>
            <a:fld id="{6D22F896-40B5-4ADD-8801-0D06FADFA095}" type="slidenum">
              <a:rPr lang="en-US" smtClean="0"/>
              <a:t>21</a:t>
            </a:fld>
            <a:endParaRPr lang="en-US" dirty="0"/>
          </a:p>
        </p:txBody>
      </p:sp>
      <p:sp>
        <p:nvSpPr>
          <p:cNvPr id="3" name="Footer Placeholder 2">
            <a:extLst>
              <a:ext uri="{FF2B5EF4-FFF2-40B4-BE49-F238E27FC236}">
                <a16:creationId xmlns:a16="http://schemas.microsoft.com/office/drawing/2014/main" id="{E72B9483-22A5-E3D8-159B-141BCFDE5D03}"/>
              </a:ext>
            </a:extLst>
          </p:cNvPr>
          <p:cNvSpPr>
            <a:spLocks noGrp="1"/>
          </p:cNvSpPr>
          <p:nvPr>
            <p:ph type="ftr" sz="quarter" idx="11"/>
          </p:nvPr>
        </p:nvSpPr>
        <p:spPr>
          <a:xfrm>
            <a:off x="438150" y="6356350"/>
            <a:ext cx="4114800" cy="365125"/>
          </a:xfrm>
        </p:spPr>
        <p:txBody>
          <a:bodyPr/>
          <a:lstStyle/>
          <a:p>
            <a:pPr algn="l"/>
            <a:r>
              <a:rPr lang="en-US" dirty="0"/>
              <a:t>Early, PH, </a:t>
            </a:r>
            <a:r>
              <a:rPr lang="en-US" i="1" dirty="0"/>
              <a:t>Recovery Mind Training, </a:t>
            </a:r>
            <a:r>
              <a:rPr lang="en-US" dirty="0"/>
              <a:t>2017</a:t>
            </a:r>
          </a:p>
        </p:txBody>
      </p:sp>
    </p:spTree>
    <p:extLst>
      <p:ext uri="{BB962C8B-B14F-4D97-AF65-F5344CB8AC3E}">
        <p14:creationId xmlns:p14="http://schemas.microsoft.com/office/powerpoint/2010/main" val="94474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2BCD3C-B942-4A9A-83FB-B01DE7D0C92C}"/>
              </a:ext>
            </a:extLst>
          </p:cNvPr>
          <p:cNvSpPr>
            <a:spLocks noGrp="1"/>
          </p:cNvSpPr>
          <p:nvPr>
            <p:ph type="title"/>
          </p:nvPr>
        </p:nvSpPr>
        <p:spPr>
          <a:xfrm>
            <a:off x="1060381" y="283361"/>
            <a:ext cx="9905999" cy="1905000"/>
          </a:xfrm>
        </p:spPr>
        <p:txBody>
          <a:bodyPr>
            <a:normAutofit/>
          </a:bodyPr>
          <a:lstStyle/>
          <a:p>
            <a:pPr algn="ctr"/>
            <a:r>
              <a:rPr lang="en-US" sz="4800" b="1" dirty="0">
                <a:effectLst>
                  <a:outerShdw blurRad="38100" dist="38100" dir="2700000" algn="tl">
                    <a:srgbClr val="000000">
                      <a:alpha val="43137"/>
                    </a:srgbClr>
                  </a:outerShdw>
                </a:effectLst>
              </a:rPr>
              <a:t>How it’s wired</a:t>
            </a:r>
          </a:p>
        </p:txBody>
      </p:sp>
      <p:sp>
        <p:nvSpPr>
          <p:cNvPr id="28" name="Text Placeholder 27">
            <a:extLst>
              <a:ext uri="{FF2B5EF4-FFF2-40B4-BE49-F238E27FC236}">
                <a16:creationId xmlns:a16="http://schemas.microsoft.com/office/drawing/2014/main" id="{A3D9FB59-AE86-46FA-A7C2-A4536FA8525E}"/>
              </a:ext>
            </a:extLst>
          </p:cNvPr>
          <p:cNvSpPr>
            <a:spLocks noGrp="1"/>
          </p:cNvSpPr>
          <p:nvPr>
            <p:ph type="body" idx="1"/>
          </p:nvPr>
        </p:nvSpPr>
        <p:spPr>
          <a:xfrm>
            <a:off x="1141413" y="1919284"/>
            <a:ext cx="3195240" cy="576262"/>
          </a:xfrm>
        </p:spPr>
        <p:txBody>
          <a:bodyPr/>
          <a:lstStyle/>
          <a:p>
            <a:r>
              <a:rPr lang="en-US" sz="2800" b="1" dirty="0">
                <a:solidFill>
                  <a:schemeClr val="accent3"/>
                </a:solidFill>
                <a:effectLst>
                  <a:outerShdw blurRad="38100" dist="38100" dir="2700000" algn="tl">
                    <a:srgbClr val="000000">
                      <a:alpha val="43137"/>
                    </a:srgbClr>
                  </a:outerShdw>
                </a:effectLst>
                <a:latin typeface="+mj-lt"/>
              </a:rPr>
              <a:t>Dopamine</a:t>
            </a:r>
          </a:p>
        </p:txBody>
      </p:sp>
      <p:pic>
        <p:nvPicPr>
          <p:cNvPr id="38" name="Picture Placeholder 37" descr="A picture containing text&#10;&#10;Description automatically generated">
            <a:extLst>
              <a:ext uri="{FF2B5EF4-FFF2-40B4-BE49-F238E27FC236}">
                <a16:creationId xmlns:a16="http://schemas.microsoft.com/office/drawing/2014/main" id="{11DF2A19-9796-4B6A-97B7-316FC74B403B}"/>
              </a:ext>
            </a:extLst>
          </p:cNvPr>
          <p:cNvPicPr>
            <a:picLocks noGrp="1" noChangeAspect="1"/>
          </p:cNvPicPr>
          <p:nvPr>
            <p:ph type="pic" idx="15"/>
          </p:nvPr>
        </p:nvPicPr>
        <p:blipFill>
          <a:blip r:embed="rId2"/>
          <a:srcRect t="24727" b="24727"/>
          <a:stretch>
            <a:fillRect/>
          </a:stretch>
        </p:blipFill>
        <p:spPr>
          <a:xfrm>
            <a:off x="1141413" y="2666998"/>
            <a:ext cx="3195240" cy="2294806"/>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2" name="Text Placeholder 31">
            <a:extLst>
              <a:ext uri="{FF2B5EF4-FFF2-40B4-BE49-F238E27FC236}">
                <a16:creationId xmlns:a16="http://schemas.microsoft.com/office/drawing/2014/main" id="{5F3CA902-61EF-4796-B7BA-A5B3ACB54932}"/>
              </a:ext>
            </a:extLst>
          </p:cNvPr>
          <p:cNvSpPr>
            <a:spLocks noGrp="1"/>
          </p:cNvSpPr>
          <p:nvPr>
            <p:ph type="body" sz="half" idx="18"/>
          </p:nvPr>
        </p:nvSpPr>
        <p:spPr/>
        <p:txBody>
          <a:bodyPr/>
          <a:lstStyle/>
          <a:p>
            <a:endParaRPr lang="en-US"/>
          </a:p>
        </p:txBody>
      </p:sp>
      <p:sp>
        <p:nvSpPr>
          <p:cNvPr id="29" name="Text Placeholder 28">
            <a:extLst>
              <a:ext uri="{FF2B5EF4-FFF2-40B4-BE49-F238E27FC236}">
                <a16:creationId xmlns:a16="http://schemas.microsoft.com/office/drawing/2014/main" id="{28CAF012-35CB-469A-B7AF-650AC03292F7}"/>
              </a:ext>
            </a:extLst>
          </p:cNvPr>
          <p:cNvSpPr>
            <a:spLocks noGrp="1"/>
          </p:cNvSpPr>
          <p:nvPr>
            <p:ph type="body" sz="quarter" idx="3"/>
          </p:nvPr>
        </p:nvSpPr>
        <p:spPr>
          <a:xfrm>
            <a:off x="4494210" y="1900230"/>
            <a:ext cx="3200400" cy="576262"/>
          </a:xfrm>
        </p:spPr>
        <p:txBody>
          <a:bodyPr/>
          <a:lstStyle/>
          <a:p>
            <a:r>
              <a:rPr lang="en-US" sz="2400" b="1" dirty="0">
                <a:solidFill>
                  <a:schemeClr val="accent3"/>
                </a:solidFill>
                <a:effectLst>
                  <a:outerShdw blurRad="38100" dist="38100" dir="2700000" algn="tl">
                    <a:srgbClr val="000000">
                      <a:alpha val="43137"/>
                    </a:srgbClr>
                  </a:outerShdw>
                </a:effectLst>
                <a:latin typeface="+mj-lt"/>
              </a:rPr>
              <a:t>Dopamine with “learning”</a:t>
            </a:r>
          </a:p>
        </p:txBody>
      </p:sp>
      <p:pic>
        <p:nvPicPr>
          <p:cNvPr id="40" name="Picture Placeholder 39" descr="A picture containing text, map&#10;&#10;Description automatically generated">
            <a:extLst>
              <a:ext uri="{FF2B5EF4-FFF2-40B4-BE49-F238E27FC236}">
                <a16:creationId xmlns:a16="http://schemas.microsoft.com/office/drawing/2014/main" id="{D7D5072D-ECBE-4382-B169-2D78E2A42C3A}"/>
              </a:ext>
            </a:extLst>
          </p:cNvPr>
          <p:cNvPicPr>
            <a:picLocks noGrp="1" noChangeAspect="1"/>
          </p:cNvPicPr>
          <p:nvPr>
            <p:ph type="pic" idx="21"/>
          </p:nvPr>
        </p:nvPicPr>
        <p:blipFill>
          <a:blip r:embed="rId3"/>
          <a:srcRect t="20484" b="20484"/>
          <a:stretch>
            <a:fillRect/>
          </a:stretch>
        </p:blipFill>
        <p:spPr>
          <a:xfrm>
            <a:off x="4489053" y="2666997"/>
            <a:ext cx="3198940" cy="2275751"/>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3" name="Text Placeholder 32">
            <a:extLst>
              <a:ext uri="{FF2B5EF4-FFF2-40B4-BE49-F238E27FC236}">
                <a16:creationId xmlns:a16="http://schemas.microsoft.com/office/drawing/2014/main" id="{7FDD12B0-C037-4615-A0F4-F062C9F98022}"/>
              </a:ext>
            </a:extLst>
          </p:cNvPr>
          <p:cNvSpPr>
            <a:spLocks noGrp="1"/>
          </p:cNvSpPr>
          <p:nvPr>
            <p:ph type="body" sz="half" idx="19"/>
          </p:nvPr>
        </p:nvSpPr>
        <p:spPr/>
        <p:txBody>
          <a:bodyPr/>
          <a:lstStyle/>
          <a:p>
            <a:endParaRPr lang="en-US"/>
          </a:p>
        </p:txBody>
      </p:sp>
      <p:sp>
        <p:nvSpPr>
          <p:cNvPr id="30" name="Text Placeholder 29">
            <a:extLst>
              <a:ext uri="{FF2B5EF4-FFF2-40B4-BE49-F238E27FC236}">
                <a16:creationId xmlns:a16="http://schemas.microsoft.com/office/drawing/2014/main" id="{E28380BD-2BDC-4C9B-843D-05B879EAE657}"/>
              </a:ext>
            </a:extLst>
          </p:cNvPr>
          <p:cNvSpPr>
            <a:spLocks noGrp="1"/>
          </p:cNvSpPr>
          <p:nvPr>
            <p:ph type="body" sz="quarter" idx="13"/>
          </p:nvPr>
        </p:nvSpPr>
        <p:spPr>
          <a:xfrm>
            <a:off x="7775639" y="1881184"/>
            <a:ext cx="3190741" cy="576262"/>
          </a:xfrm>
        </p:spPr>
        <p:txBody>
          <a:bodyPr/>
          <a:lstStyle/>
          <a:p>
            <a:r>
              <a:rPr lang="en-US" sz="2800" b="1" dirty="0">
                <a:solidFill>
                  <a:schemeClr val="accent3"/>
                </a:solidFill>
                <a:effectLst>
                  <a:outerShdw blurRad="38100" dist="38100" dir="2700000" algn="tl">
                    <a:srgbClr val="000000">
                      <a:alpha val="43137"/>
                    </a:srgbClr>
                  </a:outerShdw>
                </a:effectLst>
                <a:latin typeface="+mj-lt"/>
              </a:rPr>
              <a:t>respiratory</a:t>
            </a:r>
          </a:p>
        </p:txBody>
      </p:sp>
      <p:pic>
        <p:nvPicPr>
          <p:cNvPr id="42" name="Picture Placeholder 41">
            <a:extLst>
              <a:ext uri="{FF2B5EF4-FFF2-40B4-BE49-F238E27FC236}">
                <a16:creationId xmlns:a16="http://schemas.microsoft.com/office/drawing/2014/main" id="{276607A9-FFC3-4B7E-B563-DF65A4FE3029}"/>
              </a:ext>
            </a:extLst>
          </p:cNvPr>
          <p:cNvPicPr>
            <a:picLocks noGrp="1" noChangeAspect="1"/>
          </p:cNvPicPr>
          <p:nvPr>
            <p:ph type="pic" idx="22"/>
          </p:nvPr>
        </p:nvPicPr>
        <p:blipFill>
          <a:blip r:embed="rId4"/>
          <a:srcRect t="28253" b="28253"/>
          <a:stretch>
            <a:fillRect/>
          </a:stretch>
        </p:blipFill>
        <p:spPr>
          <a:xfrm>
            <a:off x="7852442" y="2666998"/>
            <a:ext cx="3194969" cy="2256702"/>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4" name="Text Placeholder 33">
            <a:extLst>
              <a:ext uri="{FF2B5EF4-FFF2-40B4-BE49-F238E27FC236}">
                <a16:creationId xmlns:a16="http://schemas.microsoft.com/office/drawing/2014/main" id="{3CD6E1A7-1091-41D9-AFA7-8269644BCEF2}"/>
              </a:ext>
            </a:extLst>
          </p:cNvPr>
          <p:cNvSpPr>
            <a:spLocks noGrp="1"/>
          </p:cNvSpPr>
          <p:nvPr>
            <p:ph type="body" sz="half" idx="20"/>
          </p:nvPr>
        </p:nvSpPr>
        <p:spPr/>
        <p:txBody>
          <a:bodyPr/>
          <a:lstStyle/>
          <a:p>
            <a:endParaRPr lang="en-US"/>
          </a:p>
        </p:txBody>
      </p:sp>
      <p:sp>
        <p:nvSpPr>
          <p:cNvPr id="2" name="Slide Number Placeholder 1">
            <a:extLst>
              <a:ext uri="{FF2B5EF4-FFF2-40B4-BE49-F238E27FC236}">
                <a16:creationId xmlns:a16="http://schemas.microsoft.com/office/drawing/2014/main" id="{E579CC93-53F0-AA41-C8EE-541C3E7F31A1}"/>
              </a:ext>
            </a:extLst>
          </p:cNvPr>
          <p:cNvSpPr>
            <a:spLocks noGrp="1"/>
          </p:cNvSpPr>
          <p:nvPr>
            <p:ph type="sldNum" sz="quarter" idx="12"/>
          </p:nvPr>
        </p:nvSpPr>
        <p:spPr/>
        <p:txBody>
          <a:bodyPr/>
          <a:lstStyle/>
          <a:p>
            <a:fld id="{6D22F896-40B5-4ADD-8801-0D06FADFA095}" type="slidenum">
              <a:rPr lang="en-US" smtClean="0"/>
              <a:t>22</a:t>
            </a:fld>
            <a:endParaRPr lang="en-US" dirty="0"/>
          </a:p>
        </p:txBody>
      </p:sp>
      <p:sp>
        <p:nvSpPr>
          <p:cNvPr id="3" name="Footer Placeholder 2">
            <a:extLst>
              <a:ext uri="{FF2B5EF4-FFF2-40B4-BE49-F238E27FC236}">
                <a16:creationId xmlns:a16="http://schemas.microsoft.com/office/drawing/2014/main" id="{15C53F8F-1F59-25C9-45FF-043789A7549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7814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3AAD-4A85-4C82-A7DC-D31D468FF552}"/>
              </a:ext>
            </a:extLst>
          </p:cNvPr>
          <p:cNvSpPr>
            <a:spLocks noGrp="1"/>
          </p:cNvSpPr>
          <p:nvPr>
            <p:ph type="title"/>
          </p:nvPr>
        </p:nvSpPr>
        <p:spPr>
          <a:xfrm>
            <a:off x="974798" y="1239931"/>
            <a:ext cx="3856037" cy="4750051"/>
          </a:xfrm>
        </p:spPr>
        <p:txBody>
          <a:bodyPr>
            <a:noAutofit/>
          </a:bodyPr>
          <a:lstStyle/>
          <a:p>
            <a:pPr algn="ctr"/>
            <a:r>
              <a:rPr lang="en-US" sz="7200" b="1" dirty="0">
                <a:effectLst>
                  <a:outerShdw blurRad="38100" dist="38100" dir="2700000" algn="tl">
                    <a:srgbClr val="000000">
                      <a:alpha val="43137"/>
                    </a:srgbClr>
                  </a:outerShdw>
                </a:effectLst>
              </a:rPr>
              <a:t>YOU HAVE TO “LIKE” IT!</a:t>
            </a:r>
            <a:br>
              <a:rPr lang="en-US" sz="72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(Sort of…)</a:t>
            </a:r>
            <a:endParaRPr lang="en-US" sz="7200" b="1" dirty="0">
              <a:effectLst>
                <a:outerShdw blurRad="38100" dist="38100" dir="2700000" algn="tl">
                  <a:srgbClr val="000000">
                    <a:alpha val="43137"/>
                  </a:srgbClr>
                </a:outerShdw>
              </a:effectLst>
            </a:endParaRPr>
          </a:p>
        </p:txBody>
      </p:sp>
      <p:pic>
        <p:nvPicPr>
          <p:cNvPr id="5" name="Content Placeholder 4" descr="A picture containing text&#10;&#10;Description automatically generated">
            <a:extLst>
              <a:ext uri="{FF2B5EF4-FFF2-40B4-BE49-F238E27FC236}">
                <a16:creationId xmlns:a16="http://schemas.microsoft.com/office/drawing/2014/main" id="{6B09FDD7-9B95-4FFA-BE0E-64DD2650533A}"/>
              </a:ext>
            </a:extLst>
          </p:cNvPr>
          <p:cNvPicPr>
            <a:picLocks noGrp="1" noChangeAspect="1"/>
          </p:cNvPicPr>
          <p:nvPr>
            <p:ph idx="1"/>
          </p:nvPr>
        </p:nvPicPr>
        <p:blipFill>
          <a:blip r:embed="rId2"/>
          <a:stretch>
            <a:fillRect/>
          </a:stretch>
        </p:blipFill>
        <p:spPr>
          <a:xfrm>
            <a:off x="5346558" y="378373"/>
            <a:ext cx="6451902" cy="6087262"/>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Placeholder 5">
            <a:extLst>
              <a:ext uri="{FF2B5EF4-FFF2-40B4-BE49-F238E27FC236}">
                <a16:creationId xmlns:a16="http://schemas.microsoft.com/office/drawing/2014/main" id="{C6E625EB-0D7E-4A79-B882-818737FF505E}"/>
              </a:ext>
            </a:extLst>
          </p:cNvPr>
          <p:cNvSpPr>
            <a:spLocks noGrp="1"/>
          </p:cNvSpPr>
          <p:nvPr>
            <p:ph type="body" sz="half" idx="2"/>
          </p:nvPr>
        </p:nvSpPr>
        <p:spPr>
          <a:xfrm>
            <a:off x="1318613" y="5592417"/>
            <a:ext cx="3684130" cy="397565"/>
          </a:xfrm>
        </p:spPr>
        <p:txBody>
          <a:bodyPr>
            <a:normAutofit/>
          </a:bodyPr>
          <a:lstStyle/>
          <a:p>
            <a:endParaRPr lang="en-US" dirty="0"/>
          </a:p>
        </p:txBody>
      </p:sp>
      <p:sp>
        <p:nvSpPr>
          <p:cNvPr id="3" name="Slide Number Placeholder 2">
            <a:extLst>
              <a:ext uri="{FF2B5EF4-FFF2-40B4-BE49-F238E27FC236}">
                <a16:creationId xmlns:a16="http://schemas.microsoft.com/office/drawing/2014/main" id="{E4E40EF6-955D-DA5B-E7AC-607652D1BEDD}"/>
              </a:ext>
            </a:extLst>
          </p:cNvPr>
          <p:cNvSpPr>
            <a:spLocks noGrp="1"/>
          </p:cNvSpPr>
          <p:nvPr>
            <p:ph type="sldNum" sz="quarter" idx="12"/>
          </p:nvPr>
        </p:nvSpPr>
        <p:spPr/>
        <p:txBody>
          <a:bodyPr/>
          <a:lstStyle/>
          <a:p>
            <a:fld id="{6D22F896-40B5-4ADD-8801-0D06FADFA095}" type="slidenum">
              <a:rPr lang="en-US" smtClean="0"/>
              <a:t>23</a:t>
            </a:fld>
            <a:endParaRPr lang="en-US" dirty="0"/>
          </a:p>
        </p:txBody>
      </p:sp>
      <p:sp>
        <p:nvSpPr>
          <p:cNvPr id="4" name="Footer Placeholder 3">
            <a:extLst>
              <a:ext uri="{FF2B5EF4-FFF2-40B4-BE49-F238E27FC236}">
                <a16:creationId xmlns:a16="http://schemas.microsoft.com/office/drawing/2014/main" id="{A36022DF-3130-07A9-50F5-32ED53197A9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132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4516-AB06-4777-9796-9938FBB30198}"/>
              </a:ext>
            </a:extLst>
          </p:cNvPr>
          <p:cNvSpPr>
            <a:spLocks noGrp="1"/>
          </p:cNvSpPr>
          <p:nvPr>
            <p:ph type="title"/>
          </p:nvPr>
        </p:nvSpPr>
        <p:spPr/>
        <p:txBody>
          <a:bodyPr/>
          <a:lstStyle/>
          <a:p>
            <a:pPr algn="ctr"/>
            <a:r>
              <a:rPr lang="en-US" sz="4400" b="1" dirty="0">
                <a:effectLst>
                  <a:outerShdw blurRad="38100" dist="38100" dir="2700000" algn="tl">
                    <a:srgbClr val="000000">
                      <a:alpha val="43137"/>
                    </a:srgbClr>
                  </a:outerShdw>
                </a:effectLst>
              </a:rPr>
              <a:t>“LIKING” SOMETHING IS A LITTLE COMPLEX</a:t>
            </a:r>
          </a:p>
        </p:txBody>
      </p:sp>
      <p:pic>
        <p:nvPicPr>
          <p:cNvPr id="7" name="Content Placeholder 6">
            <a:extLst>
              <a:ext uri="{FF2B5EF4-FFF2-40B4-BE49-F238E27FC236}">
                <a16:creationId xmlns:a16="http://schemas.microsoft.com/office/drawing/2014/main" id="{48AA4BEA-05B1-4DE6-965B-64E8DAC17A24}"/>
              </a:ext>
            </a:extLst>
          </p:cNvPr>
          <p:cNvPicPr>
            <a:picLocks noGrp="1" noChangeAspect="1"/>
          </p:cNvPicPr>
          <p:nvPr>
            <p:ph sz="half" idx="1"/>
          </p:nvPr>
        </p:nvPicPr>
        <p:blipFill>
          <a:blip r:embed="rId2"/>
          <a:stretch>
            <a:fillRect/>
          </a:stretch>
        </p:blipFill>
        <p:spPr>
          <a:xfrm>
            <a:off x="1421934" y="1965625"/>
            <a:ext cx="4228724" cy="4197401"/>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Content Placeholder 8" descr="A close up of a map&#10;&#10;Description automatically generated">
            <a:extLst>
              <a:ext uri="{FF2B5EF4-FFF2-40B4-BE49-F238E27FC236}">
                <a16:creationId xmlns:a16="http://schemas.microsoft.com/office/drawing/2014/main" id="{166D805B-454C-480C-BBF2-D61953C8C2B1}"/>
              </a:ext>
            </a:extLst>
          </p:cNvPr>
          <p:cNvPicPr>
            <a:picLocks noGrp="1" noChangeAspect="1"/>
          </p:cNvPicPr>
          <p:nvPr>
            <p:ph sz="half" idx="2"/>
          </p:nvPr>
        </p:nvPicPr>
        <p:blipFill>
          <a:blip r:embed="rId3"/>
          <a:stretch>
            <a:fillRect/>
          </a:stretch>
        </p:blipFill>
        <p:spPr>
          <a:xfrm>
            <a:off x="5952565" y="1942009"/>
            <a:ext cx="5396753" cy="4221017"/>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lide Number Placeholder 2">
            <a:extLst>
              <a:ext uri="{FF2B5EF4-FFF2-40B4-BE49-F238E27FC236}">
                <a16:creationId xmlns:a16="http://schemas.microsoft.com/office/drawing/2014/main" id="{24F2FA03-09FE-E971-7F3C-46A1A8DF52C8}"/>
              </a:ext>
            </a:extLst>
          </p:cNvPr>
          <p:cNvSpPr>
            <a:spLocks noGrp="1"/>
          </p:cNvSpPr>
          <p:nvPr>
            <p:ph type="sldNum" sz="quarter" idx="12"/>
          </p:nvPr>
        </p:nvSpPr>
        <p:spPr/>
        <p:txBody>
          <a:bodyPr/>
          <a:lstStyle/>
          <a:p>
            <a:fld id="{6D22F896-40B5-4ADD-8801-0D06FADFA095}" type="slidenum">
              <a:rPr lang="en-US" smtClean="0"/>
              <a:t>24</a:t>
            </a:fld>
            <a:endParaRPr lang="en-US" dirty="0"/>
          </a:p>
        </p:txBody>
      </p:sp>
      <p:sp>
        <p:nvSpPr>
          <p:cNvPr id="4" name="Footer Placeholder 3">
            <a:extLst>
              <a:ext uri="{FF2B5EF4-FFF2-40B4-BE49-F238E27FC236}">
                <a16:creationId xmlns:a16="http://schemas.microsoft.com/office/drawing/2014/main" id="{55D0C0E6-B5F9-5525-2331-2A144E45FFF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43197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5E1E-E715-45D1-A655-AB16B239EB41}"/>
              </a:ext>
            </a:extLst>
          </p:cNvPr>
          <p:cNvSpPr>
            <a:spLocks noGrp="1"/>
          </p:cNvSpPr>
          <p:nvPr>
            <p:ph type="title"/>
          </p:nvPr>
        </p:nvSpPr>
        <p:spPr>
          <a:xfrm>
            <a:off x="5491209" y="618518"/>
            <a:ext cx="5877676" cy="1478570"/>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HOW DO YOU PUT THE BRAKES ON?</a:t>
            </a:r>
          </a:p>
        </p:txBody>
      </p:sp>
      <p:pic>
        <p:nvPicPr>
          <p:cNvPr id="11" name="Content Placeholder 5" descr="A picture containing text, map&#10;&#10;Description automatically generated">
            <a:extLst>
              <a:ext uri="{FF2B5EF4-FFF2-40B4-BE49-F238E27FC236}">
                <a16:creationId xmlns:a16="http://schemas.microsoft.com/office/drawing/2014/main" id="{DF7C55B5-CB74-47A7-A3EC-7020734B8117}"/>
              </a:ext>
            </a:extLst>
          </p:cNvPr>
          <p:cNvPicPr>
            <a:picLocks noChangeAspect="1"/>
          </p:cNvPicPr>
          <p:nvPr/>
        </p:nvPicPr>
        <p:blipFill rotWithShape="1">
          <a:blip r:embed="rId2"/>
          <a:srcRect b="756"/>
          <a:stretch/>
        </p:blipFill>
        <p:spPr>
          <a:xfrm>
            <a:off x="-5597" y="1"/>
            <a:ext cx="4635583" cy="3427413"/>
          </a:xfrm>
          <a:custGeom>
            <a:avLst/>
            <a:gdLst>
              <a:gd name="connsiteX0" fmla="*/ 0 w 4635583"/>
              <a:gd name="connsiteY0" fmla="*/ 0 h 3427413"/>
              <a:gd name="connsiteX1" fmla="*/ 4635583 w 4635583"/>
              <a:gd name="connsiteY1" fmla="*/ 0 h 3427413"/>
              <a:gd name="connsiteX2" fmla="*/ 4635583 w 4635583"/>
              <a:gd name="connsiteY2" fmla="*/ 3427413 h 3427413"/>
              <a:gd name="connsiteX3" fmla="*/ 0 w 4635583"/>
              <a:gd name="connsiteY3" fmla="*/ 3427413 h 3427413"/>
            </a:gdLst>
            <a:ahLst/>
            <a:cxnLst>
              <a:cxn ang="0">
                <a:pos x="connsiteX0" y="connsiteY0"/>
              </a:cxn>
              <a:cxn ang="0">
                <a:pos x="connsiteX1" y="connsiteY1"/>
              </a:cxn>
              <a:cxn ang="0">
                <a:pos x="connsiteX2" y="connsiteY2"/>
              </a:cxn>
              <a:cxn ang="0">
                <a:pos x="connsiteX3" y="connsiteY3"/>
              </a:cxn>
            </a:cxnLst>
            <a:rect l="l" t="t" r="r" b="b"/>
            <a:pathLst>
              <a:path w="4635583" h="3427413">
                <a:moveTo>
                  <a:pt x="0" y="0"/>
                </a:moveTo>
                <a:lnTo>
                  <a:pt x="4635583" y="0"/>
                </a:lnTo>
                <a:lnTo>
                  <a:pt x="4635583" y="3427413"/>
                </a:lnTo>
                <a:lnTo>
                  <a:pt x="0" y="3427413"/>
                </a:lnTo>
                <a:close/>
              </a:path>
            </a:pathLst>
          </a:custGeom>
        </p:spPr>
      </p:pic>
      <p:pic>
        <p:nvPicPr>
          <p:cNvPr id="8" name="Content Placeholder 7" descr="A picture containing text, map&#10;&#10;Description automatically generated">
            <a:extLst>
              <a:ext uri="{FF2B5EF4-FFF2-40B4-BE49-F238E27FC236}">
                <a16:creationId xmlns:a16="http://schemas.microsoft.com/office/drawing/2014/main" id="{551CC585-D563-4653-83CF-FCFCD115E25C}"/>
              </a:ext>
            </a:extLst>
          </p:cNvPr>
          <p:cNvPicPr>
            <a:picLocks noGrp="1" noChangeAspect="1"/>
          </p:cNvPicPr>
          <p:nvPr>
            <p:ph sz="half" idx="2"/>
          </p:nvPr>
        </p:nvPicPr>
        <p:blipFill rotWithShape="1">
          <a:blip r:embed="rId3"/>
          <a:srcRect l="7" r="2" b="2"/>
          <a:stretch/>
        </p:blipFill>
        <p:spPr>
          <a:xfrm>
            <a:off x="-5597" y="3427414"/>
            <a:ext cx="4635583" cy="3430587"/>
          </a:xfrm>
          <a:custGeom>
            <a:avLst/>
            <a:gdLst>
              <a:gd name="connsiteX0" fmla="*/ 0 w 4635583"/>
              <a:gd name="connsiteY0" fmla="*/ 0 h 3430587"/>
              <a:gd name="connsiteX1" fmla="*/ 4635583 w 4635583"/>
              <a:gd name="connsiteY1" fmla="*/ 0 h 3430587"/>
              <a:gd name="connsiteX2" fmla="*/ 4635583 w 4635583"/>
              <a:gd name="connsiteY2" fmla="*/ 3430587 h 3430587"/>
              <a:gd name="connsiteX3" fmla="*/ 0 w 4635583"/>
              <a:gd name="connsiteY3" fmla="*/ 3430587 h 3430587"/>
            </a:gdLst>
            <a:ahLst/>
            <a:cxnLst>
              <a:cxn ang="0">
                <a:pos x="connsiteX0" y="connsiteY0"/>
              </a:cxn>
              <a:cxn ang="0">
                <a:pos x="connsiteX1" y="connsiteY1"/>
              </a:cxn>
              <a:cxn ang="0">
                <a:pos x="connsiteX2" y="connsiteY2"/>
              </a:cxn>
              <a:cxn ang="0">
                <a:pos x="connsiteX3" y="connsiteY3"/>
              </a:cxn>
            </a:cxnLst>
            <a:rect l="l" t="t" r="r" b="b"/>
            <a:pathLst>
              <a:path w="4635583" h="3430587">
                <a:moveTo>
                  <a:pt x="0" y="0"/>
                </a:moveTo>
                <a:lnTo>
                  <a:pt x="4635583" y="0"/>
                </a:lnTo>
                <a:lnTo>
                  <a:pt x="4635583" y="3430587"/>
                </a:lnTo>
                <a:lnTo>
                  <a:pt x="0" y="3430587"/>
                </a:lnTo>
                <a:close/>
              </a:path>
            </a:pathLst>
          </a:custGeom>
        </p:spPr>
      </p:pic>
      <p:sp>
        <p:nvSpPr>
          <p:cNvPr id="13" name="Content Placeholder 12">
            <a:extLst>
              <a:ext uri="{FF2B5EF4-FFF2-40B4-BE49-F238E27FC236}">
                <a16:creationId xmlns:a16="http://schemas.microsoft.com/office/drawing/2014/main" id="{0AF28E36-AF43-44D8-B5CC-52C1C75FB131}"/>
              </a:ext>
            </a:extLst>
          </p:cNvPr>
          <p:cNvSpPr>
            <a:spLocks noGrp="1"/>
          </p:cNvSpPr>
          <p:nvPr>
            <p:ph sz="half" idx="1"/>
          </p:nvPr>
        </p:nvSpPr>
        <p:spPr>
          <a:xfrm>
            <a:off x="5491209" y="2249487"/>
            <a:ext cx="5877677" cy="299720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p>
            <a:pPr marL="457200" indent="-457200">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It’s a complex interplay of multiple neurotransmitters in multiple areas in the brain</a:t>
            </a:r>
          </a:p>
          <a:p>
            <a:pPr marL="457200" indent="-457200">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Currently there is a great deal of research on medications to help “normalize” these pathways</a:t>
            </a:r>
          </a:p>
        </p:txBody>
      </p:sp>
      <p:sp>
        <p:nvSpPr>
          <p:cNvPr id="3" name="Slide Number Placeholder 2">
            <a:extLst>
              <a:ext uri="{FF2B5EF4-FFF2-40B4-BE49-F238E27FC236}">
                <a16:creationId xmlns:a16="http://schemas.microsoft.com/office/drawing/2014/main" id="{B720EF2A-9DF6-CC6D-0A5B-CB86E5D2BB7B}"/>
              </a:ext>
            </a:extLst>
          </p:cNvPr>
          <p:cNvSpPr>
            <a:spLocks noGrp="1"/>
          </p:cNvSpPr>
          <p:nvPr>
            <p:ph type="sldNum" sz="quarter" idx="12"/>
          </p:nvPr>
        </p:nvSpPr>
        <p:spPr/>
        <p:txBody>
          <a:bodyPr/>
          <a:lstStyle/>
          <a:p>
            <a:fld id="{6D22F896-40B5-4ADD-8801-0D06FADFA095}" type="slidenum">
              <a:rPr lang="en-US" smtClean="0"/>
              <a:t>25</a:t>
            </a:fld>
            <a:endParaRPr lang="en-US" dirty="0"/>
          </a:p>
        </p:txBody>
      </p:sp>
      <p:sp>
        <p:nvSpPr>
          <p:cNvPr id="4" name="Footer Placeholder 3">
            <a:extLst>
              <a:ext uri="{FF2B5EF4-FFF2-40B4-BE49-F238E27FC236}">
                <a16:creationId xmlns:a16="http://schemas.microsoft.com/office/drawing/2014/main" id="{43773458-85F3-FBF2-BEFA-C890923CD77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49467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8D1B-09BC-5560-DD9F-333128B949CD}"/>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100" b="1" dirty="0">
                <a:effectLst>
                  <a:outerShdw blurRad="38100" dist="38100" dir="2700000" algn="tl">
                    <a:srgbClr val="000000">
                      <a:alpha val="43137"/>
                    </a:srgbClr>
                  </a:outerShdw>
                </a:effectLst>
              </a:rPr>
              <a:t>HERE’S WHAT IT LOOKS LIKE FOR FOOD</a:t>
            </a:r>
          </a:p>
        </p:txBody>
      </p:sp>
      <p:sp>
        <p:nvSpPr>
          <p:cNvPr id="3" name="Content Placeholder 2">
            <a:extLst>
              <a:ext uri="{FF2B5EF4-FFF2-40B4-BE49-F238E27FC236}">
                <a16:creationId xmlns:a16="http://schemas.microsoft.com/office/drawing/2014/main" id="{F862C360-C42D-8DFC-1A25-1ACDDA2E169E}"/>
              </a:ext>
            </a:extLst>
          </p:cNvPr>
          <p:cNvSpPr>
            <a:spLocks noGrp="1"/>
          </p:cNvSpPr>
          <p:nvPr>
            <p:ph sz="half" idx="1"/>
          </p:nvPr>
        </p:nvSpPr>
        <p:spPr>
          <a:xfrm>
            <a:off x="8046666" y="3602038"/>
            <a:ext cx="3500301" cy="2052720"/>
          </a:xfrm>
        </p:spPr>
        <p:txBody>
          <a:bodyPr vert="horz" lIns="91440" tIns="45720" rIns="91440" bIns="45720" rtlCol="0">
            <a:normAutofit/>
          </a:bodyPr>
          <a:lstStyle/>
          <a:p>
            <a:r>
              <a:rPr lang="en-US" sz="1800" b="1" cap="all" dirty="0">
                <a:effectLst>
                  <a:outerShdw blurRad="38100" dist="38100" dir="2700000" algn="tl">
                    <a:srgbClr val="000000">
                      <a:alpha val="43137"/>
                    </a:srgbClr>
                  </a:outerShdw>
                </a:effectLst>
                <a:latin typeface="+mj-lt"/>
              </a:rPr>
              <a:t>Delicate balance between many brain and body mechanisms or “Feedback Circuits” </a:t>
            </a:r>
          </a:p>
        </p:txBody>
      </p:sp>
      <p:pic>
        <p:nvPicPr>
          <p:cNvPr id="6" name="Content Placeholder 5" descr="A picture containing text, screenshot, circle, diagram&#10;&#10;Description automatically generated">
            <a:extLst>
              <a:ext uri="{FF2B5EF4-FFF2-40B4-BE49-F238E27FC236}">
                <a16:creationId xmlns:a16="http://schemas.microsoft.com/office/drawing/2014/main" id="{F337AF6B-8F84-2BDE-4948-A18458888EEF}"/>
              </a:ext>
            </a:extLst>
          </p:cNvPr>
          <p:cNvPicPr>
            <a:picLocks noGrp="1" noChangeAspect="1"/>
          </p:cNvPicPr>
          <p:nvPr>
            <p:ph sz="half" idx="2"/>
          </p:nvPr>
        </p:nvPicPr>
        <p:blipFill>
          <a:blip r:embed="rId2"/>
          <a:stretch>
            <a:fillRect/>
          </a:stretch>
        </p:blipFill>
        <p:spPr>
          <a:xfrm>
            <a:off x="798946" y="1473462"/>
            <a:ext cx="6752464" cy="40345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D62BB763-0540-4AFF-A91D-B326DB324A4C}"/>
              </a:ext>
            </a:extLst>
          </p:cNvPr>
          <p:cNvSpPr txBox="1"/>
          <p:nvPr/>
        </p:nvSpPr>
        <p:spPr>
          <a:xfrm>
            <a:off x="5151423" y="3329562"/>
            <a:ext cx="760490"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mj-lt"/>
              </a:rPr>
              <a:t>X</a:t>
            </a:r>
          </a:p>
        </p:txBody>
      </p:sp>
      <p:sp>
        <p:nvSpPr>
          <p:cNvPr id="8" name="TextBox 7">
            <a:extLst>
              <a:ext uri="{FF2B5EF4-FFF2-40B4-BE49-F238E27FC236}">
                <a16:creationId xmlns:a16="http://schemas.microsoft.com/office/drawing/2014/main" id="{B180051D-F2DE-3D35-7D1D-401F2E0B69EC}"/>
              </a:ext>
            </a:extLst>
          </p:cNvPr>
          <p:cNvSpPr txBox="1"/>
          <p:nvPr/>
        </p:nvSpPr>
        <p:spPr>
          <a:xfrm>
            <a:off x="4771178" y="3809941"/>
            <a:ext cx="760490"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mj-lt"/>
              </a:rPr>
              <a:t>X</a:t>
            </a:r>
          </a:p>
        </p:txBody>
      </p:sp>
      <p:sp>
        <p:nvSpPr>
          <p:cNvPr id="9" name="TextBox 8">
            <a:extLst>
              <a:ext uri="{FF2B5EF4-FFF2-40B4-BE49-F238E27FC236}">
                <a16:creationId xmlns:a16="http://schemas.microsoft.com/office/drawing/2014/main" id="{23607E7B-67D4-46B6-2E70-650C7F18863B}"/>
              </a:ext>
            </a:extLst>
          </p:cNvPr>
          <p:cNvSpPr txBox="1"/>
          <p:nvPr/>
        </p:nvSpPr>
        <p:spPr>
          <a:xfrm>
            <a:off x="5151423" y="2315892"/>
            <a:ext cx="2388510" cy="646331"/>
          </a:xfrm>
          <a:prstGeom prst="rect">
            <a:avLst/>
          </a:prstGeom>
          <a:solidFill>
            <a:schemeClr val="bg1"/>
          </a:solidFill>
          <a:ln w="19050">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latin typeface="+mj-lt"/>
              </a:rPr>
              <a:t>“Broken” Feedback Loops in Addiction</a:t>
            </a:r>
          </a:p>
        </p:txBody>
      </p:sp>
      <p:sp>
        <p:nvSpPr>
          <p:cNvPr id="4" name="Slide Number Placeholder 3">
            <a:extLst>
              <a:ext uri="{FF2B5EF4-FFF2-40B4-BE49-F238E27FC236}">
                <a16:creationId xmlns:a16="http://schemas.microsoft.com/office/drawing/2014/main" id="{B04C5F84-A83B-0EC4-23B6-E1D4865A95DD}"/>
              </a:ext>
            </a:extLst>
          </p:cNvPr>
          <p:cNvSpPr>
            <a:spLocks noGrp="1"/>
          </p:cNvSpPr>
          <p:nvPr>
            <p:ph type="sldNum" sz="quarter" idx="12"/>
          </p:nvPr>
        </p:nvSpPr>
        <p:spPr/>
        <p:txBody>
          <a:bodyPr/>
          <a:lstStyle/>
          <a:p>
            <a:fld id="{6D22F896-40B5-4ADD-8801-0D06FADFA095}" type="slidenum">
              <a:rPr lang="en-US" smtClean="0"/>
              <a:t>26</a:t>
            </a:fld>
            <a:endParaRPr lang="en-US" dirty="0"/>
          </a:p>
        </p:txBody>
      </p:sp>
      <p:cxnSp>
        <p:nvCxnSpPr>
          <p:cNvPr id="10" name="Straight Arrow Connector 9">
            <a:extLst>
              <a:ext uri="{FF2B5EF4-FFF2-40B4-BE49-F238E27FC236}">
                <a16:creationId xmlns:a16="http://schemas.microsoft.com/office/drawing/2014/main" id="{2784A54F-7027-A3BC-C180-BF3A68473B28}"/>
              </a:ext>
            </a:extLst>
          </p:cNvPr>
          <p:cNvCxnSpPr>
            <a:cxnSpLocks/>
          </p:cNvCxnSpPr>
          <p:nvPr/>
        </p:nvCxnSpPr>
        <p:spPr>
          <a:xfrm flipH="1">
            <a:off x="4963886" y="2581143"/>
            <a:ext cx="347147" cy="13146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1DA6F8D-40FA-425E-F7C8-8EA32148B434}"/>
              </a:ext>
            </a:extLst>
          </p:cNvPr>
          <p:cNvCxnSpPr/>
          <p:nvPr/>
        </p:nvCxnSpPr>
        <p:spPr>
          <a:xfrm>
            <a:off x="5311033" y="2639057"/>
            <a:ext cx="0" cy="7899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8" name="Footer Placeholder 127">
            <a:extLst>
              <a:ext uri="{FF2B5EF4-FFF2-40B4-BE49-F238E27FC236}">
                <a16:creationId xmlns:a16="http://schemas.microsoft.com/office/drawing/2014/main" id="{14F21B32-2C71-894A-9661-3958F0D21CD0}"/>
              </a:ext>
            </a:extLst>
          </p:cNvPr>
          <p:cNvSpPr>
            <a:spLocks noGrp="1"/>
          </p:cNvSpPr>
          <p:nvPr>
            <p:ph type="ftr" sz="quarter" idx="11"/>
          </p:nvPr>
        </p:nvSpPr>
        <p:spPr>
          <a:xfrm>
            <a:off x="466725" y="6186487"/>
            <a:ext cx="4114800" cy="365125"/>
          </a:xfrm>
        </p:spPr>
        <p:txBody>
          <a:bodyPr/>
          <a:lstStyle/>
          <a:p>
            <a:pPr algn="l"/>
            <a:r>
              <a:rPr lang="en-US" dirty="0"/>
              <a:t>Higgs, et al, 2017</a:t>
            </a:r>
          </a:p>
        </p:txBody>
      </p:sp>
    </p:spTree>
    <p:extLst>
      <p:ext uri="{BB962C8B-B14F-4D97-AF65-F5344CB8AC3E}">
        <p14:creationId xmlns:p14="http://schemas.microsoft.com/office/powerpoint/2010/main" val="9595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C18F2-1830-4848-8C14-69D448C79F01}"/>
              </a:ext>
            </a:extLst>
          </p:cNvPr>
          <p:cNvSpPr>
            <a:spLocks noGrp="1"/>
          </p:cNvSpPr>
          <p:nvPr>
            <p:ph type="title"/>
          </p:nvPr>
        </p:nvSpPr>
        <p:spPr>
          <a:xfrm>
            <a:off x="534389" y="365125"/>
            <a:ext cx="11162805" cy="1325563"/>
          </a:xfrm>
        </p:spPr>
        <p:txBody>
          <a:bodyPr/>
          <a:lstStyle/>
          <a:p>
            <a:pPr algn="ctr"/>
            <a:r>
              <a:rPr lang="en-US" b="1" dirty="0">
                <a:effectLst>
                  <a:outerShdw blurRad="38100" dist="38100" dir="2700000" algn="tl">
                    <a:srgbClr val="000000">
                      <a:alpha val="43137"/>
                    </a:srgbClr>
                  </a:outerShdw>
                </a:effectLst>
              </a:rPr>
              <a:t>IMAGING TELLS THE DRAMATIC STORY</a:t>
            </a:r>
          </a:p>
        </p:txBody>
      </p:sp>
      <p:pic>
        <p:nvPicPr>
          <p:cNvPr id="6" name="Content Placeholder 5">
            <a:extLst>
              <a:ext uri="{FF2B5EF4-FFF2-40B4-BE49-F238E27FC236}">
                <a16:creationId xmlns:a16="http://schemas.microsoft.com/office/drawing/2014/main" id="{2FD21E88-5B23-4C5A-816C-0F34EBA16ACA}"/>
              </a:ext>
            </a:extLst>
          </p:cNvPr>
          <p:cNvPicPr>
            <a:picLocks noGrp="1" noChangeAspect="1"/>
          </p:cNvPicPr>
          <p:nvPr>
            <p:ph sz="half" idx="1"/>
          </p:nvPr>
        </p:nvPicPr>
        <p:blipFill>
          <a:blip r:embed="rId2"/>
          <a:stretch>
            <a:fillRect/>
          </a:stretch>
        </p:blipFill>
        <p:spPr>
          <a:xfrm>
            <a:off x="1141413" y="2354723"/>
            <a:ext cx="4878387" cy="333124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Content Placeholder 9">
            <a:extLst>
              <a:ext uri="{FF2B5EF4-FFF2-40B4-BE49-F238E27FC236}">
                <a16:creationId xmlns:a16="http://schemas.microsoft.com/office/drawing/2014/main" id="{CD8AB8E7-79DE-4DCF-90B1-876EB2C740DF}"/>
              </a:ext>
            </a:extLst>
          </p:cNvPr>
          <p:cNvPicPr>
            <a:picLocks noGrp="1" noChangeAspect="1"/>
          </p:cNvPicPr>
          <p:nvPr>
            <p:ph sz="half" idx="2"/>
          </p:nvPr>
        </p:nvPicPr>
        <p:blipFill>
          <a:blip r:embed="rId3"/>
          <a:stretch>
            <a:fillRect/>
          </a:stretch>
        </p:blipFill>
        <p:spPr>
          <a:xfrm>
            <a:off x="6416060" y="2249488"/>
            <a:ext cx="4387493" cy="354171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lide Number Placeholder 2">
            <a:extLst>
              <a:ext uri="{FF2B5EF4-FFF2-40B4-BE49-F238E27FC236}">
                <a16:creationId xmlns:a16="http://schemas.microsoft.com/office/drawing/2014/main" id="{ADCF8458-E331-95AC-E18B-DEDAE832D8B3}"/>
              </a:ext>
            </a:extLst>
          </p:cNvPr>
          <p:cNvSpPr>
            <a:spLocks noGrp="1"/>
          </p:cNvSpPr>
          <p:nvPr>
            <p:ph type="sldNum" sz="quarter" idx="12"/>
          </p:nvPr>
        </p:nvSpPr>
        <p:spPr/>
        <p:txBody>
          <a:bodyPr/>
          <a:lstStyle/>
          <a:p>
            <a:fld id="{6D22F896-40B5-4ADD-8801-0D06FADFA095}" type="slidenum">
              <a:rPr lang="en-US" smtClean="0"/>
              <a:t>27</a:t>
            </a:fld>
            <a:endParaRPr lang="en-US" dirty="0"/>
          </a:p>
        </p:txBody>
      </p:sp>
      <p:sp>
        <p:nvSpPr>
          <p:cNvPr id="4" name="Footer Placeholder 3">
            <a:extLst>
              <a:ext uri="{FF2B5EF4-FFF2-40B4-BE49-F238E27FC236}">
                <a16:creationId xmlns:a16="http://schemas.microsoft.com/office/drawing/2014/main" id="{EA588DDB-7DCE-D557-2A99-B76E1189C89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918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C169-1782-4128-89F2-3CE05F4C1B42}"/>
              </a:ext>
            </a:extLst>
          </p:cNvPr>
          <p:cNvSpPr>
            <a:spLocks noGrp="1"/>
          </p:cNvSpPr>
          <p:nvPr>
            <p:ph type="title"/>
          </p:nvPr>
        </p:nvSpPr>
        <p:spPr/>
        <p:txBody>
          <a:bodyPr/>
          <a:lstStyle/>
          <a:p>
            <a:endParaRPr lang="en-US"/>
          </a:p>
        </p:txBody>
      </p:sp>
      <p:pic>
        <p:nvPicPr>
          <p:cNvPr id="6" name="Content Placeholder 5" descr="A picture containing monitor, screen, showing, television&#10;&#10;Description automatically generated">
            <a:extLst>
              <a:ext uri="{FF2B5EF4-FFF2-40B4-BE49-F238E27FC236}">
                <a16:creationId xmlns:a16="http://schemas.microsoft.com/office/drawing/2014/main" id="{9A3CB86B-182E-44AA-901F-366A24BFD481}"/>
              </a:ext>
            </a:extLst>
          </p:cNvPr>
          <p:cNvPicPr>
            <a:picLocks noGrp="1" noChangeAspect="1"/>
          </p:cNvPicPr>
          <p:nvPr>
            <p:ph sz="half" idx="1"/>
          </p:nvPr>
        </p:nvPicPr>
        <p:blipFill>
          <a:blip r:embed="rId2"/>
          <a:stretch>
            <a:fillRect/>
          </a:stretch>
        </p:blipFill>
        <p:spPr>
          <a:xfrm>
            <a:off x="951852" y="1962995"/>
            <a:ext cx="4551683" cy="330755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Content Placeholder 7">
            <a:extLst>
              <a:ext uri="{FF2B5EF4-FFF2-40B4-BE49-F238E27FC236}">
                <a16:creationId xmlns:a16="http://schemas.microsoft.com/office/drawing/2014/main" id="{9CF4A2C8-3C0B-4736-BD27-99237D389A30}"/>
              </a:ext>
            </a:extLst>
          </p:cNvPr>
          <p:cNvPicPr>
            <a:picLocks noGrp="1" noChangeAspect="1"/>
          </p:cNvPicPr>
          <p:nvPr>
            <p:ph sz="half" idx="2"/>
          </p:nvPr>
        </p:nvPicPr>
        <p:blipFill>
          <a:blip r:embed="rId3"/>
          <a:stretch>
            <a:fillRect/>
          </a:stretch>
        </p:blipFill>
        <p:spPr>
          <a:xfrm>
            <a:off x="5849471" y="2097088"/>
            <a:ext cx="5865532" cy="304433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lide Number Placeholder 2">
            <a:extLst>
              <a:ext uri="{FF2B5EF4-FFF2-40B4-BE49-F238E27FC236}">
                <a16:creationId xmlns:a16="http://schemas.microsoft.com/office/drawing/2014/main" id="{87C18C8F-A855-4334-F4D1-8AF127B67C94}"/>
              </a:ext>
            </a:extLst>
          </p:cNvPr>
          <p:cNvSpPr>
            <a:spLocks noGrp="1"/>
          </p:cNvSpPr>
          <p:nvPr>
            <p:ph type="sldNum" sz="quarter" idx="12"/>
          </p:nvPr>
        </p:nvSpPr>
        <p:spPr/>
        <p:txBody>
          <a:bodyPr/>
          <a:lstStyle/>
          <a:p>
            <a:fld id="{6D22F896-40B5-4ADD-8801-0D06FADFA095}" type="slidenum">
              <a:rPr lang="en-US" smtClean="0"/>
              <a:t>28</a:t>
            </a:fld>
            <a:endParaRPr lang="en-US" dirty="0"/>
          </a:p>
        </p:txBody>
      </p:sp>
      <p:sp>
        <p:nvSpPr>
          <p:cNvPr id="4" name="Footer Placeholder 3">
            <a:extLst>
              <a:ext uri="{FF2B5EF4-FFF2-40B4-BE49-F238E27FC236}">
                <a16:creationId xmlns:a16="http://schemas.microsoft.com/office/drawing/2014/main" id="{10A5D75A-D927-1C58-FA22-A91FB61C74B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2310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3AAD-4A85-4C82-A7DC-D31D468FF552}"/>
              </a:ext>
            </a:extLst>
          </p:cNvPr>
          <p:cNvSpPr>
            <a:spLocks noGrp="1"/>
          </p:cNvSpPr>
          <p:nvPr>
            <p:ph type="title"/>
          </p:nvPr>
        </p:nvSpPr>
        <p:spPr>
          <a:xfrm>
            <a:off x="723699" y="322728"/>
            <a:ext cx="10744600" cy="1090580"/>
          </a:xfrm>
        </p:spPr>
        <p:txBody>
          <a:bodyPr>
            <a:noAutofit/>
          </a:bodyPr>
          <a:lstStyle/>
          <a:p>
            <a:pPr algn="ctr"/>
            <a:r>
              <a:rPr lang="en-US" sz="7200" b="1" dirty="0">
                <a:effectLst>
                  <a:outerShdw blurRad="38100" dist="38100" dir="2700000" algn="tl">
                    <a:srgbClr val="000000">
                      <a:alpha val="43137"/>
                    </a:srgbClr>
                  </a:outerShdw>
                </a:effectLst>
              </a:rPr>
              <a:t>PUTTING IT TOGETHER</a:t>
            </a:r>
          </a:p>
        </p:txBody>
      </p:sp>
      <p:sp>
        <p:nvSpPr>
          <p:cNvPr id="6" name="Text Placeholder 5">
            <a:extLst>
              <a:ext uri="{FF2B5EF4-FFF2-40B4-BE49-F238E27FC236}">
                <a16:creationId xmlns:a16="http://schemas.microsoft.com/office/drawing/2014/main" id="{C6E625EB-0D7E-4A79-B882-818737FF505E}"/>
              </a:ext>
            </a:extLst>
          </p:cNvPr>
          <p:cNvSpPr>
            <a:spLocks noGrp="1"/>
          </p:cNvSpPr>
          <p:nvPr>
            <p:ph type="body" sz="half" idx="2"/>
          </p:nvPr>
        </p:nvSpPr>
        <p:spPr>
          <a:xfrm>
            <a:off x="1318613" y="5592417"/>
            <a:ext cx="3684130" cy="397565"/>
          </a:xfrm>
        </p:spPr>
        <p:txBody>
          <a:bodyPr>
            <a:normAutofit/>
          </a:bodyPr>
          <a:lstStyle/>
          <a:p>
            <a:endParaRPr lang="en-US" dirty="0"/>
          </a:p>
        </p:txBody>
      </p:sp>
      <p:sp>
        <p:nvSpPr>
          <p:cNvPr id="3" name="Slide Number Placeholder 2">
            <a:extLst>
              <a:ext uri="{FF2B5EF4-FFF2-40B4-BE49-F238E27FC236}">
                <a16:creationId xmlns:a16="http://schemas.microsoft.com/office/drawing/2014/main" id="{E4E40EF6-955D-DA5B-E7AC-607652D1BEDD}"/>
              </a:ext>
            </a:extLst>
          </p:cNvPr>
          <p:cNvSpPr>
            <a:spLocks noGrp="1"/>
          </p:cNvSpPr>
          <p:nvPr>
            <p:ph type="sldNum" sz="quarter" idx="12"/>
          </p:nvPr>
        </p:nvSpPr>
        <p:spPr/>
        <p:txBody>
          <a:bodyPr/>
          <a:lstStyle/>
          <a:p>
            <a:fld id="{6D22F896-40B5-4ADD-8801-0D06FADFA095}" type="slidenum">
              <a:rPr lang="en-US" smtClean="0"/>
              <a:t>29</a:t>
            </a:fld>
            <a:endParaRPr lang="en-US" dirty="0"/>
          </a:p>
        </p:txBody>
      </p:sp>
      <p:pic>
        <p:nvPicPr>
          <p:cNvPr id="9" name="Content Placeholder 8" descr="A diagram of a brain&#10;&#10;Description automatically generated">
            <a:extLst>
              <a:ext uri="{FF2B5EF4-FFF2-40B4-BE49-F238E27FC236}">
                <a16:creationId xmlns:a16="http://schemas.microsoft.com/office/drawing/2014/main" id="{BBEC8B77-3DFA-088D-136C-E63603E45334}"/>
              </a:ext>
            </a:extLst>
          </p:cNvPr>
          <p:cNvPicPr>
            <a:picLocks noGrp="1" noChangeAspect="1"/>
          </p:cNvPicPr>
          <p:nvPr>
            <p:ph idx="1"/>
          </p:nvPr>
        </p:nvPicPr>
        <p:blipFill>
          <a:blip r:embed="rId2"/>
          <a:stretch>
            <a:fillRect/>
          </a:stretch>
        </p:blipFill>
        <p:spPr>
          <a:xfrm>
            <a:off x="971302" y="1268946"/>
            <a:ext cx="10249395" cy="541352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Oval 9">
            <a:extLst>
              <a:ext uri="{FF2B5EF4-FFF2-40B4-BE49-F238E27FC236}">
                <a16:creationId xmlns:a16="http://schemas.microsoft.com/office/drawing/2014/main" id="{12B36DAD-25BD-8655-E686-FA9A0E66512C}"/>
              </a:ext>
            </a:extLst>
          </p:cNvPr>
          <p:cNvSpPr/>
          <p:nvPr/>
        </p:nvSpPr>
        <p:spPr>
          <a:xfrm>
            <a:off x="8543926" y="5417240"/>
            <a:ext cx="800100" cy="7048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F75D4BF-4EAE-C5C5-0684-7688ABC67502}"/>
              </a:ext>
            </a:extLst>
          </p:cNvPr>
          <p:cNvSpPr txBox="1"/>
          <p:nvPr/>
        </p:nvSpPr>
        <p:spPr>
          <a:xfrm>
            <a:off x="4186262" y="4380728"/>
            <a:ext cx="2676525" cy="224742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dirty="0">
                <a:solidFill>
                  <a:srgbClr val="FF0000"/>
                </a:solidFill>
                <a:effectLst>
                  <a:outerShdw blurRad="38100" dist="38100" dir="2700000" algn="tl">
                    <a:srgbClr val="000000">
                      <a:alpha val="43137"/>
                    </a:srgbClr>
                  </a:outerShdw>
                </a:effectLst>
                <a:latin typeface="+mj-lt"/>
              </a:rPr>
              <a:t>Very complex and lots of “targets” to go after medically. </a:t>
            </a:r>
            <a:r>
              <a:rPr lang="en-US" b="1" i="1" dirty="0">
                <a:solidFill>
                  <a:srgbClr val="FF0000"/>
                </a:solidFill>
                <a:effectLst>
                  <a:outerShdw blurRad="38100" dist="38100" dir="2700000" algn="tl">
                    <a:srgbClr val="000000">
                      <a:alpha val="43137"/>
                    </a:srgbClr>
                  </a:outerShdw>
                </a:effectLst>
                <a:latin typeface="+mj-lt"/>
              </a:rPr>
              <a:t>BUT </a:t>
            </a:r>
            <a:r>
              <a:rPr lang="en-US" b="1" dirty="0">
                <a:solidFill>
                  <a:srgbClr val="FF0000"/>
                </a:solidFill>
                <a:effectLst>
                  <a:outerShdw blurRad="38100" dist="38100" dir="2700000" algn="tl">
                    <a:srgbClr val="000000">
                      <a:alpha val="43137"/>
                    </a:srgbClr>
                  </a:outerShdw>
                </a:effectLst>
                <a:latin typeface="+mj-lt"/>
              </a:rPr>
              <a:t>that will have an effect on other things, so the balance is difficult </a:t>
            </a:r>
          </a:p>
        </p:txBody>
      </p:sp>
      <p:sp>
        <p:nvSpPr>
          <p:cNvPr id="12" name="Footer Placeholder 11">
            <a:extLst>
              <a:ext uri="{FF2B5EF4-FFF2-40B4-BE49-F238E27FC236}">
                <a16:creationId xmlns:a16="http://schemas.microsoft.com/office/drawing/2014/main" id="{4E33374E-A43E-8B39-1189-2E45D6CB2D78}"/>
              </a:ext>
            </a:extLst>
          </p:cNvPr>
          <p:cNvSpPr>
            <a:spLocks noGrp="1"/>
          </p:cNvSpPr>
          <p:nvPr>
            <p:ph type="ftr" sz="quarter" idx="11"/>
          </p:nvPr>
        </p:nvSpPr>
        <p:spPr>
          <a:xfrm>
            <a:off x="228600" y="6290187"/>
            <a:ext cx="4114800" cy="365125"/>
          </a:xfrm>
        </p:spPr>
        <p:txBody>
          <a:bodyPr/>
          <a:lstStyle/>
          <a:p>
            <a:pPr algn="l"/>
            <a:r>
              <a:rPr lang="en-US" dirty="0" err="1">
                <a:solidFill>
                  <a:schemeClr val="tx1"/>
                </a:solidFill>
              </a:rPr>
              <a:t>Koob</a:t>
            </a:r>
            <a:r>
              <a:rPr lang="en-US" dirty="0">
                <a:solidFill>
                  <a:schemeClr val="tx1"/>
                </a:solidFill>
              </a:rPr>
              <a:t> &amp; Volkow, 2009</a:t>
            </a:r>
          </a:p>
        </p:txBody>
      </p:sp>
    </p:spTree>
    <p:extLst>
      <p:ext uri="{BB962C8B-B14F-4D97-AF65-F5344CB8AC3E}">
        <p14:creationId xmlns:p14="http://schemas.microsoft.com/office/powerpoint/2010/main" val="28342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A63CC359-8A44-9313-ADA5-3E961D2CC84F}"/>
              </a:ext>
            </a:extLst>
          </p:cNvPr>
          <p:cNvSpPr>
            <a:spLocks noGrp="1"/>
          </p:cNvSpPr>
          <p:nvPr>
            <p:ph type="body" sz="quarter" idx="34"/>
          </p:nvPr>
        </p:nvSpPr>
        <p:spPr/>
        <p:txBody>
          <a:bodyPr/>
          <a:lstStyle/>
          <a:p>
            <a:r>
              <a:rPr lang="en-US" b="1" dirty="0">
                <a:effectLst>
                  <a:outerShdw blurRad="38100" dist="38100" dir="2700000" algn="tl">
                    <a:srgbClr val="000000">
                      <a:alpha val="43137"/>
                    </a:srgbClr>
                  </a:outerShdw>
                </a:effectLst>
              </a:rPr>
              <a:t>Substituting one drug for another</a:t>
            </a:r>
          </a:p>
        </p:txBody>
      </p:sp>
      <p:sp>
        <p:nvSpPr>
          <p:cNvPr id="32" name="Text Placeholder 31">
            <a:extLst>
              <a:ext uri="{FF2B5EF4-FFF2-40B4-BE49-F238E27FC236}">
                <a16:creationId xmlns:a16="http://schemas.microsoft.com/office/drawing/2014/main" id="{3DB2DABA-9EFA-FC6D-50D6-0493014B4A51}"/>
              </a:ext>
            </a:extLst>
          </p:cNvPr>
          <p:cNvSpPr>
            <a:spLocks noGrp="1"/>
          </p:cNvSpPr>
          <p:nvPr>
            <p:ph type="body" sz="quarter" idx="35"/>
          </p:nvPr>
        </p:nvSpPr>
        <p:spPr/>
        <p:txBody>
          <a:bodyPr/>
          <a:lstStyle/>
          <a:p>
            <a:endParaRPr lang="en-US" dirty="0"/>
          </a:p>
          <a:p>
            <a:r>
              <a:rPr lang="en-US" b="1" dirty="0">
                <a:effectLst>
                  <a:outerShdw blurRad="38100" dist="38100" dir="2700000" algn="tl">
                    <a:srgbClr val="000000">
                      <a:alpha val="43137"/>
                    </a:srgbClr>
                  </a:outerShdw>
                </a:effectLst>
              </a:rPr>
              <a:t>Lack of knowledge</a:t>
            </a:r>
          </a:p>
          <a:p>
            <a:endParaRPr lang="en-US" dirty="0"/>
          </a:p>
        </p:txBody>
      </p:sp>
      <p:sp>
        <p:nvSpPr>
          <p:cNvPr id="11" name="Slide Number Placeholder 10">
            <a:extLst>
              <a:ext uri="{FF2B5EF4-FFF2-40B4-BE49-F238E27FC236}">
                <a16:creationId xmlns:a16="http://schemas.microsoft.com/office/drawing/2014/main" id="{8F648E53-A674-2192-7737-52A353F09A1B}"/>
              </a:ext>
            </a:extLst>
          </p:cNvPr>
          <p:cNvSpPr>
            <a:spLocks noGrp="1"/>
          </p:cNvSpPr>
          <p:nvPr>
            <p:ph type="sldNum" sz="quarter" idx="12"/>
          </p:nvPr>
        </p:nvSpPr>
        <p:spPr/>
        <p:txBody>
          <a:bodyPr/>
          <a:lstStyle/>
          <a:p>
            <a:fld id="{FE024F78-56A6-7740-B68D-8D4D026EDF3F}" type="slidenum">
              <a:rPr lang="en-US" smtClean="0"/>
              <a:pPr/>
              <a:t>3</a:t>
            </a:fld>
            <a:endParaRPr lang="en-US" dirty="0"/>
          </a:p>
        </p:txBody>
      </p:sp>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STIGMA</a:t>
            </a:r>
          </a:p>
        </p:txBody>
      </p:sp>
      <p:sp>
        <p:nvSpPr>
          <p:cNvPr id="4" name="Text Placeholder 3">
            <a:extLst>
              <a:ext uri="{FF2B5EF4-FFF2-40B4-BE49-F238E27FC236}">
                <a16:creationId xmlns:a16="http://schemas.microsoft.com/office/drawing/2014/main" id="{F7A615C6-5B0E-9C55-4354-0FE24FAB35EE}"/>
              </a:ext>
            </a:extLst>
          </p:cNvPr>
          <p:cNvSpPr>
            <a:spLocks noGrp="1"/>
          </p:cNvSpPr>
          <p:nvPr>
            <p:ph type="body" sz="quarter" idx="29"/>
          </p:nvPr>
        </p:nvSpPr>
        <p:spPr>
          <a:xfrm>
            <a:off x="1671255" y="1857036"/>
            <a:ext cx="8845828" cy="929026"/>
          </a:xfrm>
        </p:spPr>
        <p:txBody>
          <a:bodyPr/>
          <a:lstStyle/>
          <a:p>
            <a:r>
              <a:rPr lang="en-US" b="1" dirty="0">
                <a:effectLst>
                  <a:outerShdw blurRad="38100" dist="38100" dir="2700000" algn="tl">
                    <a:srgbClr val="000000">
                      <a:alpha val="43137"/>
                    </a:srgbClr>
                  </a:outerShdw>
                </a:effectLst>
              </a:rPr>
              <a:t>Webster-A set of </a:t>
            </a:r>
            <a:r>
              <a:rPr lang="en-US" b="1" i="1" dirty="0">
                <a:effectLst>
                  <a:outerShdw blurRad="38100" dist="38100" dir="2700000" algn="tl">
                    <a:srgbClr val="000000">
                      <a:alpha val="43137"/>
                    </a:srgbClr>
                  </a:outerShdw>
                </a:effectLst>
              </a:rPr>
              <a:t>negative</a:t>
            </a:r>
            <a:r>
              <a:rPr lang="en-US" b="1" dirty="0">
                <a:effectLst>
                  <a:outerShdw blurRad="38100" dist="38100" dir="2700000" algn="tl">
                    <a:srgbClr val="000000">
                      <a:alpha val="43137"/>
                    </a:srgbClr>
                  </a:outerShdw>
                </a:effectLst>
              </a:rPr>
              <a:t> and </a:t>
            </a:r>
            <a:r>
              <a:rPr lang="en-US" b="1" i="1" dirty="0">
                <a:effectLst>
                  <a:outerShdw blurRad="38100" dist="38100" dir="2700000" algn="tl">
                    <a:srgbClr val="000000">
                      <a:alpha val="43137"/>
                    </a:srgbClr>
                  </a:outerShdw>
                </a:effectLst>
              </a:rPr>
              <a:t>unfair </a:t>
            </a:r>
            <a:r>
              <a:rPr lang="en-US" b="1" i="1" u="sng" dirty="0">
                <a:effectLst>
                  <a:outerShdw blurRad="38100" dist="38100" dir="2700000" algn="tl">
                    <a:srgbClr val="000000">
                      <a:alpha val="43137"/>
                    </a:srgbClr>
                  </a:outerShdw>
                </a:effectLst>
              </a:rPr>
              <a:t>beliefs</a:t>
            </a: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that a society or group of people have about something. A mark of </a:t>
            </a:r>
            <a:r>
              <a:rPr lang="en-US" b="1" i="1" dirty="0">
                <a:effectLst>
                  <a:outerShdw blurRad="38100" dist="38100" dir="2700000" algn="tl">
                    <a:srgbClr val="000000">
                      <a:alpha val="43137"/>
                    </a:srgbClr>
                  </a:outerShdw>
                </a:effectLst>
              </a:rPr>
              <a:t>shame </a:t>
            </a:r>
            <a:r>
              <a:rPr lang="en-US" b="1" dirty="0">
                <a:effectLst>
                  <a:outerShdw blurRad="38100" dist="38100" dir="2700000" algn="tl">
                    <a:srgbClr val="000000">
                      <a:alpha val="43137"/>
                    </a:srgbClr>
                  </a:outerShdw>
                </a:effectLst>
              </a:rPr>
              <a:t>or </a:t>
            </a:r>
            <a:r>
              <a:rPr lang="en-US" b="1" i="1" dirty="0">
                <a:effectLst>
                  <a:outerShdw blurRad="38100" dist="38100" dir="2700000" algn="tl">
                    <a:srgbClr val="000000">
                      <a:alpha val="43137"/>
                    </a:srgbClr>
                  </a:outerShdw>
                </a:effectLst>
              </a:rPr>
              <a:t>discredit</a:t>
            </a:r>
            <a:endParaRPr lang="en-US" b="1" dirty="0">
              <a:effectLst>
                <a:outerShdw blurRad="38100" dist="38100" dir="2700000" algn="tl">
                  <a:srgbClr val="000000">
                    <a:alpha val="43137"/>
                  </a:srgbClr>
                </a:outerShdw>
              </a:effectLst>
            </a:endParaRPr>
          </a:p>
          <a:p>
            <a:endParaRPr lang="en-US" dirty="0"/>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p:txBody>
          <a:bodyPr/>
          <a:lstStyle/>
          <a:p>
            <a:r>
              <a:rPr lang="en-US" b="1" dirty="0">
                <a:effectLst>
                  <a:outerShdw blurRad="38100" dist="38100" dir="2700000" algn="tl">
                    <a:srgbClr val="000000">
                      <a:alpha val="43137"/>
                    </a:srgbClr>
                  </a:outerShdw>
                </a:effectLst>
              </a:rPr>
              <a:t>SUD=Moral Failing</a:t>
            </a:r>
          </a:p>
        </p:txBody>
      </p:sp>
      <p:sp>
        <p:nvSpPr>
          <p:cNvPr id="3" name="Footer Placeholder 2">
            <a:extLst>
              <a:ext uri="{FF2B5EF4-FFF2-40B4-BE49-F238E27FC236}">
                <a16:creationId xmlns:a16="http://schemas.microsoft.com/office/drawing/2014/main" id="{1F2BAE6F-9215-222D-0853-176E222AF97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84182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3AAD-4A85-4C82-A7DC-D31D468FF552}"/>
              </a:ext>
            </a:extLst>
          </p:cNvPr>
          <p:cNvSpPr>
            <a:spLocks noGrp="1"/>
          </p:cNvSpPr>
          <p:nvPr>
            <p:ph type="title"/>
          </p:nvPr>
        </p:nvSpPr>
        <p:spPr>
          <a:xfrm>
            <a:off x="723699" y="702739"/>
            <a:ext cx="10744600" cy="1090580"/>
          </a:xfrm>
        </p:spPr>
        <p:txBody>
          <a:bodyPr>
            <a:noAutofit/>
          </a:bodyPr>
          <a:lstStyle/>
          <a:p>
            <a:pPr algn="ctr"/>
            <a:r>
              <a:rPr lang="en-US" sz="6000" b="1" dirty="0">
                <a:effectLst>
                  <a:outerShdw blurRad="38100" dist="38100" dir="2700000" algn="tl">
                    <a:srgbClr val="000000">
                      <a:alpha val="43137"/>
                    </a:srgbClr>
                  </a:outerShdw>
                </a:effectLst>
              </a:rPr>
              <a:t>THE LEVEL OF DOPAMINE IS CRUCIAL</a:t>
            </a:r>
          </a:p>
        </p:txBody>
      </p:sp>
      <p:sp>
        <p:nvSpPr>
          <p:cNvPr id="6" name="Text Placeholder 5">
            <a:extLst>
              <a:ext uri="{FF2B5EF4-FFF2-40B4-BE49-F238E27FC236}">
                <a16:creationId xmlns:a16="http://schemas.microsoft.com/office/drawing/2014/main" id="{C6E625EB-0D7E-4A79-B882-818737FF505E}"/>
              </a:ext>
            </a:extLst>
          </p:cNvPr>
          <p:cNvSpPr>
            <a:spLocks noGrp="1"/>
          </p:cNvSpPr>
          <p:nvPr>
            <p:ph type="body" sz="half" idx="2"/>
          </p:nvPr>
        </p:nvSpPr>
        <p:spPr>
          <a:xfrm>
            <a:off x="1318613" y="5592417"/>
            <a:ext cx="3684130" cy="397565"/>
          </a:xfrm>
        </p:spPr>
        <p:txBody>
          <a:bodyPr>
            <a:normAutofit/>
          </a:bodyPr>
          <a:lstStyle/>
          <a:p>
            <a:endParaRPr lang="en-US" dirty="0"/>
          </a:p>
        </p:txBody>
      </p:sp>
      <p:sp>
        <p:nvSpPr>
          <p:cNvPr id="3" name="Slide Number Placeholder 2">
            <a:extLst>
              <a:ext uri="{FF2B5EF4-FFF2-40B4-BE49-F238E27FC236}">
                <a16:creationId xmlns:a16="http://schemas.microsoft.com/office/drawing/2014/main" id="{E4E40EF6-955D-DA5B-E7AC-607652D1BEDD}"/>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8" name="Content Placeholder 7" descr="A graph of a number of blue bars&#10;&#10;Description automatically generated with medium confidence">
            <a:extLst>
              <a:ext uri="{FF2B5EF4-FFF2-40B4-BE49-F238E27FC236}">
                <a16:creationId xmlns:a16="http://schemas.microsoft.com/office/drawing/2014/main" id="{6E517AA7-C298-6596-4331-EDEE0F998676}"/>
              </a:ext>
            </a:extLst>
          </p:cNvPr>
          <p:cNvPicPr>
            <a:picLocks noGrp="1" noChangeAspect="1"/>
          </p:cNvPicPr>
          <p:nvPr>
            <p:ph idx="1"/>
          </p:nvPr>
        </p:nvPicPr>
        <p:blipFill>
          <a:blip r:embed="rId2"/>
          <a:stretch>
            <a:fillRect/>
          </a:stretch>
        </p:blipFill>
        <p:spPr>
          <a:xfrm>
            <a:off x="1433254" y="1661230"/>
            <a:ext cx="9325491" cy="506024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Footer Placeholder 9">
            <a:extLst>
              <a:ext uri="{FF2B5EF4-FFF2-40B4-BE49-F238E27FC236}">
                <a16:creationId xmlns:a16="http://schemas.microsoft.com/office/drawing/2014/main" id="{345B965D-021E-CB18-09C1-24974BDB968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1561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3AAD-4A85-4C82-A7DC-D31D468FF552}"/>
              </a:ext>
            </a:extLst>
          </p:cNvPr>
          <p:cNvSpPr>
            <a:spLocks noGrp="1"/>
          </p:cNvSpPr>
          <p:nvPr>
            <p:ph type="title"/>
          </p:nvPr>
        </p:nvSpPr>
        <p:spPr>
          <a:xfrm>
            <a:off x="723699" y="979234"/>
            <a:ext cx="10744600" cy="1090580"/>
          </a:xfrm>
        </p:spPr>
        <p:txBody>
          <a:bodyPr>
            <a:noAutofit/>
          </a:bodyPr>
          <a:lstStyle/>
          <a:p>
            <a:pPr algn="ctr"/>
            <a:r>
              <a:rPr lang="en-US" sz="6000" b="1" dirty="0">
                <a:effectLst>
                  <a:outerShdw blurRad="38100" dist="38100" dir="2700000" algn="tl">
                    <a:srgbClr val="000000">
                      <a:alpha val="43137"/>
                    </a:srgbClr>
                  </a:outerShdw>
                </a:effectLst>
              </a:rPr>
              <a:t>SCOPE OF THE PROBLEM</a:t>
            </a:r>
            <a:br>
              <a:rPr lang="en-US" sz="6000" b="1" dirty="0">
                <a:effectLst>
                  <a:outerShdw blurRad="38100" dist="38100" dir="2700000" algn="tl">
                    <a:srgbClr val="000000">
                      <a:alpha val="43137"/>
                    </a:srgbClr>
                  </a:outerShdw>
                </a:effectLst>
              </a:rPr>
            </a:br>
            <a:r>
              <a:rPr lang="en-US" sz="6000" b="1" dirty="0">
                <a:effectLst>
                  <a:outerShdw blurRad="38100" dist="38100" dir="2700000" algn="tl">
                    <a:srgbClr val="000000">
                      <a:alpha val="43137"/>
                    </a:srgbClr>
                  </a:outerShdw>
                </a:effectLst>
              </a:rPr>
              <a:t>SAMHSA</a:t>
            </a:r>
            <a:br>
              <a:rPr lang="en-US" sz="60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“SELF-REPORT” CROSS-SECTIONAL STUDY</a:t>
            </a:r>
          </a:p>
        </p:txBody>
      </p:sp>
      <p:sp>
        <p:nvSpPr>
          <p:cNvPr id="6" name="Text Placeholder 5">
            <a:extLst>
              <a:ext uri="{FF2B5EF4-FFF2-40B4-BE49-F238E27FC236}">
                <a16:creationId xmlns:a16="http://schemas.microsoft.com/office/drawing/2014/main" id="{C6E625EB-0D7E-4A79-B882-818737FF505E}"/>
              </a:ext>
            </a:extLst>
          </p:cNvPr>
          <p:cNvSpPr>
            <a:spLocks noGrp="1"/>
          </p:cNvSpPr>
          <p:nvPr>
            <p:ph type="body" sz="half" idx="2"/>
          </p:nvPr>
        </p:nvSpPr>
        <p:spPr>
          <a:xfrm>
            <a:off x="1318613" y="5592417"/>
            <a:ext cx="3684130" cy="397565"/>
          </a:xfrm>
        </p:spPr>
        <p:txBody>
          <a:bodyPr>
            <a:normAutofit/>
          </a:bodyPr>
          <a:lstStyle/>
          <a:p>
            <a:endParaRPr lang="en-US" dirty="0"/>
          </a:p>
        </p:txBody>
      </p:sp>
      <p:sp>
        <p:nvSpPr>
          <p:cNvPr id="3" name="Slide Number Placeholder 2">
            <a:extLst>
              <a:ext uri="{FF2B5EF4-FFF2-40B4-BE49-F238E27FC236}">
                <a16:creationId xmlns:a16="http://schemas.microsoft.com/office/drawing/2014/main" id="{E4E40EF6-955D-DA5B-E7AC-607652D1BEDD}"/>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9" name="Content Placeholder 8" descr="A blue pie chart with white text&#10;&#10;Description automatically generated">
            <a:extLst>
              <a:ext uri="{FF2B5EF4-FFF2-40B4-BE49-F238E27FC236}">
                <a16:creationId xmlns:a16="http://schemas.microsoft.com/office/drawing/2014/main" id="{521DE2EC-B47F-A2B2-8C75-FAA4C906F1BC}"/>
              </a:ext>
            </a:extLst>
          </p:cNvPr>
          <p:cNvPicPr>
            <a:picLocks noGrp="1" noChangeAspect="1"/>
          </p:cNvPicPr>
          <p:nvPr>
            <p:ph idx="1"/>
          </p:nvPr>
        </p:nvPicPr>
        <p:blipFill>
          <a:blip r:embed="rId2"/>
          <a:stretch>
            <a:fillRect/>
          </a:stretch>
        </p:blipFill>
        <p:spPr>
          <a:xfrm>
            <a:off x="3160678" y="2212318"/>
            <a:ext cx="5891213" cy="441840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Footer Placeholder 9">
            <a:extLst>
              <a:ext uri="{FF2B5EF4-FFF2-40B4-BE49-F238E27FC236}">
                <a16:creationId xmlns:a16="http://schemas.microsoft.com/office/drawing/2014/main" id="{FC7EB411-FBF9-4FEA-EF38-63A6EAF3B51F}"/>
              </a:ext>
            </a:extLst>
          </p:cNvPr>
          <p:cNvSpPr>
            <a:spLocks noGrp="1"/>
          </p:cNvSpPr>
          <p:nvPr>
            <p:ph type="ftr" sz="quarter" idx="11"/>
          </p:nvPr>
        </p:nvSpPr>
        <p:spPr>
          <a:xfrm>
            <a:off x="295275" y="6310976"/>
            <a:ext cx="4114800" cy="365125"/>
          </a:xfrm>
        </p:spPr>
        <p:txBody>
          <a:bodyPr/>
          <a:lstStyle/>
          <a:p>
            <a:pPr algn="l"/>
            <a:r>
              <a:rPr lang="en-US" dirty="0"/>
              <a:t>SAMHSA, 2021</a:t>
            </a:r>
          </a:p>
        </p:txBody>
      </p:sp>
    </p:spTree>
    <p:extLst>
      <p:ext uri="{BB962C8B-B14F-4D97-AF65-F5344CB8AC3E}">
        <p14:creationId xmlns:p14="http://schemas.microsoft.com/office/powerpoint/2010/main" val="1316560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07EA-C223-5CF3-6BE7-C0FBBAE9E4D6}"/>
              </a:ext>
            </a:extLst>
          </p:cNvPr>
          <p:cNvSpPr>
            <a:spLocks noGrp="1"/>
          </p:cNvSpPr>
          <p:nvPr>
            <p:ph type="title"/>
          </p:nvPr>
        </p:nvSpPr>
        <p:spPr>
          <a:xfrm>
            <a:off x="1141411" y="324094"/>
            <a:ext cx="9906000" cy="1477961"/>
          </a:xfrm>
        </p:spPr>
        <p:txBody>
          <a:bodyPr/>
          <a:lstStyle/>
          <a:p>
            <a:pPr algn="ctr"/>
            <a:r>
              <a:rPr lang="en-US" b="1" dirty="0">
                <a:effectLst>
                  <a:outerShdw blurRad="38100" dist="38100" dir="2700000" algn="tl">
                    <a:srgbClr val="000000">
                      <a:alpha val="43137"/>
                    </a:srgbClr>
                  </a:outerShdw>
                </a:effectLst>
              </a:rPr>
              <a:t>THE PROCESS OF ADDICTION</a:t>
            </a:r>
          </a:p>
        </p:txBody>
      </p:sp>
      <p:sp>
        <p:nvSpPr>
          <p:cNvPr id="3" name="Text Placeholder 2">
            <a:extLst>
              <a:ext uri="{FF2B5EF4-FFF2-40B4-BE49-F238E27FC236}">
                <a16:creationId xmlns:a16="http://schemas.microsoft.com/office/drawing/2014/main" id="{C838BFBC-5398-8D23-5366-04E42E2176D8}"/>
              </a:ext>
            </a:extLst>
          </p:cNvPr>
          <p:cNvSpPr>
            <a:spLocks noGrp="1"/>
          </p:cNvSpPr>
          <p:nvPr>
            <p:ph type="body" idx="1"/>
          </p:nvPr>
        </p:nvSpPr>
        <p:spPr/>
        <p:txBody>
          <a:bodyPr/>
          <a:lstStyle/>
          <a:p>
            <a:endParaRPr lang="en-US"/>
          </a:p>
        </p:txBody>
      </p:sp>
      <p:pic>
        <p:nvPicPr>
          <p:cNvPr id="9" name="Content Placeholder 8" descr="A diagram of a drug use&#10;&#10;Description automatically generated">
            <a:extLst>
              <a:ext uri="{FF2B5EF4-FFF2-40B4-BE49-F238E27FC236}">
                <a16:creationId xmlns:a16="http://schemas.microsoft.com/office/drawing/2014/main" id="{41E998D3-28F5-DD4E-C792-61C9FEAD16FE}"/>
              </a:ext>
            </a:extLst>
          </p:cNvPr>
          <p:cNvPicPr>
            <a:picLocks noGrp="1" noChangeAspect="1"/>
          </p:cNvPicPr>
          <p:nvPr>
            <p:ph sz="half" idx="2"/>
          </p:nvPr>
        </p:nvPicPr>
        <p:blipFill>
          <a:blip r:embed="rId2"/>
          <a:stretch>
            <a:fillRect/>
          </a:stretch>
        </p:blipFill>
        <p:spPr>
          <a:xfrm>
            <a:off x="114300" y="1914284"/>
            <a:ext cx="5676893" cy="444206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 Placeholder 4">
            <a:extLst>
              <a:ext uri="{FF2B5EF4-FFF2-40B4-BE49-F238E27FC236}">
                <a16:creationId xmlns:a16="http://schemas.microsoft.com/office/drawing/2014/main" id="{C006BBD8-F032-DC4C-D0F6-0D00016DB502}"/>
              </a:ext>
            </a:extLst>
          </p:cNvPr>
          <p:cNvSpPr>
            <a:spLocks noGrp="1"/>
          </p:cNvSpPr>
          <p:nvPr>
            <p:ph type="body" sz="quarter" idx="3"/>
          </p:nvPr>
        </p:nvSpPr>
        <p:spPr/>
        <p:txBody>
          <a:bodyPr/>
          <a:lstStyle/>
          <a:p>
            <a:endParaRPr lang="en-US"/>
          </a:p>
        </p:txBody>
      </p:sp>
      <p:pic>
        <p:nvPicPr>
          <p:cNvPr id="11" name="Content Placeholder 10" descr="A diagram of a drug use procedure&#10;&#10;Description automatically generated">
            <a:extLst>
              <a:ext uri="{FF2B5EF4-FFF2-40B4-BE49-F238E27FC236}">
                <a16:creationId xmlns:a16="http://schemas.microsoft.com/office/drawing/2014/main" id="{BDA22304-42AB-866F-A99C-7472244CD9FE}"/>
              </a:ext>
            </a:extLst>
          </p:cNvPr>
          <p:cNvPicPr>
            <a:picLocks noGrp="1" noChangeAspect="1"/>
          </p:cNvPicPr>
          <p:nvPr>
            <p:ph sz="quarter" idx="4"/>
          </p:nvPr>
        </p:nvPicPr>
        <p:blipFill>
          <a:blip r:embed="rId3"/>
          <a:stretch>
            <a:fillRect/>
          </a:stretch>
        </p:blipFill>
        <p:spPr>
          <a:xfrm>
            <a:off x="5914400" y="2522948"/>
            <a:ext cx="6163300" cy="320652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Slide Number Placeholder 6">
            <a:extLst>
              <a:ext uri="{FF2B5EF4-FFF2-40B4-BE49-F238E27FC236}">
                <a16:creationId xmlns:a16="http://schemas.microsoft.com/office/drawing/2014/main" id="{0599343C-EBC4-FBFD-AA2F-1655466B6937}"/>
              </a:ext>
            </a:extLst>
          </p:cNvPr>
          <p:cNvSpPr>
            <a:spLocks noGrp="1"/>
          </p:cNvSpPr>
          <p:nvPr>
            <p:ph type="sldNum" sz="quarter" idx="12"/>
          </p:nvPr>
        </p:nvSpPr>
        <p:spPr/>
        <p:txBody>
          <a:bodyPr/>
          <a:lstStyle/>
          <a:p>
            <a:fld id="{6D22F896-40B5-4ADD-8801-0D06FADFA095}" type="slidenum">
              <a:rPr lang="en-US" smtClean="0"/>
              <a:t>32</a:t>
            </a:fld>
            <a:endParaRPr lang="en-US" dirty="0"/>
          </a:p>
        </p:txBody>
      </p:sp>
      <p:sp>
        <p:nvSpPr>
          <p:cNvPr id="12" name="TextBox 11">
            <a:extLst>
              <a:ext uri="{FF2B5EF4-FFF2-40B4-BE49-F238E27FC236}">
                <a16:creationId xmlns:a16="http://schemas.microsoft.com/office/drawing/2014/main" id="{41F039F0-5B09-0497-EED9-98B7DFC36041}"/>
              </a:ext>
            </a:extLst>
          </p:cNvPr>
          <p:cNvSpPr txBox="1"/>
          <p:nvPr/>
        </p:nvSpPr>
        <p:spPr>
          <a:xfrm>
            <a:off x="800095" y="1969656"/>
            <a:ext cx="2152651" cy="40862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dirty="0">
                <a:solidFill>
                  <a:srgbClr val="FF0000"/>
                </a:solidFill>
                <a:effectLst>
                  <a:outerShdw blurRad="38100" dist="38100" dir="2700000" algn="tl">
                    <a:srgbClr val="000000">
                      <a:alpha val="43137"/>
                    </a:srgbClr>
                  </a:outerShdw>
                </a:effectLst>
                <a:latin typeface="+mj-lt"/>
              </a:rPr>
              <a:t>The simple story</a:t>
            </a:r>
          </a:p>
        </p:txBody>
      </p:sp>
      <p:sp>
        <p:nvSpPr>
          <p:cNvPr id="13" name="TextBox 12">
            <a:extLst>
              <a:ext uri="{FF2B5EF4-FFF2-40B4-BE49-F238E27FC236}">
                <a16:creationId xmlns:a16="http://schemas.microsoft.com/office/drawing/2014/main" id="{3925D8D7-908D-0387-7B26-50314593E66F}"/>
              </a:ext>
            </a:extLst>
          </p:cNvPr>
          <p:cNvSpPr txBox="1"/>
          <p:nvPr/>
        </p:nvSpPr>
        <p:spPr>
          <a:xfrm>
            <a:off x="7591112" y="2033372"/>
            <a:ext cx="2809875" cy="40862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dirty="0">
                <a:solidFill>
                  <a:srgbClr val="FF0000"/>
                </a:solidFill>
                <a:effectLst>
                  <a:outerShdw blurRad="38100" dist="38100" dir="2700000" algn="tl">
                    <a:srgbClr val="000000">
                      <a:alpha val="43137"/>
                    </a:srgbClr>
                  </a:outerShdw>
                </a:effectLst>
                <a:latin typeface="+mj-lt"/>
              </a:rPr>
              <a:t>What’s really involved</a:t>
            </a:r>
          </a:p>
        </p:txBody>
      </p:sp>
      <p:sp>
        <p:nvSpPr>
          <p:cNvPr id="14" name="Oval 13">
            <a:extLst>
              <a:ext uri="{FF2B5EF4-FFF2-40B4-BE49-F238E27FC236}">
                <a16:creationId xmlns:a16="http://schemas.microsoft.com/office/drawing/2014/main" id="{978A571E-5EC7-7FA6-99B4-853B0A43D434}"/>
              </a:ext>
            </a:extLst>
          </p:cNvPr>
          <p:cNvSpPr/>
          <p:nvPr/>
        </p:nvSpPr>
        <p:spPr>
          <a:xfrm>
            <a:off x="5914400" y="4800600"/>
            <a:ext cx="3810000" cy="111661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14">
            <a:extLst>
              <a:ext uri="{FF2B5EF4-FFF2-40B4-BE49-F238E27FC236}">
                <a16:creationId xmlns:a16="http://schemas.microsoft.com/office/drawing/2014/main" id="{37ADF98C-80CF-BCD0-A5CC-D11693271DED}"/>
              </a:ext>
            </a:extLst>
          </p:cNvPr>
          <p:cNvSpPr>
            <a:spLocks noGrp="1"/>
          </p:cNvSpPr>
          <p:nvPr>
            <p:ph type="ftr" sz="quarter" idx="11"/>
          </p:nvPr>
        </p:nvSpPr>
        <p:spPr>
          <a:xfrm>
            <a:off x="228600" y="6358177"/>
            <a:ext cx="4114800" cy="365125"/>
          </a:xfrm>
        </p:spPr>
        <p:txBody>
          <a:bodyPr/>
          <a:lstStyle/>
          <a:p>
            <a:pPr algn="l"/>
            <a:r>
              <a:rPr lang="en-US" dirty="0"/>
              <a:t>Kreek, et al, 2002;</a:t>
            </a:r>
          </a:p>
        </p:txBody>
      </p:sp>
    </p:spTree>
    <p:extLst>
      <p:ext uri="{BB962C8B-B14F-4D97-AF65-F5344CB8AC3E}">
        <p14:creationId xmlns:p14="http://schemas.microsoft.com/office/powerpoint/2010/main" val="325208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1787F5-04B2-41FF-9A9E-B6E033304669}"/>
              </a:ext>
            </a:extLst>
          </p:cNvPr>
          <p:cNvSpPr>
            <a:spLocks noGrp="1"/>
          </p:cNvSpPr>
          <p:nvPr>
            <p:ph type="title"/>
          </p:nvPr>
        </p:nvSpPr>
        <p:spPr>
          <a:xfrm>
            <a:off x="1143001" y="403715"/>
            <a:ext cx="9905998" cy="1478570"/>
          </a:xfrm>
        </p:spPr>
        <p:txBody>
          <a:bodyPr>
            <a:normAutofit/>
          </a:bodyPr>
          <a:lstStyle/>
          <a:p>
            <a:pPr algn="ctr"/>
            <a:r>
              <a:rPr lang="en-US" sz="4400" b="1" dirty="0">
                <a:effectLst>
                  <a:outerShdw blurRad="38100" dist="38100" dir="2700000" algn="tl">
                    <a:srgbClr val="000000">
                      <a:alpha val="43137"/>
                    </a:srgbClr>
                  </a:outerShdw>
                </a:effectLst>
              </a:rPr>
              <a:t>THE “ATACK” OF ADDICTION</a:t>
            </a:r>
            <a:br>
              <a:rPr lang="en-US" sz="4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What it looks like</a:t>
            </a:r>
            <a:endParaRPr lang="en-US" sz="4400" b="1" dirty="0">
              <a:effectLst>
                <a:outerShdw blurRad="38100" dist="38100" dir="2700000" algn="tl">
                  <a:srgbClr val="000000">
                    <a:alpha val="43137"/>
                  </a:srgbClr>
                </a:outerShdw>
              </a:effectLst>
            </a:endParaRPr>
          </a:p>
        </p:txBody>
      </p:sp>
      <p:pic>
        <p:nvPicPr>
          <p:cNvPr id="11" name="Content Placeholder 10" descr="A picture containing person, indoor, man, holding&#10;&#10;Description automatically generated">
            <a:extLst>
              <a:ext uri="{FF2B5EF4-FFF2-40B4-BE49-F238E27FC236}">
                <a16:creationId xmlns:a16="http://schemas.microsoft.com/office/drawing/2014/main" id="{9B8D85D9-A0E7-4BC5-A18C-FB333487AB97}"/>
              </a:ext>
            </a:extLst>
          </p:cNvPr>
          <p:cNvPicPr>
            <a:picLocks noGrp="1" noChangeAspect="1"/>
          </p:cNvPicPr>
          <p:nvPr>
            <p:ph sz="half" idx="1"/>
          </p:nvPr>
        </p:nvPicPr>
        <p:blipFill>
          <a:blip r:embed="rId2"/>
          <a:stretch>
            <a:fillRect/>
          </a:stretch>
        </p:blipFill>
        <p:spPr>
          <a:xfrm>
            <a:off x="609601" y="2097088"/>
            <a:ext cx="5410200" cy="3694111"/>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Content Placeholder 8">
            <a:extLst>
              <a:ext uri="{FF2B5EF4-FFF2-40B4-BE49-F238E27FC236}">
                <a16:creationId xmlns:a16="http://schemas.microsoft.com/office/drawing/2014/main" id="{420DB583-6F83-4A97-B585-D1368472C6A3}"/>
              </a:ext>
            </a:extLst>
          </p:cNvPr>
          <p:cNvSpPr>
            <a:spLocks noGrp="1"/>
          </p:cNvSpPr>
          <p:nvPr>
            <p:ph sz="half" idx="2"/>
          </p:nvPr>
        </p:nvSpPr>
        <p:spPr>
          <a:xfrm>
            <a:off x="6172200" y="2173286"/>
            <a:ext cx="4875211" cy="354171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rmAutofit lnSpcReduction="10000"/>
          </a:bodyPr>
          <a:lstStyle/>
          <a:p>
            <a:r>
              <a:rPr lang="en-US" sz="3600" b="1" dirty="0">
                <a:solidFill>
                  <a:schemeClr val="accent3"/>
                </a:solidFill>
                <a:effectLst>
                  <a:outerShdw blurRad="38100" dist="38100" dir="2700000" algn="tl">
                    <a:srgbClr val="000000">
                      <a:alpha val="43137"/>
                    </a:srgbClr>
                  </a:outerShdw>
                </a:effectLst>
                <a:latin typeface="+mj-lt"/>
              </a:rPr>
              <a:t>FOUR PARTS</a:t>
            </a:r>
          </a:p>
          <a:p>
            <a:pPr marL="457200" indent="-457200">
              <a:buFont typeface="+mj-lt"/>
              <a:buAutoNum type="arabicPeriod"/>
            </a:pPr>
            <a:r>
              <a:rPr lang="en-US" b="1" dirty="0">
                <a:solidFill>
                  <a:schemeClr val="accent3"/>
                </a:solidFill>
                <a:effectLst>
                  <a:outerShdw blurRad="38100" dist="38100" dir="2700000" algn="tl">
                    <a:srgbClr val="000000">
                      <a:alpha val="43137"/>
                    </a:srgbClr>
                  </a:outerShdw>
                </a:effectLst>
                <a:latin typeface="+mj-lt"/>
              </a:rPr>
              <a:t>Initial “hijack” of instincts</a:t>
            </a:r>
          </a:p>
          <a:p>
            <a:pPr lvl="1">
              <a:buClr>
                <a:schemeClr val="accent3"/>
              </a:buClr>
            </a:pPr>
            <a:r>
              <a:rPr lang="en-US" sz="2400" b="1" dirty="0">
                <a:solidFill>
                  <a:schemeClr val="accent3"/>
                </a:solidFill>
                <a:effectLst>
                  <a:outerShdw blurRad="38100" dist="38100" dir="2700000" algn="tl">
                    <a:srgbClr val="000000">
                      <a:alpha val="43137"/>
                    </a:srgbClr>
                  </a:outerShdw>
                </a:effectLst>
                <a:latin typeface="+mj-lt"/>
              </a:rPr>
              <a:t>Pleasure/euphoria replaced with insatiable hunger to repeat</a:t>
            </a:r>
          </a:p>
          <a:p>
            <a:pPr lvl="1">
              <a:buClr>
                <a:schemeClr val="accent3"/>
              </a:buClr>
            </a:pPr>
            <a:r>
              <a:rPr lang="en-US" sz="2400" b="1" dirty="0">
                <a:solidFill>
                  <a:schemeClr val="accent3"/>
                </a:solidFill>
                <a:effectLst>
                  <a:outerShdw blurRad="38100" dist="38100" dir="2700000" algn="tl">
                    <a:srgbClr val="000000">
                      <a:alpha val="43137"/>
                    </a:srgbClr>
                  </a:outerShdw>
                </a:effectLst>
                <a:latin typeface="+mj-lt"/>
              </a:rPr>
              <a:t>“Normal” rewards fade in </a:t>
            </a:r>
            <a:r>
              <a:rPr lang="en-US" sz="2400" b="1" i="1" dirty="0">
                <a:solidFill>
                  <a:schemeClr val="accent3"/>
                </a:solidFill>
                <a:effectLst>
                  <a:outerShdw blurRad="38100" dist="38100" dir="2700000" algn="tl">
                    <a:srgbClr val="000000">
                      <a:alpha val="43137"/>
                    </a:srgbClr>
                  </a:outerShdw>
                </a:effectLst>
                <a:latin typeface="+mj-lt"/>
              </a:rPr>
              <a:t>importance </a:t>
            </a:r>
            <a:r>
              <a:rPr lang="en-US" sz="2400" b="1" dirty="0">
                <a:solidFill>
                  <a:schemeClr val="accent3"/>
                </a:solidFill>
                <a:effectLst>
                  <a:outerShdw blurRad="38100" dist="38100" dir="2700000" algn="tl">
                    <a:srgbClr val="000000">
                      <a:alpha val="43137"/>
                    </a:srgbClr>
                  </a:outerShdw>
                </a:effectLst>
                <a:latin typeface="+mj-lt"/>
              </a:rPr>
              <a:t>(survival order)</a:t>
            </a:r>
            <a:endParaRPr lang="en-US" sz="2400" b="1" i="1" dirty="0">
              <a:solidFill>
                <a:schemeClr val="accent3"/>
              </a:solidFill>
              <a:effectLst>
                <a:outerShdw blurRad="38100" dist="38100" dir="2700000" algn="tl">
                  <a:srgbClr val="000000">
                    <a:alpha val="43137"/>
                  </a:srgbClr>
                </a:outerShdw>
              </a:effectLst>
              <a:latin typeface="+mj-lt"/>
            </a:endParaRPr>
          </a:p>
        </p:txBody>
      </p:sp>
      <p:sp>
        <p:nvSpPr>
          <p:cNvPr id="3" name="Slide Number Placeholder 2">
            <a:extLst>
              <a:ext uri="{FF2B5EF4-FFF2-40B4-BE49-F238E27FC236}">
                <a16:creationId xmlns:a16="http://schemas.microsoft.com/office/drawing/2014/main" id="{AD6D3783-E71A-703F-3925-7BB3823B171B}"/>
              </a:ext>
            </a:extLst>
          </p:cNvPr>
          <p:cNvSpPr>
            <a:spLocks noGrp="1"/>
          </p:cNvSpPr>
          <p:nvPr>
            <p:ph type="sldNum" sz="quarter" idx="12"/>
          </p:nvPr>
        </p:nvSpPr>
        <p:spPr/>
        <p:txBody>
          <a:bodyPr/>
          <a:lstStyle/>
          <a:p>
            <a:fld id="{6D22F896-40B5-4ADD-8801-0D06FADFA095}" type="slidenum">
              <a:rPr lang="en-US" smtClean="0"/>
              <a:t>33</a:t>
            </a:fld>
            <a:endParaRPr lang="en-US" dirty="0"/>
          </a:p>
        </p:txBody>
      </p:sp>
      <p:sp>
        <p:nvSpPr>
          <p:cNvPr id="4" name="Footer Placeholder 3">
            <a:extLst>
              <a:ext uri="{FF2B5EF4-FFF2-40B4-BE49-F238E27FC236}">
                <a16:creationId xmlns:a16="http://schemas.microsoft.com/office/drawing/2014/main" id="{D88DA246-CFF4-7832-3314-19D99E710963}"/>
              </a:ext>
            </a:extLst>
          </p:cNvPr>
          <p:cNvSpPr>
            <a:spLocks noGrp="1"/>
          </p:cNvSpPr>
          <p:nvPr>
            <p:ph type="ftr" sz="quarter" idx="11"/>
          </p:nvPr>
        </p:nvSpPr>
        <p:spPr>
          <a:xfrm>
            <a:off x="333375" y="6271722"/>
            <a:ext cx="4114800" cy="365125"/>
          </a:xfrm>
        </p:spPr>
        <p:txBody>
          <a:bodyPr/>
          <a:lstStyle/>
          <a:p>
            <a:pPr algn="l"/>
            <a:r>
              <a:rPr lang="en-US" dirty="0"/>
              <a:t>Early, PH, </a:t>
            </a:r>
            <a:r>
              <a:rPr lang="en-US" i="1" dirty="0"/>
              <a:t>Recovery Mind Training, </a:t>
            </a:r>
            <a:r>
              <a:rPr lang="en-US" dirty="0"/>
              <a:t>2017</a:t>
            </a:r>
          </a:p>
          <a:p>
            <a:pPr algn="l"/>
            <a:endParaRPr lang="en-US" dirty="0"/>
          </a:p>
        </p:txBody>
      </p:sp>
    </p:spTree>
    <p:extLst>
      <p:ext uri="{BB962C8B-B14F-4D97-AF65-F5344CB8AC3E}">
        <p14:creationId xmlns:p14="http://schemas.microsoft.com/office/powerpoint/2010/main" val="1785396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1B25-0D91-49A5-8FD6-A6C391CE85F1}"/>
              </a:ext>
            </a:extLst>
          </p:cNvPr>
          <p:cNvSpPr>
            <a:spLocks noGrp="1"/>
          </p:cNvSpPr>
          <p:nvPr>
            <p:ph type="title"/>
          </p:nvPr>
        </p:nvSpPr>
        <p:spPr/>
        <p:txBody>
          <a:bodyPr>
            <a:normAutofit/>
          </a:bodyPr>
          <a:lstStyle/>
          <a:p>
            <a:pPr algn="ctr"/>
            <a:r>
              <a:rPr lang="en-US" sz="4400" b="1" dirty="0">
                <a:effectLst>
                  <a:outerShdw blurRad="38100" dist="38100" dir="2700000" algn="tl">
                    <a:srgbClr val="000000">
                      <a:alpha val="43137"/>
                    </a:srgbClr>
                  </a:outerShdw>
                </a:effectLst>
              </a:rPr>
              <a:t>MOTIVATION REDIRECTION</a:t>
            </a:r>
          </a:p>
        </p:txBody>
      </p:sp>
      <p:pic>
        <p:nvPicPr>
          <p:cNvPr id="6" name="Content Placeholder 5" descr="A picture containing text&#10;&#10;Description automatically generated">
            <a:extLst>
              <a:ext uri="{FF2B5EF4-FFF2-40B4-BE49-F238E27FC236}">
                <a16:creationId xmlns:a16="http://schemas.microsoft.com/office/drawing/2014/main" id="{17413E24-4C50-4EE4-BDBB-4975AB7452D7}"/>
              </a:ext>
            </a:extLst>
          </p:cNvPr>
          <p:cNvPicPr>
            <a:picLocks noGrp="1" noChangeAspect="1"/>
          </p:cNvPicPr>
          <p:nvPr>
            <p:ph sz="half" idx="1"/>
          </p:nvPr>
        </p:nvPicPr>
        <p:blipFill>
          <a:blip r:embed="rId2"/>
          <a:stretch>
            <a:fillRect/>
          </a:stretch>
        </p:blipFill>
        <p:spPr>
          <a:xfrm>
            <a:off x="1141413" y="2415402"/>
            <a:ext cx="4878387" cy="3209883"/>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Content Placeholder 3">
            <a:extLst>
              <a:ext uri="{FF2B5EF4-FFF2-40B4-BE49-F238E27FC236}">
                <a16:creationId xmlns:a16="http://schemas.microsoft.com/office/drawing/2014/main" id="{C545BB1B-D7C9-4B93-9CDA-59F7EFEB10BE}"/>
              </a:ext>
            </a:extLst>
          </p:cNvPr>
          <p:cNvSpPr>
            <a:spLocks noGrp="1"/>
          </p:cNvSpPr>
          <p:nvPr>
            <p:ph sz="half" idx="2"/>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lstStyle/>
          <a:p>
            <a:pPr marL="457200" indent="-457200">
              <a:buFont typeface="+mj-lt"/>
              <a:buAutoNum type="arabicPeriod" startAt="2"/>
            </a:pPr>
            <a:r>
              <a:rPr lang="en-US" b="1" dirty="0">
                <a:solidFill>
                  <a:schemeClr val="accent3"/>
                </a:solidFill>
                <a:effectLst>
                  <a:outerShdw blurRad="38100" dist="38100" dir="2700000" algn="tl">
                    <a:srgbClr val="000000">
                      <a:alpha val="43137"/>
                    </a:srgbClr>
                  </a:outerShdw>
                </a:effectLst>
                <a:latin typeface="+mj-lt"/>
              </a:rPr>
              <a:t>It redirects “motivation” circuits to ensure its own survival</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Attention/focus circuits turned toward seeking/using (seen as </a:t>
            </a:r>
            <a:r>
              <a:rPr lang="en-US" b="1" i="1" dirty="0">
                <a:solidFill>
                  <a:schemeClr val="accent3"/>
                </a:solidFill>
                <a:effectLst>
                  <a:outerShdw blurRad="38100" dist="38100" dir="2700000" algn="tl">
                    <a:srgbClr val="000000">
                      <a:alpha val="43137"/>
                    </a:srgbClr>
                  </a:outerShdw>
                </a:effectLst>
                <a:latin typeface="+mj-lt"/>
              </a:rPr>
              <a:t>critical</a:t>
            </a:r>
            <a:r>
              <a:rPr lang="en-US" b="1" dirty="0">
                <a:solidFill>
                  <a:schemeClr val="accent3"/>
                </a:solidFill>
                <a:effectLst>
                  <a:outerShdw blurRad="38100" dist="38100" dir="2700000" algn="tl">
                    <a:srgbClr val="000000">
                      <a:alpha val="43137"/>
                    </a:srgbClr>
                  </a:outerShdw>
                </a:effectLst>
                <a:latin typeface="+mj-lt"/>
              </a:rPr>
              <a:t> to survival)</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“Learning” behaviors around seeking/using are enhanced</a:t>
            </a:r>
          </a:p>
        </p:txBody>
      </p:sp>
      <p:sp>
        <p:nvSpPr>
          <p:cNvPr id="3" name="Slide Number Placeholder 2">
            <a:extLst>
              <a:ext uri="{FF2B5EF4-FFF2-40B4-BE49-F238E27FC236}">
                <a16:creationId xmlns:a16="http://schemas.microsoft.com/office/drawing/2014/main" id="{363871A7-CC4D-EA1E-4375-490F1842770E}"/>
              </a:ext>
            </a:extLst>
          </p:cNvPr>
          <p:cNvSpPr>
            <a:spLocks noGrp="1"/>
          </p:cNvSpPr>
          <p:nvPr>
            <p:ph type="sldNum" sz="quarter" idx="12"/>
          </p:nvPr>
        </p:nvSpPr>
        <p:spPr/>
        <p:txBody>
          <a:bodyPr/>
          <a:lstStyle/>
          <a:p>
            <a:fld id="{6D22F896-40B5-4ADD-8801-0D06FADFA095}" type="slidenum">
              <a:rPr lang="en-US" smtClean="0"/>
              <a:t>34</a:t>
            </a:fld>
            <a:endParaRPr lang="en-US" dirty="0"/>
          </a:p>
        </p:txBody>
      </p:sp>
      <p:sp>
        <p:nvSpPr>
          <p:cNvPr id="5" name="Footer Placeholder 4">
            <a:extLst>
              <a:ext uri="{FF2B5EF4-FFF2-40B4-BE49-F238E27FC236}">
                <a16:creationId xmlns:a16="http://schemas.microsoft.com/office/drawing/2014/main" id="{F0C8BD95-4BED-D352-C8F9-66B10C25587A}"/>
              </a:ext>
            </a:extLst>
          </p:cNvPr>
          <p:cNvSpPr>
            <a:spLocks noGrp="1"/>
          </p:cNvSpPr>
          <p:nvPr>
            <p:ph type="ftr" sz="quarter" idx="11"/>
          </p:nvPr>
        </p:nvSpPr>
        <p:spPr>
          <a:xfrm>
            <a:off x="371475" y="6310312"/>
            <a:ext cx="4114800" cy="365125"/>
          </a:xfrm>
        </p:spPr>
        <p:txBody>
          <a:bodyPr/>
          <a:lstStyle/>
          <a:p>
            <a:pPr algn="l"/>
            <a:r>
              <a:rPr lang="en-US" dirty="0"/>
              <a:t>Early, PH, </a:t>
            </a:r>
            <a:r>
              <a:rPr lang="en-US" i="1" dirty="0"/>
              <a:t>Recovery Mind Training, </a:t>
            </a:r>
            <a:r>
              <a:rPr lang="en-US" dirty="0"/>
              <a:t>2017</a:t>
            </a:r>
          </a:p>
          <a:p>
            <a:pPr algn="l"/>
            <a:endParaRPr lang="en-US" dirty="0"/>
          </a:p>
        </p:txBody>
      </p:sp>
    </p:spTree>
    <p:extLst>
      <p:ext uri="{BB962C8B-B14F-4D97-AF65-F5344CB8AC3E}">
        <p14:creationId xmlns:p14="http://schemas.microsoft.com/office/powerpoint/2010/main" val="1821300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C4FE-0F4C-4D00-AF90-660845E3659D}"/>
              </a:ext>
            </a:extLst>
          </p:cNvPr>
          <p:cNvSpPr>
            <a:spLocks noGrp="1"/>
          </p:cNvSpPr>
          <p:nvPr>
            <p:ph type="title"/>
          </p:nvPr>
        </p:nvSpPr>
        <p:spPr>
          <a:xfrm>
            <a:off x="1141413" y="434566"/>
            <a:ext cx="9905998" cy="1662522"/>
          </a:xfrm>
        </p:spPr>
        <p:txBody>
          <a:bodyPr>
            <a:normAutofit/>
          </a:bodyPr>
          <a:lstStyle/>
          <a:p>
            <a:pPr algn="ctr"/>
            <a:r>
              <a:rPr lang="en-US" sz="4000" b="1" dirty="0">
                <a:effectLst>
                  <a:outerShdw blurRad="38100" dist="38100" dir="2700000" algn="tl">
                    <a:srgbClr val="000000">
                      <a:alpha val="43137"/>
                    </a:srgbClr>
                  </a:outerShdw>
                </a:effectLst>
              </a:rPr>
              <a:t>ESTABLISHMENT OF STEREOTYPICAL RESPONSES</a:t>
            </a:r>
          </a:p>
        </p:txBody>
      </p:sp>
      <p:pic>
        <p:nvPicPr>
          <p:cNvPr id="6" name="Content Placeholder 5" descr="A person sitting on a table&#10;&#10;Description automatically generated">
            <a:extLst>
              <a:ext uri="{FF2B5EF4-FFF2-40B4-BE49-F238E27FC236}">
                <a16:creationId xmlns:a16="http://schemas.microsoft.com/office/drawing/2014/main" id="{6544BD48-E0C9-42E3-9194-DDECFE3C19C8}"/>
              </a:ext>
            </a:extLst>
          </p:cNvPr>
          <p:cNvPicPr>
            <a:picLocks noGrp="1" noChangeAspect="1"/>
          </p:cNvPicPr>
          <p:nvPr>
            <p:ph sz="half" idx="1"/>
          </p:nvPr>
        </p:nvPicPr>
        <p:blipFill>
          <a:blip r:embed="rId2"/>
          <a:stretch>
            <a:fillRect/>
          </a:stretch>
        </p:blipFill>
        <p:spPr>
          <a:xfrm>
            <a:off x="795131" y="2398643"/>
            <a:ext cx="5224670" cy="3260035"/>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Content Placeholder 3">
            <a:extLst>
              <a:ext uri="{FF2B5EF4-FFF2-40B4-BE49-F238E27FC236}">
                <a16:creationId xmlns:a16="http://schemas.microsoft.com/office/drawing/2014/main" id="{8AC3EB29-106F-4806-82CC-4B255ED1797A}"/>
              </a:ext>
            </a:extLst>
          </p:cNvPr>
          <p:cNvSpPr>
            <a:spLocks noGrp="1"/>
          </p:cNvSpPr>
          <p:nvPr>
            <p:ph sz="half" idx="2"/>
          </p:nvPr>
        </p:nvSpPr>
        <p:spPr>
          <a:xfrm>
            <a:off x="6280841" y="2568638"/>
            <a:ext cx="4875211" cy="292004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457200" indent="-457200">
              <a:buFont typeface="+mj-lt"/>
              <a:buAutoNum type="arabicPeriod" startAt="3"/>
            </a:pPr>
            <a:r>
              <a:rPr lang="en-US" b="1" dirty="0">
                <a:solidFill>
                  <a:schemeClr val="accent3"/>
                </a:solidFill>
                <a:effectLst>
                  <a:outerShdw blurRad="38100" dist="38100" dir="2700000" algn="tl">
                    <a:srgbClr val="000000">
                      <a:alpha val="43137"/>
                    </a:srgbClr>
                  </a:outerShdw>
                </a:effectLst>
                <a:latin typeface="+mj-lt"/>
              </a:rPr>
              <a:t>Ensures continued use</a:t>
            </a:r>
          </a:p>
          <a:p>
            <a:pPr lvl="1">
              <a:buClr>
                <a:schemeClr val="accent3"/>
              </a:buClr>
            </a:pPr>
            <a:r>
              <a:rPr lang="en-US" sz="2400" b="1" dirty="0">
                <a:solidFill>
                  <a:schemeClr val="accent3"/>
                </a:solidFill>
                <a:effectLst>
                  <a:outerShdw blurRad="38100" dist="38100" dir="2700000" algn="tl">
                    <a:srgbClr val="000000">
                      <a:alpha val="43137"/>
                    </a:srgbClr>
                  </a:outerShdw>
                </a:effectLst>
                <a:latin typeface="+mj-lt"/>
              </a:rPr>
              <a:t>Most of this learning is at a </a:t>
            </a:r>
            <a:r>
              <a:rPr lang="en-US" sz="2400" b="1" i="1" dirty="0">
                <a:solidFill>
                  <a:schemeClr val="accent3"/>
                </a:solidFill>
                <a:effectLst>
                  <a:outerShdw blurRad="38100" dist="38100" dir="2700000" algn="tl">
                    <a:srgbClr val="000000">
                      <a:alpha val="43137"/>
                    </a:srgbClr>
                  </a:outerShdw>
                </a:effectLst>
                <a:latin typeface="+mj-lt"/>
              </a:rPr>
              <a:t>subconscious level</a:t>
            </a:r>
          </a:p>
          <a:p>
            <a:pPr lvl="1">
              <a:buClr>
                <a:schemeClr val="accent3"/>
              </a:buClr>
            </a:pPr>
            <a:r>
              <a:rPr lang="en-US" sz="2400" b="1" dirty="0">
                <a:solidFill>
                  <a:schemeClr val="accent3"/>
                </a:solidFill>
                <a:effectLst>
                  <a:outerShdw blurRad="38100" dist="38100" dir="2700000" algn="tl">
                    <a:srgbClr val="000000">
                      <a:alpha val="43137"/>
                    </a:srgbClr>
                  </a:outerShdw>
                </a:effectLst>
                <a:latin typeface="+mj-lt"/>
              </a:rPr>
              <a:t>All other learning priorities are relegated to a lower priority!</a:t>
            </a:r>
          </a:p>
        </p:txBody>
      </p:sp>
      <p:sp>
        <p:nvSpPr>
          <p:cNvPr id="3" name="Slide Number Placeholder 2">
            <a:extLst>
              <a:ext uri="{FF2B5EF4-FFF2-40B4-BE49-F238E27FC236}">
                <a16:creationId xmlns:a16="http://schemas.microsoft.com/office/drawing/2014/main" id="{A91D09A3-09F7-2562-4B46-EEA0FF6CEB77}"/>
              </a:ext>
            </a:extLst>
          </p:cNvPr>
          <p:cNvSpPr>
            <a:spLocks noGrp="1"/>
          </p:cNvSpPr>
          <p:nvPr>
            <p:ph type="sldNum" sz="quarter" idx="12"/>
          </p:nvPr>
        </p:nvSpPr>
        <p:spPr/>
        <p:txBody>
          <a:bodyPr/>
          <a:lstStyle/>
          <a:p>
            <a:fld id="{6D22F896-40B5-4ADD-8801-0D06FADFA095}" type="slidenum">
              <a:rPr lang="en-US" smtClean="0"/>
              <a:t>35</a:t>
            </a:fld>
            <a:endParaRPr lang="en-US" dirty="0"/>
          </a:p>
        </p:txBody>
      </p:sp>
      <p:sp>
        <p:nvSpPr>
          <p:cNvPr id="5" name="Footer Placeholder 4">
            <a:extLst>
              <a:ext uri="{FF2B5EF4-FFF2-40B4-BE49-F238E27FC236}">
                <a16:creationId xmlns:a16="http://schemas.microsoft.com/office/drawing/2014/main" id="{4B5BF011-EC8F-3C1B-DCB6-A7A2C23058D0}"/>
              </a:ext>
            </a:extLst>
          </p:cNvPr>
          <p:cNvSpPr>
            <a:spLocks noGrp="1"/>
          </p:cNvSpPr>
          <p:nvPr>
            <p:ph type="ftr" sz="quarter" idx="11"/>
          </p:nvPr>
        </p:nvSpPr>
        <p:spPr>
          <a:xfrm>
            <a:off x="304800" y="6240871"/>
            <a:ext cx="4114800" cy="365125"/>
          </a:xfrm>
        </p:spPr>
        <p:txBody>
          <a:bodyPr/>
          <a:lstStyle/>
          <a:p>
            <a:pPr algn="l"/>
            <a:r>
              <a:rPr lang="en-US" dirty="0"/>
              <a:t>Early, PH, </a:t>
            </a:r>
            <a:r>
              <a:rPr lang="en-US" i="1" dirty="0"/>
              <a:t>Recovery Mind Training, </a:t>
            </a:r>
            <a:r>
              <a:rPr lang="en-US" dirty="0"/>
              <a:t>2017</a:t>
            </a:r>
          </a:p>
          <a:p>
            <a:pPr algn="l"/>
            <a:endParaRPr lang="en-US" dirty="0"/>
          </a:p>
        </p:txBody>
      </p:sp>
    </p:spTree>
    <p:extLst>
      <p:ext uri="{BB962C8B-B14F-4D97-AF65-F5344CB8AC3E}">
        <p14:creationId xmlns:p14="http://schemas.microsoft.com/office/powerpoint/2010/main" val="416980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06BA-BBE5-4673-977C-0291C9E778BF}"/>
              </a:ext>
            </a:extLst>
          </p:cNvPr>
          <p:cNvSpPr>
            <a:spLocks noGrp="1"/>
          </p:cNvSpPr>
          <p:nvPr>
            <p:ph type="title"/>
          </p:nvPr>
        </p:nvSpPr>
        <p:spPr>
          <a:xfrm>
            <a:off x="1141413" y="268977"/>
            <a:ext cx="9905998" cy="1478570"/>
          </a:xfrm>
        </p:spPr>
        <p:txBody>
          <a:bodyPr>
            <a:normAutofit/>
          </a:bodyPr>
          <a:lstStyle/>
          <a:p>
            <a:pPr algn="ctr"/>
            <a:r>
              <a:rPr lang="en-US" sz="4400" b="1" dirty="0">
                <a:effectLst>
                  <a:outerShdw blurRad="38100" dist="38100" dir="2700000" algn="tl">
                    <a:srgbClr val="000000">
                      <a:alpha val="43137"/>
                    </a:srgbClr>
                  </a:outerShdw>
                </a:effectLst>
              </a:rPr>
              <a:t>REARRANGEMENT OF REALITY</a:t>
            </a:r>
          </a:p>
        </p:txBody>
      </p:sp>
      <p:pic>
        <p:nvPicPr>
          <p:cNvPr id="6" name="Content Placeholder 5" descr="A picture containing text&#10;&#10;Description automatically generated">
            <a:extLst>
              <a:ext uri="{FF2B5EF4-FFF2-40B4-BE49-F238E27FC236}">
                <a16:creationId xmlns:a16="http://schemas.microsoft.com/office/drawing/2014/main" id="{E6580504-6A2C-4FCC-B8AE-E234D1320325}"/>
              </a:ext>
            </a:extLst>
          </p:cNvPr>
          <p:cNvPicPr>
            <a:picLocks noGrp="1" noChangeAspect="1"/>
          </p:cNvPicPr>
          <p:nvPr>
            <p:ph sz="half" idx="1"/>
          </p:nvPr>
        </p:nvPicPr>
        <p:blipFill>
          <a:blip r:embed="rId2"/>
          <a:stretch>
            <a:fillRect/>
          </a:stretch>
        </p:blipFill>
        <p:spPr>
          <a:xfrm>
            <a:off x="1141413" y="2249485"/>
            <a:ext cx="4800337" cy="3600253"/>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Content Placeholder 3">
            <a:extLst>
              <a:ext uri="{FF2B5EF4-FFF2-40B4-BE49-F238E27FC236}">
                <a16:creationId xmlns:a16="http://schemas.microsoft.com/office/drawing/2014/main" id="{FAB1E8E1-3740-4EE0-98DA-6341181FC8D8}"/>
              </a:ext>
            </a:extLst>
          </p:cNvPr>
          <p:cNvSpPr>
            <a:spLocks noGrp="1"/>
          </p:cNvSpPr>
          <p:nvPr>
            <p:ph sz="half" idx="2"/>
          </p:nvPr>
        </p:nvSpPr>
        <p:spPr>
          <a:xfrm>
            <a:off x="6172200" y="2123635"/>
            <a:ext cx="4875211" cy="385195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marL="457200" indent="-457200">
              <a:buFont typeface="+mj-lt"/>
              <a:buAutoNum type="arabicPeriod" startAt="4"/>
            </a:pPr>
            <a:r>
              <a:rPr lang="en-US" sz="2800" b="1" dirty="0">
                <a:solidFill>
                  <a:schemeClr val="accent3"/>
                </a:solidFill>
                <a:effectLst>
                  <a:outerShdw blurRad="38100" dist="38100" dir="2700000" algn="tl">
                    <a:srgbClr val="000000">
                      <a:alpha val="43137"/>
                    </a:srgbClr>
                  </a:outerShdw>
                </a:effectLst>
                <a:latin typeface="+mj-lt"/>
              </a:rPr>
              <a:t>An attempt to prevent detection</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The victim’s own reality changes like a computer virus running in “stealth” mode</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“Justifications” for not stopping/continuance that seem “unreal” to the unaffected person/others</a:t>
            </a:r>
          </a:p>
        </p:txBody>
      </p:sp>
      <p:sp>
        <p:nvSpPr>
          <p:cNvPr id="3" name="Slide Number Placeholder 2">
            <a:extLst>
              <a:ext uri="{FF2B5EF4-FFF2-40B4-BE49-F238E27FC236}">
                <a16:creationId xmlns:a16="http://schemas.microsoft.com/office/drawing/2014/main" id="{224C8759-43C8-77A6-55B4-3C12721DE837}"/>
              </a:ext>
            </a:extLst>
          </p:cNvPr>
          <p:cNvSpPr>
            <a:spLocks noGrp="1"/>
          </p:cNvSpPr>
          <p:nvPr>
            <p:ph type="sldNum" sz="quarter" idx="12"/>
          </p:nvPr>
        </p:nvSpPr>
        <p:spPr/>
        <p:txBody>
          <a:bodyPr/>
          <a:lstStyle/>
          <a:p>
            <a:fld id="{6D22F896-40B5-4ADD-8801-0D06FADFA095}" type="slidenum">
              <a:rPr lang="en-US" smtClean="0"/>
              <a:t>36</a:t>
            </a:fld>
            <a:endParaRPr lang="en-US" dirty="0"/>
          </a:p>
        </p:txBody>
      </p:sp>
      <p:sp>
        <p:nvSpPr>
          <p:cNvPr id="5" name="Footer Placeholder 4">
            <a:extLst>
              <a:ext uri="{FF2B5EF4-FFF2-40B4-BE49-F238E27FC236}">
                <a16:creationId xmlns:a16="http://schemas.microsoft.com/office/drawing/2014/main" id="{EAEF5309-106C-A10F-BE8A-0C49EE035DB6}"/>
              </a:ext>
            </a:extLst>
          </p:cNvPr>
          <p:cNvSpPr>
            <a:spLocks noGrp="1"/>
          </p:cNvSpPr>
          <p:nvPr>
            <p:ph type="ftr" sz="quarter" idx="11"/>
          </p:nvPr>
        </p:nvSpPr>
        <p:spPr>
          <a:xfrm>
            <a:off x="257175" y="6236598"/>
            <a:ext cx="4114800" cy="365125"/>
          </a:xfrm>
        </p:spPr>
        <p:txBody>
          <a:bodyPr/>
          <a:lstStyle/>
          <a:p>
            <a:pPr algn="l"/>
            <a:r>
              <a:rPr lang="en-US" dirty="0"/>
              <a:t>Early, PH, </a:t>
            </a:r>
            <a:r>
              <a:rPr lang="en-US" i="1" dirty="0"/>
              <a:t>Recovery Mind Training, </a:t>
            </a:r>
            <a:r>
              <a:rPr lang="en-US" dirty="0"/>
              <a:t>2017</a:t>
            </a:r>
          </a:p>
          <a:p>
            <a:pPr algn="l"/>
            <a:endParaRPr lang="en-US" dirty="0"/>
          </a:p>
        </p:txBody>
      </p:sp>
    </p:spTree>
    <p:extLst>
      <p:ext uri="{BB962C8B-B14F-4D97-AF65-F5344CB8AC3E}">
        <p14:creationId xmlns:p14="http://schemas.microsoft.com/office/powerpoint/2010/main" val="2856836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DE79-2028-4F10-BC52-5B40BF9FCD57}"/>
              </a:ext>
            </a:extLst>
          </p:cNvPr>
          <p:cNvSpPr>
            <a:spLocks noGrp="1"/>
          </p:cNvSpPr>
          <p:nvPr>
            <p:ph type="title"/>
          </p:nvPr>
        </p:nvSpPr>
        <p:spPr>
          <a:xfrm>
            <a:off x="4996697" y="618518"/>
            <a:ext cx="6050713" cy="1478570"/>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MORE ADDICT BRAIN “DIRTY TRICKS”</a:t>
            </a:r>
          </a:p>
        </p:txBody>
      </p:sp>
      <p:pic>
        <p:nvPicPr>
          <p:cNvPr id="6" name="Content Placeholder 5" descr="A picture containing drawing&#10;&#10;Description automatically generated">
            <a:extLst>
              <a:ext uri="{FF2B5EF4-FFF2-40B4-BE49-F238E27FC236}">
                <a16:creationId xmlns:a16="http://schemas.microsoft.com/office/drawing/2014/main" id="{F4E62664-EE34-410A-85BC-EA54E95CAFF9}"/>
              </a:ext>
            </a:extLst>
          </p:cNvPr>
          <p:cNvPicPr>
            <a:picLocks noGrp="1" noChangeAspect="1"/>
          </p:cNvPicPr>
          <p:nvPr>
            <p:ph sz="half" idx="1"/>
          </p:nvPr>
        </p:nvPicPr>
        <p:blipFill rotWithShape="1">
          <a:blip r:embed="rId2"/>
          <a:srcRect t="5669" r="-1" b="7784"/>
          <a:stretch/>
        </p:blipFill>
        <p:spPr>
          <a:xfrm>
            <a:off x="-5597" y="10"/>
            <a:ext cx="4635583" cy="68579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Content Placeholder 3">
            <a:extLst>
              <a:ext uri="{FF2B5EF4-FFF2-40B4-BE49-F238E27FC236}">
                <a16:creationId xmlns:a16="http://schemas.microsoft.com/office/drawing/2014/main" id="{B45998AF-CFB0-4475-9B7A-B318B30F56E8}"/>
              </a:ext>
            </a:extLst>
          </p:cNvPr>
          <p:cNvSpPr>
            <a:spLocks noGrp="1"/>
          </p:cNvSpPr>
          <p:nvPr>
            <p:ph sz="half" idx="2"/>
          </p:nvPr>
        </p:nvSpPr>
        <p:spPr>
          <a:xfrm>
            <a:off x="4968958" y="2249486"/>
            <a:ext cx="6763863" cy="362879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Urgency and Impulsiveness</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Just like hunger or other drives</a:t>
            </a:r>
          </a:p>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Relapse is inevitable</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Use patterns become </a:t>
            </a:r>
            <a:r>
              <a:rPr lang="en-US" b="1" i="1" dirty="0">
                <a:solidFill>
                  <a:schemeClr val="accent3"/>
                </a:solidFill>
                <a:effectLst>
                  <a:outerShdw blurRad="38100" dist="38100" dir="2700000" algn="tl">
                    <a:srgbClr val="000000">
                      <a:alpha val="43137"/>
                    </a:srgbClr>
                  </a:outerShdw>
                </a:effectLst>
                <a:latin typeface="+mj-lt"/>
              </a:rPr>
              <a:t>hardwired </a:t>
            </a:r>
            <a:r>
              <a:rPr lang="en-US" b="1" dirty="0">
                <a:solidFill>
                  <a:schemeClr val="accent3"/>
                </a:solidFill>
                <a:effectLst>
                  <a:outerShdw blurRad="38100" dist="38100" dir="2700000" algn="tl">
                    <a:srgbClr val="000000">
                      <a:alpha val="43137"/>
                    </a:srgbClr>
                  </a:outerShdw>
                </a:effectLst>
                <a:latin typeface="+mj-lt"/>
              </a:rPr>
              <a:t>subconsciously</a:t>
            </a:r>
            <a:endParaRPr lang="en-US" b="1" i="1" dirty="0">
              <a:solidFill>
                <a:schemeClr val="accent3"/>
              </a:solidFill>
              <a:effectLst>
                <a:outerShdw blurRad="38100" dist="38100" dir="2700000" algn="tl">
                  <a:srgbClr val="000000">
                    <a:alpha val="43137"/>
                  </a:srgbClr>
                </a:outerShdw>
              </a:effectLst>
              <a:latin typeface="+mj-lt"/>
            </a:endParaRPr>
          </a:p>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You get the opposite of what you want</a:t>
            </a:r>
          </a:p>
          <a:p>
            <a:pPr lvl="1">
              <a:buClr>
                <a:schemeClr val="accent3"/>
              </a:buClr>
            </a:pPr>
            <a:r>
              <a:rPr lang="en-US" b="1" dirty="0">
                <a:solidFill>
                  <a:schemeClr val="accent3"/>
                </a:solidFill>
                <a:effectLst>
                  <a:outerShdw blurRad="38100" dist="38100" dir="2700000" algn="tl">
                    <a:srgbClr val="000000">
                      <a:alpha val="43137"/>
                    </a:srgbClr>
                  </a:outerShdw>
                </a:effectLst>
                <a:latin typeface="+mj-lt"/>
              </a:rPr>
              <a:t>It stops “working”</a:t>
            </a:r>
          </a:p>
        </p:txBody>
      </p:sp>
      <p:sp>
        <p:nvSpPr>
          <p:cNvPr id="3" name="Slide Number Placeholder 2">
            <a:extLst>
              <a:ext uri="{FF2B5EF4-FFF2-40B4-BE49-F238E27FC236}">
                <a16:creationId xmlns:a16="http://schemas.microsoft.com/office/drawing/2014/main" id="{2864AB1C-1870-0A51-70B1-29FA73337AC6}"/>
              </a:ext>
            </a:extLst>
          </p:cNvPr>
          <p:cNvSpPr>
            <a:spLocks noGrp="1"/>
          </p:cNvSpPr>
          <p:nvPr>
            <p:ph type="sldNum" sz="quarter" idx="12"/>
          </p:nvPr>
        </p:nvSpPr>
        <p:spPr/>
        <p:txBody>
          <a:bodyPr/>
          <a:lstStyle/>
          <a:p>
            <a:fld id="{6D22F896-40B5-4ADD-8801-0D06FADFA095}" type="slidenum">
              <a:rPr lang="en-US" smtClean="0"/>
              <a:t>37</a:t>
            </a:fld>
            <a:endParaRPr lang="en-US" dirty="0"/>
          </a:p>
        </p:txBody>
      </p:sp>
      <p:sp>
        <p:nvSpPr>
          <p:cNvPr id="5" name="Footer Placeholder 4">
            <a:extLst>
              <a:ext uri="{FF2B5EF4-FFF2-40B4-BE49-F238E27FC236}">
                <a16:creationId xmlns:a16="http://schemas.microsoft.com/office/drawing/2014/main" id="{797E086F-6EAB-056A-2233-5333923E3EE5}"/>
              </a:ext>
            </a:extLst>
          </p:cNvPr>
          <p:cNvSpPr>
            <a:spLocks noGrp="1"/>
          </p:cNvSpPr>
          <p:nvPr>
            <p:ph type="ftr" sz="quarter" idx="11"/>
          </p:nvPr>
        </p:nvSpPr>
        <p:spPr>
          <a:xfrm>
            <a:off x="254794" y="6369050"/>
            <a:ext cx="4114800" cy="365125"/>
          </a:xfrm>
        </p:spPr>
        <p:txBody>
          <a:bodyPr/>
          <a:lstStyle/>
          <a:p>
            <a:pPr algn="l"/>
            <a:r>
              <a:rPr lang="en-US" dirty="0"/>
              <a:t>Early, PH, </a:t>
            </a:r>
            <a:r>
              <a:rPr lang="en-US" i="1" dirty="0"/>
              <a:t>Recovery Mind Training, </a:t>
            </a:r>
            <a:r>
              <a:rPr lang="en-US" dirty="0"/>
              <a:t>2017</a:t>
            </a:r>
          </a:p>
          <a:p>
            <a:pPr algn="l"/>
            <a:endParaRPr lang="en-US" dirty="0"/>
          </a:p>
        </p:txBody>
      </p:sp>
    </p:spTree>
    <p:extLst>
      <p:ext uri="{BB962C8B-B14F-4D97-AF65-F5344CB8AC3E}">
        <p14:creationId xmlns:p14="http://schemas.microsoft.com/office/powerpoint/2010/main" val="3143918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C186F-59F1-4EBF-83CA-55DB7DDB4A18}"/>
              </a:ext>
            </a:extLst>
          </p:cNvPr>
          <p:cNvSpPr>
            <a:spLocks noGrp="1"/>
          </p:cNvSpPr>
          <p:nvPr>
            <p:ph type="title"/>
          </p:nvPr>
        </p:nvSpPr>
        <p:spPr>
          <a:xfrm>
            <a:off x="1141413" y="410408"/>
            <a:ext cx="9905998" cy="1478570"/>
          </a:xfrm>
        </p:spPr>
        <p:txBody>
          <a:bodyPr>
            <a:normAutofit/>
          </a:bodyPr>
          <a:lstStyle/>
          <a:p>
            <a:pPr algn="ctr"/>
            <a:r>
              <a:rPr lang="en-US" sz="4000" b="1" dirty="0">
                <a:solidFill>
                  <a:srgbClr val="FFFF00"/>
                </a:solidFill>
                <a:effectLst>
                  <a:outerShdw blurRad="38100" dist="38100" dir="2700000" algn="tl">
                    <a:srgbClr val="000000">
                      <a:alpha val="43137"/>
                    </a:srgbClr>
                  </a:outerShdw>
                </a:effectLst>
              </a:rPr>
              <a:t>MORE ADDICT BRAIN “DIRTY TRICKS”</a:t>
            </a:r>
          </a:p>
        </p:txBody>
      </p:sp>
      <p:pic>
        <p:nvPicPr>
          <p:cNvPr id="6" name="Content Placeholder 5" descr="A close up of a persons hand&#10;&#10;Description automatically generated">
            <a:extLst>
              <a:ext uri="{FF2B5EF4-FFF2-40B4-BE49-F238E27FC236}">
                <a16:creationId xmlns:a16="http://schemas.microsoft.com/office/drawing/2014/main" id="{863B3F45-B9B7-467A-B489-9F7280FF9EC7}"/>
              </a:ext>
            </a:extLst>
          </p:cNvPr>
          <p:cNvPicPr>
            <a:picLocks noGrp="1" noChangeAspect="1"/>
          </p:cNvPicPr>
          <p:nvPr>
            <p:ph sz="half" idx="1"/>
          </p:nvPr>
        </p:nvPicPr>
        <p:blipFill>
          <a:blip r:embed="rId2"/>
          <a:stretch>
            <a:fillRect/>
          </a:stretch>
        </p:blipFill>
        <p:spPr>
          <a:xfrm>
            <a:off x="1670844" y="2596356"/>
            <a:ext cx="3819525" cy="2847975"/>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Content Placeholder 3">
            <a:extLst>
              <a:ext uri="{FF2B5EF4-FFF2-40B4-BE49-F238E27FC236}">
                <a16:creationId xmlns:a16="http://schemas.microsoft.com/office/drawing/2014/main" id="{1513C3B3-D94C-4014-A4DF-E6166A547DAE}"/>
              </a:ext>
            </a:extLst>
          </p:cNvPr>
          <p:cNvSpPr>
            <a:spLocks noGrp="1"/>
          </p:cNvSpPr>
          <p:nvPr>
            <p:ph sz="half" idx="2"/>
          </p:nvPr>
        </p:nvSpPr>
        <p:spPr>
          <a:xfrm>
            <a:off x="6094412" y="1888978"/>
            <a:ext cx="5289487" cy="437149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Loss of Self</a:t>
            </a:r>
          </a:p>
          <a:p>
            <a:pPr lvl="1">
              <a:buClr>
                <a:schemeClr val="accent3"/>
              </a:buClr>
            </a:pPr>
            <a:r>
              <a:rPr lang="en-US" sz="1800" b="1" dirty="0">
                <a:solidFill>
                  <a:schemeClr val="accent3"/>
                </a:solidFill>
                <a:effectLst>
                  <a:outerShdw blurRad="38100" dist="38100" dir="2700000" algn="tl">
                    <a:srgbClr val="000000">
                      <a:alpha val="43137"/>
                    </a:srgbClr>
                  </a:outerShdw>
                </a:effectLst>
                <a:latin typeface="+mj-lt"/>
              </a:rPr>
              <a:t>We give up and accept we ARE our addiction</a:t>
            </a:r>
          </a:p>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Shameful, not Sick</a:t>
            </a:r>
          </a:p>
          <a:p>
            <a:pPr lvl="1">
              <a:buClr>
                <a:schemeClr val="accent3"/>
              </a:buClr>
            </a:pPr>
            <a:r>
              <a:rPr lang="en-US" sz="1800" b="1" dirty="0">
                <a:solidFill>
                  <a:schemeClr val="accent3"/>
                </a:solidFill>
                <a:effectLst>
                  <a:outerShdw blurRad="38100" dist="38100" dir="2700000" algn="tl">
                    <a:srgbClr val="000000">
                      <a:alpha val="43137"/>
                    </a:srgbClr>
                  </a:outerShdw>
                </a:effectLst>
                <a:latin typeface="+mj-lt"/>
              </a:rPr>
              <a:t>Our own self-judgement feeds the illness</a:t>
            </a:r>
          </a:p>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Loss of Values</a:t>
            </a:r>
          </a:p>
          <a:p>
            <a:pPr lvl="1">
              <a:buClr>
                <a:schemeClr val="accent3"/>
              </a:buClr>
            </a:pPr>
            <a:r>
              <a:rPr lang="en-US" sz="1800" b="1" dirty="0">
                <a:solidFill>
                  <a:schemeClr val="accent3"/>
                </a:solidFill>
                <a:effectLst>
                  <a:outerShdw blurRad="38100" dist="38100" dir="2700000" algn="tl">
                    <a:srgbClr val="000000">
                      <a:alpha val="43137"/>
                    </a:srgbClr>
                  </a:outerShdw>
                </a:effectLst>
                <a:latin typeface="+mj-lt"/>
              </a:rPr>
              <a:t>Values transgression feeds shame</a:t>
            </a:r>
          </a:p>
          <a:p>
            <a:pPr marL="457200" indent="-457200">
              <a:buClr>
                <a:schemeClr val="accent3"/>
              </a:buClr>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Going Silent</a:t>
            </a:r>
          </a:p>
          <a:p>
            <a:pPr lvl="1">
              <a:buClr>
                <a:schemeClr val="accent3"/>
              </a:buClr>
            </a:pPr>
            <a:r>
              <a:rPr lang="en-US" sz="1800" b="1" dirty="0">
                <a:solidFill>
                  <a:schemeClr val="accent3"/>
                </a:solidFill>
                <a:effectLst>
                  <a:outerShdw blurRad="38100" dist="38100" dir="2700000" algn="tl">
                    <a:srgbClr val="000000">
                      <a:alpha val="43137"/>
                    </a:srgbClr>
                  </a:outerShdw>
                </a:effectLst>
                <a:latin typeface="+mj-lt"/>
              </a:rPr>
              <a:t>Disease progresses without use, “fooling” the individual into thinking they’ve recovered</a:t>
            </a:r>
          </a:p>
        </p:txBody>
      </p:sp>
      <p:sp>
        <p:nvSpPr>
          <p:cNvPr id="3" name="Slide Number Placeholder 2">
            <a:extLst>
              <a:ext uri="{FF2B5EF4-FFF2-40B4-BE49-F238E27FC236}">
                <a16:creationId xmlns:a16="http://schemas.microsoft.com/office/drawing/2014/main" id="{AA19DAA9-4A5B-24A3-E3D9-1A7A74326F94}"/>
              </a:ext>
            </a:extLst>
          </p:cNvPr>
          <p:cNvSpPr>
            <a:spLocks noGrp="1"/>
          </p:cNvSpPr>
          <p:nvPr>
            <p:ph type="sldNum" sz="quarter" idx="12"/>
          </p:nvPr>
        </p:nvSpPr>
        <p:spPr/>
        <p:txBody>
          <a:bodyPr/>
          <a:lstStyle/>
          <a:p>
            <a:fld id="{6D22F896-40B5-4ADD-8801-0D06FADFA095}" type="slidenum">
              <a:rPr lang="en-US" smtClean="0"/>
              <a:t>38</a:t>
            </a:fld>
            <a:endParaRPr lang="en-US" dirty="0"/>
          </a:p>
        </p:txBody>
      </p:sp>
      <p:sp>
        <p:nvSpPr>
          <p:cNvPr id="5" name="Footer Placeholder 4">
            <a:extLst>
              <a:ext uri="{FF2B5EF4-FFF2-40B4-BE49-F238E27FC236}">
                <a16:creationId xmlns:a16="http://schemas.microsoft.com/office/drawing/2014/main" id="{8AFFF01D-4352-31B1-0544-8324BB03B84C}"/>
              </a:ext>
            </a:extLst>
          </p:cNvPr>
          <p:cNvSpPr>
            <a:spLocks noGrp="1"/>
          </p:cNvSpPr>
          <p:nvPr>
            <p:ph type="ftr" sz="quarter" idx="11"/>
          </p:nvPr>
        </p:nvSpPr>
        <p:spPr>
          <a:xfrm>
            <a:off x="318294" y="6260471"/>
            <a:ext cx="4114800" cy="365125"/>
          </a:xfrm>
        </p:spPr>
        <p:txBody>
          <a:bodyPr/>
          <a:lstStyle/>
          <a:p>
            <a:pPr algn="l"/>
            <a:r>
              <a:rPr lang="en-US" dirty="0"/>
              <a:t>Early, PH, </a:t>
            </a:r>
            <a:r>
              <a:rPr lang="en-US" i="1" dirty="0"/>
              <a:t>Recovery Mind Training, </a:t>
            </a:r>
            <a:r>
              <a:rPr lang="en-US" dirty="0"/>
              <a:t>2017</a:t>
            </a:r>
          </a:p>
          <a:p>
            <a:pPr algn="l"/>
            <a:endParaRPr lang="en-US" dirty="0"/>
          </a:p>
        </p:txBody>
      </p:sp>
    </p:spTree>
    <p:extLst>
      <p:ext uri="{BB962C8B-B14F-4D97-AF65-F5344CB8AC3E}">
        <p14:creationId xmlns:p14="http://schemas.microsoft.com/office/powerpoint/2010/main" val="3656746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F0C5-CD07-42F7-B6C9-A30114254DCC}"/>
              </a:ext>
            </a:extLst>
          </p:cNvPr>
          <p:cNvSpPr>
            <a:spLocks noGrp="1"/>
          </p:cNvSpPr>
          <p:nvPr>
            <p:ph type="title"/>
          </p:nvPr>
        </p:nvSpPr>
        <p:spPr>
          <a:xfrm>
            <a:off x="1141413" y="527984"/>
            <a:ext cx="9905998" cy="147857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4800" b="1" dirty="0">
                <a:solidFill>
                  <a:schemeClr val="bg1"/>
                </a:solidFill>
                <a:effectLst>
                  <a:outerShdw blurRad="38100" dist="38100" dir="2700000" algn="tl">
                    <a:srgbClr val="000000">
                      <a:alpha val="43137"/>
                    </a:srgbClr>
                  </a:outerShdw>
                </a:effectLst>
                <a:latin typeface="+mj-lt"/>
              </a:rPr>
              <a:t>**SUMMARY**</a:t>
            </a:r>
            <a:br>
              <a:rPr lang="en-US" b="1" dirty="0">
                <a:solidFill>
                  <a:schemeClr val="bg1"/>
                </a:solidFill>
                <a:effectLst>
                  <a:outerShdw blurRad="38100" dist="38100" dir="2700000" algn="tl">
                    <a:srgbClr val="000000">
                      <a:alpha val="43137"/>
                    </a:srgbClr>
                  </a:outerShdw>
                </a:effectLst>
                <a:latin typeface="+mj-lt"/>
              </a:rPr>
            </a:br>
            <a:r>
              <a:rPr lang="en-US" sz="3200" b="1" dirty="0">
                <a:solidFill>
                  <a:schemeClr val="bg1"/>
                </a:solidFill>
                <a:effectLst>
                  <a:outerShdw blurRad="38100" dist="38100" dir="2700000" algn="tl">
                    <a:srgbClr val="000000">
                      <a:alpha val="43137"/>
                    </a:srgbClr>
                  </a:outerShdw>
                </a:effectLst>
                <a:latin typeface="+mj-lt"/>
              </a:rPr>
              <a:t>“A MALADAPTIVE LEARNED RESPONSE”</a:t>
            </a:r>
          </a:p>
        </p:txBody>
      </p:sp>
      <p:sp>
        <p:nvSpPr>
          <p:cNvPr id="3" name="Content Placeholder 2">
            <a:extLst>
              <a:ext uri="{FF2B5EF4-FFF2-40B4-BE49-F238E27FC236}">
                <a16:creationId xmlns:a16="http://schemas.microsoft.com/office/drawing/2014/main" id="{A3F3A8D5-65EB-4C54-9DE9-F3970354CC81}"/>
              </a:ext>
            </a:extLst>
          </p:cNvPr>
          <p:cNvSpPr>
            <a:spLocks noGrp="1"/>
          </p:cNvSpPr>
          <p:nvPr>
            <p:ph sz="half" idx="1"/>
          </p:nvPr>
        </p:nvSpPr>
        <p:spPr>
          <a:xfrm>
            <a:off x="1141412" y="2675997"/>
            <a:ext cx="4878389" cy="342792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lstStyle/>
          <a:p>
            <a:pPr marL="457200" indent="-457200">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A primitive </a:t>
            </a:r>
            <a:r>
              <a:rPr lang="en-US" b="1" i="1" dirty="0">
                <a:solidFill>
                  <a:schemeClr val="accent3"/>
                </a:solidFill>
                <a:effectLst>
                  <a:outerShdw blurRad="38100" dist="38100" dir="2700000" algn="tl">
                    <a:srgbClr val="000000">
                      <a:alpha val="43137"/>
                    </a:srgbClr>
                  </a:outerShdw>
                </a:effectLst>
                <a:latin typeface="+mj-lt"/>
              </a:rPr>
              <a:t>drive</a:t>
            </a:r>
            <a:r>
              <a:rPr lang="en-US" b="1" dirty="0">
                <a:solidFill>
                  <a:schemeClr val="accent3"/>
                </a:solidFill>
                <a:effectLst>
                  <a:outerShdw blurRad="38100" dist="38100" dir="2700000" algn="tl">
                    <a:srgbClr val="000000">
                      <a:alpha val="43137"/>
                    </a:srgbClr>
                  </a:outerShdw>
                </a:effectLst>
                <a:latin typeface="+mj-lt"/>
              </a:rPr>
              <a:t> to consume chemicals or behaviors combined with learning, brain adjustment, reality distortion</a:t>
            </a:r>
          </a:p>
          <a:p>
            <a:pPr marL="457200" indent="-457200">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It is a newly engineered </a:t>
            </a:r>
            <a:r>
              <a:rPr lang="en-US" b="1" i="1" dirty="0">
                <a:solidFill>
                  <a:schemeClr val="accent3"/>
                </a:solidFill>
                <a:effectLst>
                  <a:outerShdw blurRad="38100" dist="38100" dir="2700000" algn="tl">
                    <a:srgbClr val="000000">
                      <a:alpha val="43137"/>
                    </a:srgbClr>
                  </a:outerShdw>
                </a:effectLst>
                <a:latin typeface="+mj-lt"/>
              </a:rPr>
              <a:t>artificial</a:t>
            </a:r>
            <a:r>
              <a:rPr lang="en-US" b="1" dirty="0">
                <a:solidFill>
                  <a:schemeClr val="accent3"/>
                </a:solidFill>
                <a:effectLst>
                  <a:outerShdw blurRad="38100" dist="38100" dir="2700000" algn="tl">
                    <a:srgbClr val="000000">
                      <a:alpha val="43137"/>
                    </a:srgbClr>
                  </a:outerShdw>
                </a:effectLst>
                <a:latin typeface="+mj-lt"/>
              </a:rPr>
              <a:t> instinct</a:t>
            </a:r>
          </a:p>
        </p:txBody>
      </p:sp>
      <p:sp>
        <p:nvSpPr>
          <p:cNvPr id="4" name="Content Placeholder 3">
            <a:extLst>
              <a:ext uri="{FF2B5EF4-FFF2-40B4-BE49-F238E27FC236}">
                <a16:creationId xmlns:a16="http://schemas.microsoft.com/office/drawing/2014/main" id="{D7700BBC-AE5D-452C-AAC6-FDB6AECFFFA8}"/>
              </a:ext>
            </a:extLst>
          </p:cNvPr>
          <p:cNvSpPr>
            <a:spLocks noGrp="1"/>
          </p:cNvSpPr>
          <p:nvPr>
            <p:ph sz="half" idx="2"/>
          </p:nvPr>
        </p:nvSpPr>
        <p:spPr>
          <a:xfrm>
            <a:off x="6172200" y="2675997"/>
            <a:ext cx="5038106" cy="342792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lstStyle/>
          <a:p>
            <a:pPr marL="457200" indent="-457200">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It </a:t>
            </a:r>
            <a:r>
              <a:rPr lang="en-US" b="1" i="1" dirty="0">
                <a:solidFill>
                  <a:schemeClr val="accent3"/>
                </a:solidFill>
                <a:effectLst>
                  <a:outerShdw blurRad="38100" dist="38100" dir="2700000" algn="tl">
                    <a:srgbClr val="000000">
                      <a:alpha val="43137"/>
                    </a:srgbClr>
                  </a:outerShdw>
                </a:effectLst>
                <a:latin typeface="+mj-lt"/>
              </a:rPr>
              <a:t>hijacks</a:t>
            </a:r>
            <a:r>
              <a:rPr lang="en-US" b="1" dirty="0">
                <a:solidFill>
                  <a:schemeClr val="accent3"/>
                </a:solidFill>
                <a:effectLst>
                  <a:outerShdw blurRad="38100" dist="38100" dir="2700000" algn="tl">
                    <a:srgbClr val="000000">
                      <a:alpha val="43137"/>
                    </a:srgbClr>
                  </a:outerShdw>
                </a:effectLst>
                <a:latin typeface="+mj-lt"/>
              </a:rPr>
              <a:t> primitive </a:t>
            </a:r>
            <a:r>
              <a:rPr lang="en-US" b="1" i="1" dirty="0">
                <a:solidFill>
                  <a:schemeClr val="accent3"/>
                </a:solidFill>
                <a:effectLst>
                  <a:outerShdw blurRad="38100" dist="38100" dir="2700000" algn="tl">
                    <a:srgbClr val="000000">
                      <a:alpha val="43137"/>
                    </a:srgbClr>
                  </a:outerShdw>
                </a:effectLst>
                <a:latin typeface="+mj-lt"/>
              </a:rPr>
              <a:t>control centers</a:t>
            </a:r>
            <a:r>
              <a:rPr lang="en-US" b="1" dirty="0">
                <a:solidFill>
                  <a:schemeClr val="accent3"/>
                </a:solidFill>
                <a:effectLst>
                  <a:outerShdw blurRad="38100" dist="38100" dir="2700000" algn="tl">
                    <a:srgbClr val="000000">
                      <a:alpha val="43137"/>
                    </a:srgbClr>
                  </a:outerShdw>
                </a:effectLst>
                <a:latin typeface="+mj-lt"/>
              </a:rPr>
              <a:t>, shifts motivation and sets-up its own learning</a:t>
            </a:r>
          </a:p>
          <a:p>
            <a:pPr marL="457200" indent="-457200">
              <a:buFont typeface="Arial" panose="020B0604020202020204" pitchFamily="34" charset="0"/>
              <a:buChar char="•"/>
            </a:pPr>
            <a:r>
              <a:rPr lang="en-US" b="1" dirty="0">
                <a:solidFill>
                  <a:schemeClr val="accent3"/>
                </a:solidFill>
                <a:effectLst>
                  <a:outerShdw blurRad="38100" dist="38100" dir="2700000" algn="tl">
                    <a:srgbClr val="000000">
                      <a:alpha val="43137"/>
                    </a:srgbClr>
                  </a:outerShdw>
                </a:effectLst>
                <a:latin typeface="+mj-lt"/>
              </a:rPr>
              <a:t>It operates in “stealth mode” like a computer virus bent on its own survival</a:t>
            </a:r>
          </a:p>
        </p:txBody>
      </p:sp>
      <p:sp>
        <p:nvSpPr>
          <p:cNvPr id="5" name="Slide Number Placeholder 4">
            <a:extLst>
              <a:ext uri="{FF2B5EF4-FFF2-40B4-BE49-F238E27FC236}">
                <a16:creationId xmlns:a16="http://schemas.microsoft.com/office/drawing/2014/main" id="{21405942-35F7-AE17-96F0-C02CA1C558ED}"/>
              </a:ext>
            </a:extLst>
          </p:cNvPr>
          <p:cNvSpPr>
            <a:spLocks noGrp="1"/>
          </p:cNvSpPr>
          <p:nvPr>
            <p:ph type="sldNum" sz="quarter" idx="12"/>
          </p:nvPr>
        </p:nvSpPr>
        <p:spPr/>
        <p:txBody>
          <a:bodyPr/>
          <a:lstStyle/>
          <a:p>
            <a:fld id="{6D22F896-40B5-4ADD-8801-0D06FADFA095}" type="slidenum">
              <a:rPr lang="en-US" smtClean="0"/>
              <a:t>39</a:t>
            </a:fld>
            <a:endParaRPr lang="en-US" dirty="0"/>
          </a:p>
        </p:txBody>
      </p:sp>
      <p:sp>
        <p:nvSpPr>
          <p:cNvPr id="6" name="Footer Placeholder 5">
            <a:extLst>
              <a:ext uri="{FF2B5EF4-FFF2-40B4-BE49-F238E27FC236}">
                <a16:creationId xmlns:a16="http://schemas.microsoft.com/office/drawing/2014/main" id="{F80D1670-2CDC-4DBD-64EB-29ACD9305FA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9974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B00A-2030-7241-16B2-C12E2800F680}"/>
              </a:ext>
            </a:extLst>
          </p:cNvPr>
          <p:cNvSpPr>
            <a:spLocks noGrp="1"/>
          </p:cNvSpPr>
          <p:nvPr>
            <p:ph type="title"/>
          </p:nvPr>
        </p:nvSpPr>
        <p:spPr/>
        <p:txBody>
          <a:bodyPr/>
          <a:lstStyle/>
          <a:p>
            <a:endParaRPr lang="en-US" dirty="0"/>
          </a:p>
        </p:txBody>
      </p:sp>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4</a:t>
            </a:fld>
            <a:endParaRPr lang="en-US" dirty="0"/>
          </a:p>
        </p:txBody>
      </p:sp>
      <p:pic>
        <p:nvPicPr>
          <p:cNvPr id="9" name="Content Placeholder 8" descr="A drawing of a tree with text and images&#10;&#10;Description automatically generated">
            <a:extLst>
              <a:ext uri="{FF2B5EF4-FFF2-40B4-BE49-F238E27FC236}">
                <a16:creationId xmlns:a16="http://schemas.microsoft.com/office/drawing/2014/main" id="{BD089E68-D3C5-EB95-F032-E648E3CB1EFD}"/>
              </a:ext>
            </a:extLst>
          </p:cNvPr>
          <p:cNvPicPr>
            <a:picLocks noGrp="1" noChangeAspect="1"/>
          </p:cNvPicPr>
          <p:nvPr>
            <p:ph sz="quarter" idx="25"/>
          </p:nvPr>
        </p:nvPicPr>
        <p:blipFill>
          <a:blip r:embed="rId2"/>
          <a:stretch>
            <a:fillRect/>
          </a:stretch>
        </p:blipFill>
        <p:spPr>
          <a:xfrm>
            <a:off x="1280160" y="250456"/>
            <a:ext cx="9448800" cy="6312645"/>
          </a:xfrm>
        </p:spPr>
      </p:pic>
      <p:sp>
        <p:nvSpPr>
          <p:cNvPr id="10" name="Footer Placeholder 9">
            <a:extLst>
              <a:ext uri="{FF2B5EF4-FFF2-40B4-BE49-F238E27FC236}">
                <a16:creationId xmlns:a16="http://schemas.microsoft.com/office/drawing/2014/main" id="{1D07AD9F-E636-9630-B7CD-5CFA6DB5BBDE}"/>
              </a:ext>
            </a:extLst>
          </p:cNvPr>
          <p:cNvSpPr>
            <a:spLocks noGrp="1"/>
          </p:cNvSpPr>
          <p:nvPr>
            <p:ph type="ftr" sz="quarter" idx="11"/>
          </p:nvPr>
        </p:nvSpPr>
        <p:spPr/>
        <p:txBody>
          <a:bodyPr/>
          <a:lstStyle/>
          <a:p>
            <a:endParaRPr lang="en-US" dirty="0"/>
          </a:p>
        </p:txBody>
      </p:sp>
      <p:sp>
        <p:nvSpPr>
          <p:cNvPr id="11" name="TextBox 10">
            <a:extLst>
              <a:ext uri="{FF2B5EF4-FFF2-40B4-BE49-F238E27FC236}">
                <a16:creationId xmlns:a16="http://schemas.microsoft.com/office/drawing/2014/main" id="{89BDCF32-D37C-36BD-E1BE-156C3FB03996}"/>
              </a:ext>
            </a:extLst>
          </p:cNvPr>
          <p:cNvSpPr txBox="1"/>
          <p:nvPr/>
        </p:nvSpPr>
        <p:spPr>
          <a:xfrm>
            <a:off x="1647825" y="4578759"/>
            <a:ext cx="2419350" cy="338554"/>
          </a:xfrm>
          <a:prstGeom prst="rect">
            <a:avLst/>
          </a:prstGeom>
          <a:noFill/>
          <a:ln w="19050">
            <a:solidFill>
              <a:srgbClr val="FF0000"/>
            </a:solidFill>
          </a:ln>
        </p:spPr>
        <p:txBody>
          <a:bodyPr wrap="square" rtlCol="0">
            <a:spAutoFit/>
          </a:bodyPr>
          <a:lstStyle/>
          <a:p>
            <a:r>
              <a:rPr lang="en-US" sz="1600" b="1" dirty="0">
                <a:solidFill>
                  <a:srgbClr val="FF0000"/>
                </a:solidFill>
                <a:effectLst>
                  <a:outerShdw blurRad="38100" dist="38100" dir="2700000" algn="tl">
                    <a:srgbClr val="000000">
                      <a:alpha val="43137"/>
                    </a:srgbClr>
                  </a:outerShdw>
                </a:effectLst>
                <a:latin typeface="+mj-lt"/>
              </a:rPr>
              <a:t>Don’t forget genetics!</a:t>
            </a:r>
          </a:p>
        </p:txBody>
      </p:sp>
    </p:spTree>
    <p:extLst>
      <p:ext uri="{BB962C8B-B14F-4D97-AF65-F5344CB8AC3E}">
        <p14:creationId xmlns:p14="http://schemas.microsoft.com/office/powerpoint/2010/main" val="1250634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D753-6C24-8D7A-323C-F677A3DDC899}"/>
              </a:ext>
            </a:extLst>
          </p:cNvPr>
          <p:cNvSpPr>
            <a:spLocks noGrp="1"/>
          </p:cNvSpPr>
          <p:nvPr>
            <p:ph type="title"/>
          </p:nvPr>
        </p:nvSpPr>
        <p:spPr/>
        <p:txBody>
          <a:bodyPr/>
          <a:lstStyle/>
          <a:p>
            <a:r>
              <a:rPr lang="en-US" sz="6000" b="1" dirty="0">
                <a:effectLst>
                  <a:outerShdw blurRad="38100" dist="38100" dir="2700000" algn="tl">
                    <a:srgbClr val="000000">
                      <a:alpha val="43137"/>
                    </a:srgbClr>
                  </a:outerShdw>
                </a:effectLst>
              </a:rPr>
              <a:t>FOR NEXT TIME</a:t>
            </a:r>
          </a:p>
        </p:txBody>
      </p:sp>
      <p:sp>
        <p:nvSpPr>
          <p:cNvPr id="3" name="Text Placeholder 2">
            <a:extLst>
              <a:ext uri="{FF2B5EF4-FFF2-40B4-BE49-F238E27FC236}">
                <a16:creationId xmlns:a16="http://schemas.microsoft.com/office/drawing/2014/main" id="{546BB9EA-B5D7-4D24-8192-D1F88A10F3B9}"/>
              </a:ext>
            </a:extLst>
          </p:cNvPr>
          <p:cNvSpPr>
            <a:spLocks noGrp="1"/>
          </p:cNvSpPr>
          <p:nvPr>
            <p:ph type="body" sz="quarter" idx="29"/>
          </p:nvPr>
        </p:nvSpPr>
        <p:spPr>
          <a:xfrm>
            <a:off x="1671255" y="1857036"/>
            <a:ext cx="8845828" cy="929026"/>
          </a:xfrm>
        </p:spPr>
        <p:txBody>
          <a:bodyPr/>
          <a:lstStyle/>
          <a:p>
            <a:r>
              <a:rPr lang="en-US" sz="2800" b="1" dirty="0">
                <a:effectLst>
                  <a:outerShdw blurRad="38100" dist="38100" dir="2700000" algn="tl">
                    <a:srgbClr val="000000">
                      <a:alpha val="43137"/>
                    </a:srgbClr>
                  </a:outerShdw>
                </a:effectLst>
              </a:rPr>
              <a:t>A deeper dive on addiction medicine</a:t>
            </a:r>
          </a:p>
        </p:txBody>
      </p:sp>
      <p:sp>
        <p:nvSpPr>
          <p:cNvPr id="4" name="Text Placeholder 3">
            <a:extLst>
              <a:ext uri="{FF2B5EF4-FFF2-40B4-BE49-F238E27FC236}">
                <a16:creationId xmlns:a16="http://schemas.microsoft.com/office/drawing/2014/main" id="{0DE83C5F-2038-3123-743C-EF87B01786B3}"/>
              </a:ext>
            </a:extLst>
          </p:cNvPr>
          <p:cNvSpPr>
            <a:spLocks noGrp="1"/>
          </p:cNvSpPr>
          <p:nvPr>
            <p:ph type="body" sz="quarter" idx="33"/>
          </p:nvPr>
        </p:nvSpPr>
        <p:spPr/>
        <p:txBody>
          <a:bodyPr/>
          <a:lstStyle/>
          <a:p>
            <a:r>
              <a:rPr lang="en-US" sz="2400" b="1" dirty="0">
                <a:effectLst>
                  <a:outerShdw blurRad="38100" dist="38100" dir="2700000" algn="tl">
                    <a:srgbClr val="000000">
                      <a:alpha val="43137"/>
                    </a:srgbClr>
                  </a:outerShdw>
                </a:effectLst>
              </a:rPr>
              <a:t>More specific neurobiology</a:t>
            </a:r>
          </a:p>
        </p:txBody>
      </p:sp>
      <p:sp>
        <p:nvSpPr>
          <p:cNvPr id="5" name="Text Placeholder 4">
            <a:extLst>
              <a:ext uri="{FF2B5EF4-FFF2-40B4-BE49-F238E27FC236}">
                <a16:creationId xmlns:a16="http://schemas.microsoft.com/office/drawing/2014/main" id="{165DD0BC-28FB-B816-0FAC-C74848ECCDDC}"/>
              </a:ext>
            </a:extLst>
          </p:cNvPr>
          <p:cNvSpPr>
            <a:spLocks noGrp="1"/>
          </p:cNvSpPr>
          <p:nvPr>
            <p:ph type="body" sz="quarter" idx="34"/>
          </p:nvPr>
        </p:nvSpPr>
        <p:spPr/>
        <p:txBody>
          <a:bodyPr/>
          <a:lstStyle/>
          <a:p>
            <a:r>
              <a:rPr lang="en-US" sz="2400" b="1" dirty="0">
                <a:effectLst>
                  <a:outerShdw blurRad="38100" dist="38100" dir="2700000" algn="tl">
                    <a:srgbClr val="000000">
                      <a:alpha val="43137"/>
                    </a:srgbClr>
                  </a:outerShdw>
                </a:effectLst>
              </a:rPr>
              <a:t>How each drug causes addiction</a:t>
            </a:r>
          </a:p>
        </p:txBody>
      </p:sp>
      <p:sp>
        <p:nvSpPr>
          <p:cNvPr id="6" name="Text Placeholder 5">
            <a:extLst>
              <a:ext uri="{FF2B5EF4-FFF2-40B4-BE49-F238E27FC236}">
                <a16:creationId xmlns:a16="http://schemas.microsoft.com/office/drawing/2014/main" id="{D0C5B690-378D-D58D-41CF-A37F8D916D8C}"/>
              </a:ext>
            </a:extLst>
          </p:cNvPr>
          <p:cNvSpPr>
            <a:spLocks noGrp="1"/>
          </p:cNvSpPr>
          <p:nvPr>
            <p:ph type="body" sz="quarter" idx="35"/>
          </p:nvPr>
        </p:nvSpPr>
        <p:spPr/>
        <p:txBody>
          <a:bodyPr/>
          <a:lstStyle/>
          <a:p>
            <a:r>
              <a:rPr lang="en-US" sz="2400" b="1" dirty="0">
                <a:effectLst>
                  <a:outerShdw blurRad="38100" dist="38100" dir="2700000" algn="tl">
                    <a:srgbClr val="000000">
                      <a:alpha val="43137"/>
                    </a:srgbClr>
                  </a:outerShdw>
                </a:effectLst>
              </a:rPr>
              <a:t>What we can do about it</a:t>
            </a:r>
          </a:p>
        </p:txBody>
      </p:sp>
      <p:sp>
        <p:nvSpPr>
          <p:cNvPr id="7" name="Slide Number Placeholder 6">
            <a:extLst>
              <a:ext uri="{FF2B5EF4-FFF2-40B4-BE49-F238E27FC236}">
                <a16:creationId xmlns:a16="http://schemas.microsoft.com/office/drawing/2014/main" id="{BC83DDCE-9959-D466-E480-DBEF93C56CCE}"/>
              </a:ext>
            </a:extLst>
          </p:cNvPr>
          <p:cNvSpPr>
            <a:spLocks noGrp="1"/>
          </p:cNvSpPr>
          <p:nvPr>
            <p:ph type="sldNum" sz="quarter" idx="12"/>
          </p:nvPr>
        </p:nvSpPr>
        <p:spPr/>
        <p:txBody>
          <a:bodyPr/>
          <a:lstStyle/>
          <a:p>
            <a:fld id="{FE024F78-56A6-7740-B68D-8D4D026EDF3F}" type="slidenum">
              <a:rPr lang="en-US" smtClean="0"/>
              <a:pPr/>
              <a:t>40</a:t>
            </a:fld>
            <a:endParaRPr lang="en-US" dirty="0"/>
          </a:p>
        </p:txBody>
      </p:sp>
      <p:sp>
        <p:nvSpPr>
          <p:cNvPr id="8" name="Footer Placeholder 7">
            <a:extLst>
              <a:ext uri="{FF2B5EF4-FFF2-40B4-BE49-F238E27FC236}">
                <a16:creationId xmlns:a16="http://schemas.microsoft.com/office/drawing/2014/main" id="{635A50FA-05C0-9100-B128-63C1AE39BA4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13430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type="body" sz="quarter" idx="13"/>
          </p:nvPr>
        </p:nvSpPr>
        <p:spPr>
          <a:xfrm>
            <a:off x="1006371" y="3426703"/>
            <a:ext cx="5089629" cy="2616883"/>
          </a:xfrm>
        </p:spPr>
        <p:txBody>
          <a:bodyPr/>
          <a:lstStyle/>
          <a:p>
            <a:r>
              <a:rPr lang="en-US" b="1" dirty="0">
                <a:solidFill>
                  <a:schemeClr val="accent3"/>
                </a:solidFill>
                <a:effectLst>
                  <a:outerShdw blurRad="38100" dist="38100" dir="2700000" algn="tl">
                    <a:srgbClr val="000000">
                      <a:alpha val="43137"/>
                    </a:srgbClr>
                  </a:outerShdw>
                </a:effectLst>
              </a:rPr>
              <a:t>James B. Shuler, DO, MS, FACOEP, FAWM, FASAM​</a:t>
            </a:r>
          </a:p>
          <a:p>
            <a:r>
              <a:rPr lang="en-US" b="1" dirty="0">
                <a:solidFill>
                  <a:schemeClr val="accent3"/>
                </a:solidFill>
                <a:effectLst>
                  <a:outerShdw blurRad="38100" dist="38100" dir="2700000" algn="tl">
                    <a:srgbClr val="000000">
                      <a:alpha val="43137"/>
                    </a:srgbClr>
                  </a:outerShdw>
                </a:effectLst>
              </a:rPr>
              <a:t>970-217-3882</a:t>
            </a:r>
          </a:p>
          <a:p>
            <a:r>
              <a:rPr lang="en-US" b="1" dirty="0">
                <a:solidFill>
                  <a:schemeClr val="accent3"/>
                </a:solidFill>
                <a:effectLst>
                  <a:outerShdw blurRad="38100" dist="38100" dir="2700000" algn="tl">
                    <a:srgbClr val="000000">
                      <a:alpha val="43137"/>
                    </a:srgbClr>
                  </a:outerShdw>
                </a:effectLst>
              </a:rPr>
              <a:t>shulers@aol.com</a:t>
            </a:r>
          </a:p>
          <a:p>
            <a:endParaRPr lang="en-US" dirty="0"/>
          </a:p>
          <a:p>
            <a:endParaRPr lang="en-US" dirty="0"/>
          </a:p>
        </p:txBody>
      </p:sp>
      <p:sp>
        <p:nvSpPr>
          <p:cNvPr id="7" name="Slide Number Placeholder 6">
            <a:extLst>
              <a:ext uri="{FF2B5EF4-FFF2-40B4-BE49-F238E27FC236}">
                <a16:creationId xmlns:a16="http://schemas.microsoft.com/office/drawing/2014/main" id="{BCE7D8D8-4772-1C08-69BB-F391F0D65A7A}"/>
              </a:ext>
            </a:extLst>
          </p:cNvPr>
          <p:cNvSpPr>
            <a:spLocks noGrp="1"/>
          </p:cNvSpPr>
          <p:nvPr>
            <p:ph type="sldNum" sz="quarter" idx="12"/>
          </p:nvPr>
        </p:nvSpPr>
        <p:spPr/>
        <p:txBody>
          <a:bodyPr/>
          <a:lstStyle/>
          <a:p>
            <a:fld id="{FE024F78-56A6-7740-B68D-8D4D026EDF3F}" type="slidenum">
              <a:rPr lang="en-US" smtClean="0"/>
              <a:pPr/>
              <a:t>41</a:t>
            </a:fld>
            <a:endParaRPr lang="en-US" dirty="0"/>
          </a:p>
        </p:txBody>
      </p:sp>
      <p:sp>
        <p:nvSpPr>
          <p:cNvPr id="4" name="Footer Placeholder 3">
            <a:extLst>
              <a:ext uri="{FF2B5EF4-FFF2-40B4-BE49-F238E27FC236}">
                <a16:creationId xmlns:a16="http://schemas.microsoft.com/office/drawing/2014/main" id="{3CE60DDE-2EE0-BB7B-5FA9-62CE872883B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900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noFill/>
        </p:spPr>
        <p:txBody>
          <a:bodyPr/>
          <a:lstStyle/>
          <a:p>
            <a:pPr marL="182880" lvl="0" indent="-182880" algn="l" rtl="0">
              <a:lnSpc>
                <a:spcPct val="105000"/>
              </a:lnSpc>
              <a:spcBef>
                <a:spcPts val="440"/>
              </a:spcBef>
              <a:spcAft>
                <a:spcPts val="0"/>
              </a:spcAft>
              <a:buClr>
                <a:schemeClr val="accent2"/>
              </a:buClr>
              <a:buSzPts val="2024"/>
              <a:buFont typeface="Noto Sans Symbols"/>
              <a:buChar char="◼"/>
            </a:pPr>
            <a:r>
              <a:rPr lang="en-US" sz="2800" b="1" dirty="0">
                <a:effectLst>
                  <a:outerShdw blurRad="38100" dist="38100" dir="2700000" algn="tl">
                    <a:srgbClr val="000000">
                      <a:alpha val="43137"/>
                    </a:srgbClr>
                  </a:outerShdw>
                </a:effectLst>
              </a:rPr>
              <a:t>Experience of being “deeply discredited” because of one’s “undesired differentness”</a:t>
            </a:r>
            <a:endParaRPr lang="en-US" b="1" dirty="0">
              <a:effectLst>
                <a:outerShdw blurRad="38100" dist="38100" dir="2700000" algn="tl">
                  <a:srgbClr val="000000">
                    <a:alpha val="43137"/>
                  </a:srgbClr>
                </a:outerShdw>
              </a:effectLst>
            </a:endParaRPr>
          </a:p>
          <a:p>
            <a:pPr marL="182880" lvl="0" indent="-182880" algn="l" rtl="0">
              <a:lnSpc>
                <a:spcPct val="105000"/>
              </a:lnSpc>
              <a:spcBef>
                <a:spcPts val="1040"/>
              </a:spcBef>
              <a:spcAft>
                <a:spcPts val="0"/>
              </a:spcAft>
              <a:buClr>
                <a:schemeClr val="accent2"/>
              </a:buClr>
              <a:buSzPts val="2024"/>
              <a:buFont typeface="Noto Sans Symbols"/>
              <a:buChar char="◼"/>
            </a:pPr>
            <a:r>
              <a:rPr lang="en-US" sz="2800" b="1" dirty="0">
                <a:effectLst>
                  <a:outerShdw blurRad="38100" dist="38100" dir="2700000" algn="tl">
                    <a:srgbClr val="000000">
                      <a:alpha val="43137"/>
                    </a:srgbClr>
                  </a:outerShdw>
                </a:effectLst>
              </a:rPr>
              <a:t>Substance use disorder is the most stigmatized physical or behavioral condition in the world.</a:t>
            </a:r>
            <a:endParaRPr lang="en-US" b="1" dirty="0">
              <a:effectLst>
                <a:outerShdw blurRad="38100" dist="38100" dir="2700000" algn="tl">
                  <a:srgbClr val="000000">
                    <a:alpha val="43137"/>
                  </a:srgbClr>
                </a:outerShdw>
              </a:effectLst>
            </a:endParaRPr>
          </a:p>
          <a:p>
            <a:pPr marL="182880" lvl="0" indent="-182880" algn="l" rtl="0">
              <a:lnSpc>
                <a:spcPct val="105000"/>
              </a:lnSpc>
              <a:spcBef>
                <a:spcPts val="1040"/>
              </a:spcBef>
              <a:spcAft>
                <a:spcPts val="0"/>
              </a:spcAft>
              <a:buClr>
                <a:schemeClr val="accent2"/>
              </a:buClr>
              <a:buSzPts val="2024"/>
              <a:buFont typeface="Noto Sans Symbols"/>
              <a:buChar char="◼"/>
            </a:pPr>
            <a:r>
              <a:rPr lang="en-US" sz="2800" b="1" dirty="0">
                <a:effectLst>
                  <a:outerShdw blurRad="38100" dist="38100" dir="2700000" algn="tl">
                    <a:srgbClr val="000000">
                      <a:alpha val="43137"/>
                    </a:srgbClr>
                  </a:outerShdw>
                </a:effectLst>
              </a:rPr>
              <a:t>Media rarely portray people in treatment/recovery</a:t>
            </a:r>
            <a:endParaRPr lang="en-US" sz="2000" b="1" dirty="0">
              <a:effectLst>
                <a:outerShdw blurRad="38100" dist="38100" dir="2700000" algn="tl">
                  <a:srgbClr val="000000">
                    <a:alpha val="43137"/>
                  </a:srgbClr>
                </a:outerShdw>
              </a:effectLst>
            </a:endParaRPr>
          </a:p>
          <a:p>
            <a:pPr marL="182880" lvl="0" indent="-182880" algn="l" rtl="0">
              <a:lnSpc>
                <a:spcPct val="115000"/>
              </a:lnSpc>
              <a:spcBef>
                <a:spcPts val="400"/>
              </a:spcBef>
              <a:spcAft>
                <a:spcPts val="0"/>
              </a:spcAft>
              <a:buClr>
                <a:schemeClr val="accent2"/>
              </a:buClr>
              <a:buSzPts val="1840"/>
              <a:buFont typeface="Noto Sans Symbols"/>
              <a:buChar char="◼"/>
            </a:pP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STIGMA</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5</a:t>
            </a:fld>
            <a:endParaRPr lang="en-US" dirty="0"/>
          </a:p>
        </p:txBody>
      </p:sp>
      <p:sp>
        <p:nvSpPr>
          <p:cNvPr id="8" name="Footer Placeholder 7">
            <a:extLst>
              <a:ext uri="{FF2B5EF4-FFF2-40B4-BE49-F238E27FC236}">
                <a16:creationId xmlns:a16="http://schemas.microsoft.com/office/drawing/2014/main" id="{0E899EBE-1DBC-1F6F-7582-0600D826AD42}"/>
              </a:ext>
            </a:extLst>
          </p:cNvPr>
          <p:cNvSpPr>
            <a:spLocks noGrp="1"/>
          </p:cNvSpPr>
          <p:nvPr>
            <p:ph type="ftr" sz="quarter" idx="11"/>
          </p:nvPr>
        </p:nvSpPr>
        <p:spPr/>
        <p:txBody>
          <a:bodyPr/>
          <a:lstStyle/>
          <a:p>
            <a:r>
              <a:rPr lang="en-US" dirty="0"/>
              <a:t>Yang, et al, 2017</a:t>
            </a:r>
          </a:p>
          <a:p>
            <a:endParaRPr lang="en-US" dirty="0"/>
          </a:p>
        </p:txBody>
      </p:sp>
      <p:pic>
        <p:nvPicPr>
          <p:cNvPr id="10" name="Picture 9" descr="A group of people pointing at each other&#10;&#10;Description automatically generated">
            <a:extLst>
              <a:ext uri="{FF2B5EF4-FFF2-40B4-BE49-F238E27FC236}">
                <a16:creationId xmlns:a16="http://schemas.microsoft.com/office/drawing/2014/main" id="{D8BE573E-1AEB-1433-F84D-C3F603A54D9E}"/>
              </a:ext>
            </a:extLst>
          </p:cNvPr>
          <p:cNvPicPr>
            <a:picLocks noChangeAspect="1"/>
          </p:cNvPicPr>
          <p:nvPr/>
        </p:nvPicPr>
        <p:blipFill>
          <a:blip r:embed="rId2"/>
          <a:stretch>
            <a:fillRect/>
          </a:stretch>
        </p:blipFill>
        <p:spPr>
          <a:xfrm>
            <a:off x="2011282" y="4440338"/>
            <a:ext cx="3387886" cy="22557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descr="A close-up of words&#10;&#10;Description automatically generated">
            <a:extLst>
              <a:ext uri="{FF2B5EF4-FFF2-40B4-BE49-F238E27FC236}">
                <a16:creationId xmlns:a16="http://schemas.microsoft.com/office/drawing/2014/main" id="{022337FD-D364-7CEE-A6BB-A63282B48BF2}"/>
              </a:ext>
            </a:extLst>
          </p:cNvPr>
          <p:cNvPicPr>
            <a:picLocks noChangeAspect="1"/>
          </p:cNvPicPr>
          <p:nvPr/>
        </p:nvPicPr>
        <p:blipFill>
          <a:blip r:embed="rId3"/>
          <a:stretch>
            <a:fillRect/>
          </a:stretch>
        </p:blipFill>
        <p:spPr>
          <a:xfrm>
            <a:off x="6848424" y="4440338"/>
            <a:ext cx="3044971" cy="22837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658927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noFill/>
        </p:spPr>
        <p:txBody>
          <a:bodyPr/>
          <a:lstStyle/>
          <a:p>
            <a:pPr marL="182880" lvl="0" indent="-182880" algn="l" rtl="0">
              <a:lnSpc>
                <a:spcPct val="115000"/>
              </a:lnSpc>
              <a:spcBef>
                <a:spcPts val="400"/>
              </a:spcBef>
              <a:spcAft>
                <a:spcPts val="0"/>
              </a:spcAft>
              <a:buClr>
                <a:schemeClr val="accent2"/>
              </a:buClr>
              <a:buSzPts val="1840"/>
              <a:buFont typeface="Noto Sans Symbols"/>
              <a:buChar char="◼"/>
            </a:pPr>
            <a:r>
              <a:rPr lang="en-US" sz="2800" b="1" dirty="0">
                <a:effectLst>
                  <a:outerShdw blurRad="38100" dist="38100" dir="2700000" algn="tl">
                    <a:srgbClr val="000000">
                      <a:alpha val="43137"/>
                    </a:srgbClr>
                  </a:outerShdw>
                </a:effectLst>
              </a:rPr>
              <a:t>80% of people on methadone reported stigma in one study</a:t>
            </a:r>
            <a:endParaRPr lang="en-US" b="1" dirty="0">
              <a:effectLst>
                <a:outerShdw blurRad="38100" dist="38100" dir="2700000" algn="tl">
                  <a:srgbClr val="000000">
                    <a:alpha val="43137"/>
                  </a:srgbClr>
                </a:outerShdw>
              </a:effectLst>
            </a:endParaRPr>
          </a:p>
          <a:p>
            <a:pPr marL="182880" lvl="0" indent="-182880" algn="l" rtl="0">
              <a:lnSpc>
                <a:spcPct val="115000"/>
              </a:lnSpc>
              <a:spcBef>
                <a:spcPts val="1000"/>
              </a:spcBef>
              <a:spcAft>
                <a:spcPts val="0"/>
              </a:spcAft>
              <a:buClr>
                <a:schemeClr val="accent2"/>
              </a:buClr>
              <a:buSzPts val="1840"/>
              <a:buFont typeface="Noto Sans Symbols"/>
              <a:buChar char="◼"/>
            </a:pPr>
            <a:r>
              <a:rPr lang="en-US" sz="2800" b="1" dirty="0">
                <a:effectLst>
                  <a:outerShdw blurRad="38100" dist="38100" dir="2700000" algn="tl">
                    <a:srgbClr val="000000">
                      <a:alpha val="43137"/>
                    </a:srgbClr>
                  </a:outerShdw>
                </a:effectLst>
              </a:rPr>
              <a:t>60% say it affects their daily life</a:t>
            </a:r>
            <a:endParaRPr lang="en-US" b="1" dirty="0">
              <a:effectLst>
                <a:outerShdw blurRad="38100" dist="38100" dir="2700000" algn="tl">
                  <a:srgbClr val="000000">
                    <a:alpha val="43137"/>
                  </a:srgbClr>
                </a:outerShdw>
              </a:effectLst>
            </a:endParaRPr>
          </a:p>
          <a:p>
            <a:pPr marL="182880" lvl="0" indent="-182880" algn="l" rtl="0">
              <a:lnSpc>
                <a:spcPct val="115000"/>
              </a:lnSpc>
              <a:spcBef>
                <a:spcPts val="1000"/>
              </a:spcBef>
              <a:spcAft>
                <a:spcPts val="0"/>
              </a:spcAft>
              <a:buClr>
                <a:schemeClr val="accent2"/>
              </a:buClr>
              <a:buSzPts val="1840"/>
              <a:buFont typeface="Noto Sans Symbols"/>
              <a:buChar char="◼"/>
            </a:pPr>
            <a:r>
              <a:rPr lang="en-US" sz="2800" b="1" dirty="0">
                <a:effectLst>
                  <a:outerShdw blurRad="38100" dist="38100" dir="2700000" algn="tl">
                    <a:srgbClr val="000000">
                      <a:alpha val="43137"/>
                    </a:srgbClr>
                  </a:outerShdw>
                </a:effectLst>
              </a:rPr>
              <a:t>50% feel ashamed to be on MMT</a:t>
            </a:r>
            <a:endParaRPr lang="en-US" b="1" dirty="0">
              <a:effectLst>
                <a:outerShdw blurRad="38100" dist="38100" dir="2700000" algn="tl">
                  <a:srgbClr val="000000">
                    <a:alpha val="43137"/>
                  </a:srgbClr>
                </a:outerShdw>
              </a:effectLst>
            </a:endParaRPr>
          </a:p>
          <a:p>
            <a:pPr marL="182880" lvl="0" indent="-182880" algn="l" rtl="0">
              <a:lnSpc>
                <a:spcPct val="115000"/>
              </a:lnSpc>
              <a:spcBef>
                <a:spcPts val="1000"/>
              </a:spcBef>
              <a:spcAft>
                <a:spcPts val="0"/>
              </a:spcAft>
              <a:buClr>
                <a:schemeClr val="accent2"/>
              </a:buClr>
              <a:buSzPts val="1840"/>
              <a:buFont typeface="Noto Sans Symbols"/>
              <a:buChar char="◼"/>
            </a:pPr>
            <a:r>
              <a:rPr lang="en-US" sz="2800" b="1" dirty="0">
                <a:effectLst>
                  <a:outerShdw blurRad="38100" dist="38100" dir="2700000" algn="tl">
                    <a:srgbClr val="000000">
                      <a:alpha val="43137"/>
                    </a:srgbClr>
                  </a:outerShdw>
                </a:effectLst>
              </a:rPr>
              <a:t>30% agree that stigma has affected their treatment</a:t>
            </a:r>
            <a:endParaRPr lang="en-US" b="1" dirty="0">
              <a:effectLst>
                <a:outerShdw blurRad="38100" dist="38100" dir="2700000" algn="tl">
                  <a:srgbClr val="000000">
                    <a:alpha val="43137"/>
                  </a:srgbClr>
                </a:outerShdw>
              </a:effectLst>
            </a:endParaRPr>
          </a:p>
          <a:p>
            <a:pPr marL="182880" lvl="0" indent="-182880" algn="l" rtl="0">
              <a:lnSpc>
                <a:spcPct val="115000"/>
              </a:lnSpc>
              <a:spcBef>
                <a:spcPts val="1000"/>
              </a:spcBef>
              <a:spcAft>
                <a:spcPts val="0"/>
              </a:spcAft>
              <a:buClr>
                <a:schemeClr val="accent2"/>
              </a:buClr>
              <a:buSzPts val="1840"/>
              <a:buFont typeface="Noto Sans Symbols"/>
              <a:buChar char="◼"/>
            </a:pPr>
            <a:r>
              <a:rPr lang="en-US" sz="2800" b="1" dirty="0">
                <a:effectLst>
                  <a:outerShdw blurRad="38100" dist="38100" dir="2700000" algn="tl">
                    <a:srgbClr val="000000">
                      <a:alpha val="43137"/>
                    </a:srgbClr>
                  </a:outerShdw>
                </a:effectLst>
              </a:rPr>
              <a:t>Family/friends&gt;health care workers (30% apiece)</a:t>
            </a: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HOW MUCH STIGMA?</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6</a:t>
            </a:fld>
            <a:endParaRPr lang="en-US" dirty="0"/>
          </a:p>
        </p:txBody>
      </p:sp>
      <p:sp>
        <p:nvSpPr>
          <p:cNvPr id="2" name="Footer Placeholder 1">
            <a:extLst>
              <a:ext uri="{FF2B5EF4-FFF2-40B4-BE49-F238E27FC236}">
                <a16:creationId xmlns:a16="http://schemas.microsoft.com/office/drawing/2014/main" id="{A4120D64-DE55-6511-66F4-F9AD8F23A3EB}"/>
              </a:ext>
            </a:extLst>
          </p:cNvPr>
          <p:cNvSpPr>
            <a:spLocks noGrp="1"/>
          </p:cNvSpPr>
          <p:nvPr>
            <p:ph type="ftr" sz="quarter" idx="11"/>
          </p:nvPr>
        </p:nvSpPr>
        <p:spPr/>
        <p:txBody>
          <a:bodyPr/>
          <a:lstStyle/>
          <a:p>
            <a:r>
              <a:rPr lang="en-US" dirty="0"/>
              <a:t>Earnshaw, Et al, 2013; Woo &amp; </a:t>
            </a:r>
            <a:r>
              <a:rPr lang="en-US" dirty="0" err="1"/>
              <a:t>Balerao</a:t>
            </a:r>
            <a:r>
              <a:rPr lang="en-US" dirty="0"/>
              <a:t>, 2017</a:t>
            </a:r>
          </a:p>
        </p:txBody>
      </p:sp>
    </p:spTree>
    <p:extLst>
      <p:ext uri="{BB962C8B-B14F-4D97-AF65-F5344CB8AC3E}">
        <p14:creationId xmlns:p14="http://schemas.microsoft.com/office/powerpoint/2010/main" val="92110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noFill/>
        </p:spPr>
        <p:txBody>
          <a:bodyPr/>
          <a:lstStyle/>
          <a:p>
            <a:pPr marL="182880" lvl="0" indent="-182880" algn="l" rtl="0">
              <a:lnSpc>
                <a:spcPct val="90000"/>
              </a:lnSpc>
              <a:spcBef>
                <a:spcPts val="480"/>
              </a:spcBef>
              <a:spcAft>
                <a:spcPts val="0"/>
              </a:spcAft>
              <a:buClr>
                <a:schemeClr val="accent2"/>
              </a:buClr>
              <a:buSzPts val="2208"/>
              <a:buFont typeface="Noto Sans Symbols"/>
              <a:buChar char="◼"/>
            </a:pPr>
            <a:r>
              <a:rPr lang="en-US" sz="2800" b="1" dirty="0">
                <a:effectLst>
                  <a:outerShdw blurRad="38100" dist="38100" dir="2700000" algn="tl">
                    <a:srgbClr val="000000">
                      <a:alpha val="43137"/>
                    </a:srgbClr>
                  </a:outerShdw>
                </a:effectLst>
              </a:rPr>
              <a:t>89% thought the public held negative stereotypes of MMT</a:t>
            </a:r>
            <a:endParaRPr lang="en-US" b="1" dirty="0">
              <a:effectLst>
                <a:outerShdw blurRad="38100" dist="38100" dir="2700000" algn="tl">
                  <a:srgbClr val="000000">
                    <a:alpha val="43137"/>
                  </a:srgbClr>
                </a:outerShdw>
              </a:effectLst>
            </a:endParaRPr>
          </a:p>
          <a:p>
            <a:pPr marL="182880" lvl="0" indent="-182880" algn="l" rtl="0">
              <a:lnSpc>
                <a:spcPct val="90000"/>
              </a:lnSpc>
              <a:spcBef>
                <a:spcPts val="1080"/>
              </a:spcBef>
              <a:spcAft>
                <a:spcPts val="0"/>
              </a:spcAft>
              <a:buClr>
                <a:schemeClr val="accent2"/>
              </a:buClr>
              <a:buSzPts val="2208"/>
              <a:buFont typeface="Noto Sans Symbols"/>
              <a:buChar char="◼"/>
            </a:pPr>
            <a:r>
              <a:rPr lang="en-US" sz="2800" b="1" dirty="0">
                <a:effectLst>
                  <a:outerShdw blurRad="38100" dist="38100" dir="2700000" algn="tl">
                    <a:srgbClr val="000000">
                      <a:alpha val="43137"/>
                    </a:srgbClr>
                  </a:outerShdw>
                </a:effectLst>
              </a:rPr>
              <a:t>78% thought the public preferred abstinence-based over MMT</a:t>
            </a:r>
            <a:endParaRPr lang="en-US" b="1" dirty="0">
              <a:effectLst>
                <a:outerShdw blurRad="38100" dist="38100" dir="2700000" algn="tl">
                  <a:srgbClr val="000000">
                    <a:alpha val="43137"/>
                  </a:srgbClr>
                </a:outerShdw>
              </a:effectLst>
            </a:endParaRPr>
          </a:p>
          <a:p>
            <a:pPr marL="182880" lvl="0" indent="-182880" algn="l" rtl="0">
              <a:lnSpc>
                <a:spcPct val="90000"/>
              </a:lnSpc>
              <a:spcBef>
                <a:spcPts val="1080"/>
              </a:spcBef>
              <a:spcAft>
                <a:spcPts val="0"/>
              </a:spcAft>
              <a:buClr>
                <a:schemeClr val="accent2"/>
              </a:buClr>
              <a:buSzPts val="2208"/>
              <a:buFont typeface="Noto Sans Symbols"/>
              <a:buChar char="◼"/>
            </a:pPr>
            <a:r>
              <a:rPr lang="en-US" sz="2800" b="1" dirty="0">
                <a:effectLst>
                  <a:outerShdw blurRad="38100" dist="38100" dir="2700000" algn="tl">
                    <a:srgbClr val="000000">
                      <a:alpha val="43137"/>
                    </a:srgbClr>
                  </a:outerShdw>
                </a:effectLst>
              </a:rPr>
              <a:t>50% held the same negative stereotypes of themselves</a:t>
            </a:r>
            <a:endParaRPr lang="en-US" b="1" dirty="0">
              <a:effectLst>
                <a:outerShdw blurRad="38100" dist="38100" dir="2700000" algn="tl">
                  <a:srgbClr val="000000">
                    <a:alpha val="43137"/>
                  </a:srgbClr>
                </a:outerShdw>
              </a:effectLst>
            </a:endParaRPr>
          </a:p>
          <a:p>
            <a:pPr lvl="0" algn="l" rtl="0">
              <a:lnSpc>
                <a:spcPct val="115000"/>
              </a:lnSpc>
              <a:spcBef>
                <a:spcPts val="400"/>
              </a:spcBef>
              <a:spcAft>
                <a:spcPts val="0"/>
              </a:spcAft>
              <a:buClr>
                <a:schemeClr val="accent2"/>
              </a:buClr>
              <a:buSzPts val="1840"/>
            </a:pP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HOW MUCH STIGMA?</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7</a:t>
            </a:fld>
            <a:endParaRPr lang="en-US" dirty="0"/>
          </a:p>
        </p:txBody>
      </p:sp>
      <p:sp>
        <p:nvSpPr>
          <p:cNvPr id="2" name="Footer Placeholder 1">
            <a:extLst>
              <a:ext uri="{FF2B5EF4-FFF2-40B4-BE49-F238E27FC236}">
                <a16:creationId xmlns:a16="http://schemas.microsoft.com/office/drawing/2014/main" id="{E49BD61F-2A21-067B-6A98-A3D0250E9B3F}"/>
              </a:ext>
            </a:extLst>
          </p:cNvPr>
          <p:cNvSpPr>
            <a:spLocks noGrp="1"/>
          </p:cNvSpPr>
          <p:nvPr>
            <p:ph type="ftr" sz="quarter" idx="11"/>
          </p:nvPr>
        </p:nvSpPr>
        <p:spPr/>
        <p:txBody>
          <a:bodyPr/>
          <a:lstStyle/>
          <a:p>
            <a:r>
              <a:rPr lang="en-US" dirty="0"/>
              <a:t>Earnshaw, Et al, 2013; Woo &amp; </a:t>
            </a:r>
            <a:r>
              <a:rPr lang="en-US" dirty="0" err="1"/>
              <a:t>Balerao</a:t>
            </a:r>
            <a:r>
              <a:rPr lang="en-US" dirty="0"/>
              <a:t>, 2017</a:t>
            </a:r>
          </a:p>
          <a:p>
            <a:endParaRPr lang="en-US" dirty="0"/>
          </a:p>
        </p:txBody>
      </p:sp>
      <p:pic>
        <p:nvPicPr>
          <p:cNvPr id="8" name="Picture 7" descr="A person sitting on the ground with her head in her lap&#10;&#10;Description automatically generated">
            <a:extLst>
              <a:ext uri="{FF2B5EF4-FFF2-40B4-BE49-F238E27FC236}">
                <a16:creationId xmlns:a16="http://schemas.microsoft.com/office/drawing/2014/main" id="{AD0601D4-A65A-1BC3-1AEC-ACAE55C5010E}"/>
              </a:ext>
            </a:extLst>
          </p:cNvPr>
          <p:cNvPicPr>
            <a:picLocks noChangeAspect="1"/>
          </p:cNvPicPr>
          <p:nvPr/>
        </p:nvPicPr>
        <p:blipFill>
          <a:blip r:embed="rId2"/>
          <a:stretch>
            <a:fillRect/>
          </a:stretch>
        </p:blipFill>
        <p:spPr>
          <a:xfrm>
            <a:off x="4347641" y="4134642"/>
            <a:ext cx="3496717" cy="24768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62812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Where does it come from?</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8</a:t>
            </a:fld>
            <a:endParaRPr lang="en-US" dirty="0"/>
          </a:p>
        </p:txBody>
      </p:sp>
      <p:grpSp>
        <p:nvGrpSpPr>
          <p:cNvPr id="2" name="Google Shape;333;p9">
            <a:extLst>
              <a:ext uri="{FF2B5EF4-FFF2-40B4-BE49-F238E27FC236}">
                <a16:creationId xmlns:a16="http://schemas.microsoft.com/office/drawing/2014/main" id="{5D55C8D5-8C6A-CF31-965F-7502C2821049}"/>
              </a:ext>
            </a:extLst>
          </p:cNvPr>
          <p:cNvGrpSpPr/>
          <p:nvPr/>
        </p:nvGrpSpPr>
        <p:grpSpPr>
          <a:xfrm>
            <a:off x="1779814" y="1856876"/>
            <a:ext cx="8632371" cy="3759726"/>
            <a:chOff x="0" y="1142"/>
            <a:chExt cx="5259395" cy="3529627"/>
          </a:xfrm>
        </p:grpSpPr>
        <p:sp>
          <p:nvSpPr>
            <p:cNvPr id="3" name="Google Shape;334;p9">
              <a:extLst>
                <a:ext uri="{FF2B5EF4-FFF2-40B4-BE49-F238E27FC236}">
                  <a16:creationId xmlns:a16="http://schemas.microsoft.com/office/drawing/2014/main" id="{C466E4FF-8CC4-5F2B-9B9A-3152D3B75F24}"/>
                </a:ext>
              </a:extLst>
            </p:cNvPr>
            <p:cNvSpPr/>
            <p:nvPr/>
          </p:nvSpPr>
          <p:spPr>
            <a:xfrm>
              <a:off x="0" y="1142"/>
              <a:ext cx="5259278" cy="48683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35;p9">
              <a:extLst>
                <a:ext uri="{FF2B5EF4-FFF2-40B4-BE49-F238E27FC236}">
                  <a16:creationId xmlns:a16="http://schemas.microsoft.com/office/drawing/2014/main" id="{D6DF4B56-4301-983B-E8B4-7AE590B4B1DF}"/>
                </a:ext>
              </a:extLst>
            </p:cNvPr>
            <p:cNvSpPr/>
            <p:nvPr/>
          </p:nvSpPr>
          <p:spPr>
            <a:xfrm>
              <a:off x="147267" y="110680"/>
              <a:ext cx="267759" cy="267759"/>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6;p9">
              <a:extLst>
                <a:ext uri="{FF2B5EF4-FFF2-40B4-BE49-F238E27FC236}">
                  <a16:creationId xmlns:a16="http://schemas.microsoft.com/office/drawing/2014/main" id="{4995A089-7BDF-D3D4-81E0-AA3E565BDC67}"/>
                </a:ext>
              </a:extLst>
            </p:cNvPr>
            <p:cNvSpPr/>
            <p:nvPr/>
          </p:nvSpPr>
          <p:spPr>
            <a:xfrm>
              <a:off x="562295" y="1142"/>
              <a:ext cx="4696982" cy="486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7;p9">
              <a:extLst>
                <a:ext uri="{FF2B5EF4-FFF2-40B4-BE49-F238E27FC236}">
                  <a16:creationId xmlns:a16="http://schemas.microsoft.com/office/drawing/2014/main" id="{D688ABEC-1BAA-5AD3-1571-A7E0C6D1A77B}"/>
                </a:ext>
              </a:extLst>
            </p:cNvPr>
            <p:cNvSpPr txBox="1"/>
            <p:nvPr/>
          </p:nvSpPr>
          <p:spPr>
            <a:xfrm>
              <a:off x="562295" y="1142"/>
              <a:ext cx="4696982" cy="486836"/>
            </a:xfrm>
            <a:prstGeom prst="rect">
              <a:avLst/>
            </a:prstGeom>
            <a:noFill/>
            <a:ln>
              <a:noFill/>
            </a:ln>
          </p:spPr>
          <p:txBody>
            <a:bodyPr spcFirstLastPara="1" wrap="square" lIns="51500" tIns="51500" rIns="51500" bIns="51500" anchor="ctr" anchorCtr="0">
              <a:noAutofit/>
            </a:bodyPr>
            <a:lstStyle/>
            <a:p>
              <a:pPr marL="0" marR="0" lvl="0" indent="0" algn="l" rtl="0">
                <a:lnSpc>
                  <a:spcPct val="90000"/>
                </a:lnSpc>
                <a:spcBef>
                  <a:spcPts val="0"/>
                </a:spcBef>
                <a:spcAft>
                  <a:spcPts val="0"/>
                </a:spcAft>
                <a:buClr>
                  <a:schemeClr val="dk2"/>
                </a:buClr>
                <a:buSzPts val="1400"/>
                <a:buFont typeface="Arial"/>
                <a:buNone/>
              </a:pPr>
              <a:r>
                <a:rPr lang="en-US" sz="2800" b="1" i="0" u="none" strike="noStrike" cap="none" dirty="0">
                  <a:solidFill>
                    <a:schemeClr val="dk2"/>
                  </a:solidFill>
                  <a:effectLst>
                    <a:outerShdw blurRad="38100" dist="38100" dir="2700000" algn="tl">
                      <a:srgbClr val="000000">
                        <a:alpha val="43137"/>
                      </a:srgbClr>
                    </a:outerShdw>
                  </a:effectLst>
                  <a:latin typeface="Arial"/>
                  <a:ea typeface="Arial"/>
                  <a:cs typeface="Arial"/>
                  <a:sym typeface="Arial"/>
                </a:rPr>
                <a:t>Family members/friends</a:t>
              </a:r>
              <a:endParaRPr sz="2800" b="1" dirty="0">
                <a:effectLst>
                  <a:outerShdw blurRad="38100" dist="38100" dir="2700000" algn="tl">
                    <a:srgbClr val="000000">
                      <a:alpha val="43137"/>
                    </a:srgbClr>
                  </a:outerShdw>
                </a:effectLst>
              </a:endParaRPr>
            </a:p>
          </p:txBody>
        </p:sp>
        <p:sp>
          <p:nvSpPr>
            <p:cNvPr id="11" name="Google Shape;338;p9">
              <a:extLst>
                <a:ext uri="{FF2B5EF4-FFF2-40B4-BE49-F238E27FC236}">
                  <a16:creationId xmlns:a16="http://schemas.microsoft.com/office/drawing/2014/main" id="{E7A39214-2D5D-5A65-75D7-CDDF4FA1338B}"/>
                </a:ext>
              </a:extLst>
            </p:cNvPr>
            <p:cNvSpPr/>
            <p:nvPr/>
          </p:nvSpPr>
          <p:spPr>
            <a:xfrm>
              <a:off x="0" y="609687"/>
              <a:ext cx="5259278" cy="48683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9;p9">
              <a:extLst>
                <a:ext uri="{FF2B5EF4-FFF2-40B4-BE49-F238E27FC236}">
                  <a16:creationId xmlns:a16="http://schemas.microsoft.com/office/drawing/2014/main" id="{7567A8DC-C13B-658D-BB6A-C015823B7AAD}"/>
                </a:ext>
              </a:extLst>
            </p:cNvPr>
            <p:cNvSpPr/>
            <p:nvPr/>
          </p:nvSpPr>
          <p:spPr>
            <a:xfrm>
              <a:off x="147267" y="719226"/>
              <a:ext cx="267759" cy="26775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0;p9">
              <a:extLst>
                <a:ext uri="{FF2B5EF4-FFF2-40B4-BE49-F238E27FC236}">
                  <a16:creationId xmlns:a16="http://schemas.microsoft.com/office/drawing/2014/main" id="{4DE62B9B-EB55-5E34-5C91-61C628669ED2}"/>
                </a:ext>
              </a:extLst>
            </p:cNvPr>
            <p:cNvSpPr/>
            <p:nvPr/>
          </p:nvSpPr>
          <p:spPr>
            <a:xfrm>
              <a:off x="562295" y="609687"/>
              <a:ext cx="4696982" cy="486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1;p9">
              <a:extLst>
                <a:ext uri="{FF2B5EF4-FFF2-40B4-BE49-F238E27FC236}">
                  <a16:creationId xmlns:a16="http://schemas.microsoft.com/office/drawing/2014/main" id="{E09CE706-0779-77A4-1453-EA6D523FFB77}"/>
                </a:ext>
              </a:extLst>
            </p:cNvPr>
            <p:cNvSpPr txBox="1"/>
            <p:nvPr/>
          </p:nvSpPr>
          <p:spPr>
            <a:xfrm>
              <a:off x="562295" y="609687"/>
              <a:ext cx="4696982" cy="486836"/>
            </a:xfrm>
            <a:prstGeom prst="rect">
              <a:avLst/>
            </a:prstGeom>
            <a:noFill/>
            <a:ln>
              <a:noFill/>
            </a:ln>
          </p:spPr>
          <p:txBody>
            <a:bodyPr spcFirstLastPara="1" wrap="square" lIns="51500" tIns="51500" rIns="51500" bIns="51500" anchor="ctr" anchorCtr="0">
              <a:noAutofit/>
            </a:bodyPr>
            <a:lstStyle/>
            <a:p>
              <a:pPr marL="0" marR="0" lvl="0" indent="0" algn="l" rtl="0">
                <a:lnSpc>
                  <a:spcPct val="90000"/>
                </a:lnSpc>
                <a:spcBef>
                  <a:spcPts val="0"/>
                </a:spcBef>
                <a:spcAft>
                  <a:spcPts val="0"/>
                </a:spcAft>
                <a:buClr>
                  <a:schemeClr val="dk2"/>
                </a:buClr>
                <a:buSzPts val="1400"/>
                <a:buFont typeface="Arial"/>
                <a:buNone/>
              </a:pPr>
              <a:r>
                <a:rPr lang="en-US" sz="2800" b="1" i="0" u="none" strike="noStrike" cap="none" dirty="0">
                  <a:solidFill>
                    <a:schemeClr val="dk2"/>
                  </a:solidFill>
                  <a:effectLst>
                    <a:outerShdw blurRad="38100" dist="38100" dir="2700000" algn="tl">
                      <a:srgbClr val="000000">
                        <a:alpha val="43137"/>
                      </a:srgbClr>
                    </a:outerShdw>
                  </a:effectLst>
                  <a:latin typeface="Arial"/>
                  <a:ea typeface="Arial"/>
                  <a:cs typeface="Arial"/>
                  <a:sym typeface="Arial"/>
                </a:rPr>
                <a:t>Healthcare providers</a:t>
              </a:r>
              <a:endParaRPr sz="2800" b="1" dirty="0">
                <a:effectLst>
                  <a:outerShdw blurRad="38100" dist="38100" dir="2700000" algn="tl">
                    <a:srgbClr val="000000">
                      <a:alpha val="43137"/>
                    </a:srgbClr>
                  </a:outerShdw>
                </a:effectLst>
              </a:endParaRPr>
            </a:p>
          </p:txBody>
        </p:sp>
        <p:sp>
          <p:nvSpPr>
            <p:cNvPr id="15" name="Google Shape;342;p9">
              <a:extLst>
                <a:ext uri="{FF2B5EF4-FFF2-40B4-BE49-F238E27FC236}">
                  <a16:creationId xmlns:a16="http://schemas.microsoft.com/office/drawing/2014/main" id="{B6C3181F-BEFF-3415-BC2F-B3AC2FFCA1EA}"/>
                </a:ext>
              </a:extLst>
            </p:cNvPr>
            <p:cNvSpPr/>
            <p:nvPr/>
          </p:nvSpPr>
          <p:spPr>
            <a:xfrm>
              <a:off x="0" y="1218233"/>
              <a:ext cx="5259278" cy="48683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3;p9">
              <a:extLst>
                <a:ext uri="{FF2B5EF4-FFF2-40B4-BE49-F238E27FC236}">
                  <a16:creationId xmlns:a16="http://schemas.microsoft.com/office/drawing/2014/main" id="{B6FACF6C-1EEB-31F5-56E3-9BC184AC30F1}"/>
                </a:ext>
              </a:extLst>
            </p:cNvPr>
            <p:cNvSpPr/>
            <p:nvPr/>
          </p:nvSpPr>
          <p:spPr>
            <a:xfrm>
              <a:off x="147267" y="1327771"/>
              <a:ext cx="267759" cy="26775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4;p9">
              <a:extLst>
                <a:ext uri="{FF2B5EF4-FFF2-40B4-BE49-F238E27FC236}">
                  <a16:creationId xmlns:a16="http://schemas.microsoft.com/office/drawing/2014/main" id="{B7848E63-8769-8546-6E71-43EEB2801B20}"/>
                </a:ext>
              </a:extLst>
            </p:cNvPr>
            <p:cNvSpPr/>
            <p:nvPr/>
          </p:nvSpPr>
          <p:spPr>
            <a:xfrm>
              <a:off x="562295" y="1218233"/>
              <a:ext cx="4696982" cy="486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45;p9">
              <a:extLst>
                <a:ext uri="{FF2B5EF4-FFF2-40B4-BE49-F238E27FC236}">
                  <a16:creationId xmlns:a16="http://schemas.microsoft.com/office/drawing/2014/main" id="{BC7A3C44-9A4C-EDD9-B53B-47A3D75B9B73}"/>
                </a:ext>
              </a:extLst>
            </p:cNvPr>
            <p:cNvSpPr txBox="1"/>
            <p:nvPr/>
          </p:nvSpPr>
          <p:spPr>
            <a:xfrm>
              <a:off x="562295" y="1218233"/>
              <a:ext cx="4696982" cy="486836"/>
            </a:xfrm>
            <a:prstGeom prst="rect">
              <a:avLst/>
            </a:prstGeom>
            <a:noFill/>
            <a:ln>
              <a:noFill/>
            </a:ln>
          </p:spPr>
          <p:txBody>
            <a:bodyPr spcFirstLastPara="1" wrap="square" lIns="51500" tIns="51500" rIns="51500" bIns="51500" anchor="ctr" anchorCtr="0">
              <a:noAutofit/>
            </a:bodyPr>
            <a:lstStyle/>
            <a:p>
              <a:pPr marL="0" marR="0" lvl="0" indent="0" algn="l" rtl="0">
                <a:lnSpc>
                  <a:spcPct val="90000"/>
                </a:lnSpc>
                <a:spcBef>
                  <a:spcPts val="0"/>
                </a:spcBef>
                <a:spcAft>
                  <a:spcPts val="0"/>
                </a:spcAft>
                <a:buClr>
                  <a:schemeClr val="dk2"/>
                </a:buClr>
                <a:buSzPts val="1400"/>
                <a:buFont typeface="Arial"/>
                <a:buNone/>
              </a:pPr>
              <a:r>
                <a:rPr lang="en-US" sz="2800" b="1" i="0" u="none" strike="noStrike" cap="none" dirty="0">
                  <a:solidFill>
                    <a:schemeClr val="dk2"/>
                  </a:solidFill>
                  <a:effectLst>
                    <a:outerShdw blurRad="38100" dist="38100" dir="2700000" algn="tl">
                      <a:srgbClr val="000000">
                        <a:alpha val="43137"/>
                      </a:srgbClr>
                    </a:outerShdw>
                  </a:effectLst>
                  <a:latin typeface="Arial"/>
                  <a:ea typeface="Arial"/>
                  <a:cs typeface="Arial"/>
                  <a:sym typeface="Arial"/>
                </a:rPr>
                <a:t>Coworkers/employers</a:t>
              </a:r>
              <a:endParaRPr sz="2800" b="1" dirty="0">
                <a:effectLst>
                  <a:outerShdw blurRad="38100" dist="38100" dir="2700000" algn="tl">
                    <a:srgbClr val="000000">
                      <a:alpha val="43137"/>
                    </a:srgbClr>
                  </a:outerShdw>
                </a:effectLst>
              </a:endParaRPr>
            </a:p>
          </p:txBody>
        </p:sp>
        <p:sp>
          <p:nvSpPr>
            <p:cNvPr id="19" name="Google Shape;346;p9">
              <a:extLst>
                <a:ext uri="{FF2B5EF4-FFF2-40B4-BE49-F238E27FC236}">
                  <a16:creationId xmlns:a16="http://schemas.microsoft.com/office/drawing/2014/main" id="{4E81BEDB-0A03-B897-7BA1-2294E90F54FF}"/>
                </a:ext>
              </a:extLst>
            </p:cNvPr>
            <p:cNvSpPr/>
            <p:nvPr/>
          </p:nvSpPr>
          <p:spPr>
            <a:xfrm>
              <a:off x="0" y="1826778"/>
              <a:ext cx="5259278" cy="48683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47;p9">
              <a:extLst>
                <a:ext uri="{FF2B5EF4-FFF2-40B4-BE49-F238E27FC236}">
                  <a16:creationId xmlns:a16="http://schemas.microsoft.com/office/drawing/2014/main" id="{93AEF446-DD2A-94DE-AE73-8492C745FDE9}"/>
                </a:ext>
              </a:extLst>
            </p:cNvPr>
            <p:cNvSpPr/>
            <p:nvPr/>
          </p:nvSpPr>
          <p:spPr>
            <a:xfrm>
              <a:off x="147267" y="1936316"/>
              <a:ext cx="267759" cy="267759"/>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48;p9">
              <a:extLst>
                <a:ext uri="{FF2B5EF4-FFF2-40B4-BE49-F238E27FC236}">
                  <a16:creationId xmlns:a16="http://schemas.microsoft.com/office/drawing/2014/main" id="{895E6339-19EE-02DB-3C11-6FB4CF9BD73B}"/>
                </a:ext>
              </a:extLst>
            </p:cNvPr>
            <p:cNvSpPr/>
            <p:nvPr/>
          </p:nvSpPr>
          <p:spPr>
            <a:xfrm>
              <a:off x="562295" y="1826778"/>
              <a:ext cx="4696982" cy="486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9;p9">
              <a:extLst>
                <a:ext uri="{FF2B5EF4-FFF2-40B4-BE49-F238E27FC236}">
                  <a16:creationId xmlns:a16="http://schemas.microsoft.com/office/drawing/2014/main" id="{BB6D5E35-02C9-7B2B-88CB-13C73F5D6300}"/>
                </a:ext>
              </a:extLst>
            </p:cNvPr>
            <p:cNvSpPr txBox="1"/>
            <p:nvPr/>
          </p:nvSpPr>
          <p:spPr>
            <a:xfrm>
              <a:off x="562295" y="1826778"/>
              <a:ext cx="4696982" cy="486836"/>
            </a:xfrm>
            <a:prstGeom prst="rect">
              <a:avLst/>
            </a:prstGeom>
            <a:noFill/>
            <a:ln>
              <a:noFill/>
            </a:ln>
          </p:spPr>
          <p:txBody>
            <a:bodyPr spcFirstLastPara="1" wrap="square" lIns="51500" tIns="51500" rIns="51500" bIns="51500" anchor="ctr" anchorCtr="0">
              <a:noAutofit/>
            </a:bodyPr>
            <a:lstStyle/>
            <a:p>
              <a:pPr marL="0" marR="0" lvl="0" indent="0" algn="l" rtl="0">
                <a:lnSpc>
                  <a:spcPct val="90000"/>
                </a:lnSpc>
                <a:spcBef>
                  <a:spcPts val="0"/>
                </a:spcBef>
                <a:spcAft>
                  <a:spcPts val="0"/>
                </a:spcAft>
                <a:buClr>
                  <a:schemeClr val="dk2"/>
                </a:buClr>
                <a:buSzPts val="1400"/>
                <a:buFont typeface="Arial"/>
                <a:buNone/>
              </a:pPr>
              <a:r>
                <a:rPr lang="en-US" sz="2800" b="1" i="0" u="none" strike="noStrike" cap="none" dirty="0">
                  <a:solidFill>
                    <a:schemeClr val="dk2"/>
                  </a:solidFill>
                  <a:effectLst>
                    <a:outerShdw blurRad="38100" dist="38100" dir="2700000" algn="tl">
                      <a:srgbClr val="000000">
                        <a:alpha val="43137"/>
                      </a:srgbClr>
                    </a:outerShdw>
                  </a:effectLst>
                  <a:latin typeface="Arial"/>
                  <a:ea typeface="Arial"/>
                  <a:cs typeface="Arial"/>
                  <a:sym typeface="Arial"/>
                </a:rPr>
                <a:t>Counselors</a:t>
              </a:r>
              <a:endParaRPr sz="2800" b="1" dirty="0">
                <a:effectLst>
                  <a:outerShdw blurRad="38100" dist="38100" dir="2700000" algn="tl">
                    <a:srgbClr val="000000">
                      <a:alpha val="43137"/>
                    </a:srgbClr>
                  </a:outerShdw>
                </a:effectLst>
              </a:endParaRPr>
            </a:p>
          </p:txBody>
        </p:sp>
        <p:sp>
          <p:nvSpPr>
            <p:cNvPr id="23" name="Google Shape;350;p9">
              <a:extLst>
                <a:ext uri="{FF2B5EF4-FFF2-40B4-BE49-F238E27FC236}">
                  <a16:creationId xmlns:a16="http://schemas.microsoft.com/office/drawing/2014/main" id="{728952C2-C75E-329A-F227-094D2D4A7598}"/>
                </a:ext>
              </a:extLst>
            </p:cNvPr>
            <p:cNvSpPr/>
            <p:nvPr/>
          </p:nvSpPr>
          <p:spPr>
            <a:xfrm>
              <a:off x="0" y="2435323"/>
              <a:ext cx="5259278" cy="48683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1;p9">
              <a:extLst>
                <a:ext uri="{FF2B5EF4-FFF2-40B4-BE49-F238E27FC236}">
                  <a16:creationId xmlns:a16="http://schemas.microsoft.com/office/drawing/2014/main" id="{4C48942F-2C5E-AC60-A0F1-C7E475A338DE}"/>
                </a:ext>
              </a:extLst>
            </p:cNvPr>
            <p:cNvSpPr/>
            <p:nvPr/>
          </p:nvSpPr>
          <p:spPr>
            <a:xfrm>
              <a:off x="147267" y="2544862"/>
              <a:ext cx="267759" cy="26775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2;p9">
              <a:extLst>
                <a:ext uri="{FF2B5EF4-FFF2-40B4-BE49-F238E27FC236}">
                  <a16:creationId xmlns:a16="http://schemas.microsoft.com/office/drawing/2014/main" id="{079E1F3C-86A1-9523-B2D0-2B9B67496C1D}"/>
                </a:ext>
              </a:extLst>
            </p:cNvPr>
            <p:cNvSpPr/>
            <p:nvPr/>
          </p:nvSpPr>
          <p:spPr>
            <a:xfrm>
              <a:off x="562295" y="2435323"/>
              <a:ext cx="4696982" cy="486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3;p9">
              <a:extLst>
                <a:ext uri="{FF2B5EF4-FFF2-40B4-BE49-F238E27FC236}">
                  <a16:creationId xmlns:a16="http://schemas.microsoft.com/office/drawing/2014/main" id="{B7C5C899-DC67-5624-7415-9773AD992836}"/>
                </a:ext>
              </a:extLst>
            </p:cNvPr>
            <p:cNvSpPr txBox="1"/>
            <p:nvPr/>
          </p:nvSpPr>
          <p:spPr>
            <a:xfrm>
              <a:off x="562295" y="2435323"/>
              <a:ext cx="4696982" cy="486836"/>
            </a:xfrm>
            <a:prstGeom prst="rect">
              <a:avLst/>
            </a:prstGeom>
            <a:noFill/>
            <a:ln>
              <a:noFill/>
            </a:ln>
          </p:spPr>
          <p:txBody>
            <a:bodyPr spcFirstLastPara="1" wrap="square" lIns="51500" tIns="51500" rIns="51500" bIns="51500" anchor="ctr" anchorCtr="0">
              <a:noAutofit/>
            </a:bodyPr>
            <a:lstStyle/>
            <a:p>
              <a:pPr marL="0" marR="0" lvl="0" indent="0" algn="l" rtl="0">
                <a:lnSpc>
                  <a:spcPct val="90000"/>
                </a:lnSpc>
                <a:spcBef>
                  <a:spcPts val="0"/>
                </a:spcBef>
                <a:spcAft>
                  <a:spcPts val="0"/>
                </a:spcAft>
                <a:buClr>
                  <a:schemeClr val="dk2"/>
                </a:buClr>
                <a:buSzPts val="1400"/>
                <a:buFont typeface="Arial"/>
                <a:buNone/>
              </a:pPr>
              <a:r>
                <a:rPr lang="en-US" sz="2000" b="1" i="0" u="none" strike="noStrike" cap="none" dirty="0">
                  <a:solidFill>
                    <a:schemeClr val="dk2"/>
                  </a:solidFill>
                  <a:effectLst>
                    <a:outerShdw blurRad="38100" dist="38100" dir="2700000" algn="tl">
                      <a:srgbClr val="000000">
                        <a:alpha val="43137"/>
                      </a:srgbClr>
                    </a:outerShdw>
                  </a:effectLst>
                  <a:latin typeface="Arial"/>
                  <a:ea typeface="Arial"/>
                  <a:cs typeface="Arial"/>
                  <a:sym typeface="Arial"/>
                </a:rPr>
                <a:t>Recovery organizations particularly 12-Step Groups, Sponsors</a:t>
              </a:r>
              <a:endParaRPr sz="2000" b="1" dirty="0">
                <a:effectLst>
                  <a:outerShdw blurRad="38100" dist="38100" dir="2700000" algn="tl">
                    <a:srgbClr val="000000">
                      <a:alpha val="43137"/>
                    </a:srgbClr>
                  </a:outerShdw>
                </a:effectLst>
              </a:endParaRPr>
            </a:p>
          </p:txBody>
        </p:sp>
        <p:sp>
          <p:nvSpPr>
            <p:cNvPr id="27" name="Google Shape;354;p9">
              <a:extLst>
                <a:ext uri="{FF2B5EF4-FFF2-40B4-BE49-F238E27FC236}">
                  <a16:creationId xmlns:a16="http://schemas.microsoft.com/office/drawing/2014/main" id="{E83DCCBD-CF04-7550-4613-0F67D683F887}"/>
                </a:ext>
              </a:extLst>
            </p:cNvPr>
            <p:cNvSpPr/>
            <p:nvPr/>
          </p:nvSpPr>
          <p:spPr>
            <a:xfrm>
              <a:off x="0" y="3043869"/>
              <a:ext cx="5259278" cy="48683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5;p9">
              <a:extLst>
                <a:ext uri="{FF2B5EF4-FFF2-40B4-BE49-F238E27FC236}">
                  <a16:creationId xmlns:a16="http://schemas.microsoft.com/office/drawing/2014/main" id="{02625C73-5DDA-ABD0-3CB7-DA3F9FA8FED7}"/>
                </a:ext>
              </a:extLst>
            </p:cNvPr>
            <p:cNvSpPr/>
            <p:nvPr/>
          </p:nvSpPr>
          <p:spPr>
            <a:xfrm>
              <a:off x="147267" y="3153407"/>
              <a:ext cx="267759" cy="267759"/>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p9">
              <a:extLst>
                <a:ext uri="{FF2B5EF4-FFF2-40B4-BE49-F238E27FC236}">
                  <a16:creationId xmlns:a16="http://schemas.microsoft.com/office/drawing/2014/main" id="{4C0CABD2-441B-9F83-5E2A-3277FE80401D}"/>
                </a:ext>
              </a:extLst>
            </p:cNvPr>
            <p:cNvSpPr/>
            <p:nvPr/>
          </p:nvSpPr>
          <p:spPr>
            <a:xfrm>
              <a:off x="562295" y="3043869"/>
              <a:ext cx="4697100" cy="4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7;p9">
              <a:extLst>
                <a:ext uri="{FF2B5EF4-FFF2-40B4-BE49-F238E27FC236}">
                  <a16:creationId xmlns:a16="http://schemas.microsoft.com/office/drawing/2014/main" id="{5E417E5C-7C9F-F0E2-45F8-44233A08D7AF}"/>
                </a:ext>
              </a:extLst>
            </p:cNvPr>
            <p:cNvSpPr txBox="1"/>
            <p:nvPr/>
          </p:nvSpPr>
          <p:spPr>
            <a:xfrm>
              <a:off x="562295" y="3043869"/>
              <a:ext cx="4697100" cy="486900"/>
            </a:xfrm>
            <a:prstGeom prst="rect">
              <a:avLst/>
            </a:prstGeom>
            <a:noFill/>
            <a:ln>
              <a:noFill/>
            </a:ln>
          </p:spPr>
          <p:txBody>
            <a:bodyPr spcFirstLastPara="1" wrap="square" lIns="51500" tIns="51500" rIns="51500" bIns="51500" anchor="ctr" anchorCtr="0">
              <a:noAutofit/>
            </a:bodyPr>
            <a:lstStyle/>
            <a:p>
              <a:pPr marL="0" marR="0" lvl="0" indent="0" algn="l" rtl="0">
                <a:lnSpc>
                  <a:spcPct val="90000"/>
                </a:lnSpc>
                <a:spcBef>
                  <a:spcPts val="0"/>
                </a:spcBef>
                <a:spcAft>
                  <a:spcPts val="0"/>
                </a:spcAft>
                <a:buClr>
                  <a:schemeClr val="dk2"/>
                </a:buClr>
                <a:buSzPts val="1400"/>
                <a:buFont typeface="Arial"/>
                <a:buNone/>
              </a:pPr>
              <a:r>
                <a:rPr lang="en-US" sz="2800" b="1" i="0" u="none" strike="noStrike" cap="none" dirty="0">
                  <a:solidFill>
                    <a:schemeClr val="dk2"/>
                  </a:solidFill>
                  <a:effectLst>
                    <a:outerShdw blurRad="38100" dist="38100" dir="2700000" algn="tl">
                      <a:srgbClr val="000000">
                        <a:alpha val="43137"/>
                      </a:srgbClr>
                    </a:outerShdw>
                  </a:effectLst>
                  <a:latin typeface="Arial"/>
                  <a:ea typeface="Arial"/>
                  <a:cs typeface="Arial"/>
                  <a:sym typeface="Arial"/>
                </a:rPr>
                <a:t>Treatment organizations</a:t>
              </a:r>
              <a:endParaRPr sz="2800" b="1" dirty="0">
                <a:effectLst>
                  <a:outerShdw blurRad="38100" dist="38100" dir="2700000" algn="tl">
                    <a:srgbClr val="000000">
                      <a:alpha val="43137"/>
                    </a:srgbClr>
                  </a:outerShdw>
                </a:effectLst>
              </a:endParaRPr>
            </a:p>
          </p:txBody>
        </p:sp>
      </p:grpSp>
      <p:sp>
        <p:nvSpPr>
          <p:cNvPr id="31" name="Google Shape;358;p9">
            <a:extLst>
              <a:ext uri="{FF2B5EF4-FFF2-40B4-BE49-F238E27FC236}">
                <a16:creationId xmlns:a16="http://schemas.microsoft.com/office/drawing/2014/main" id="{501F14C1-FB75-8F49-4145-F34CB95B3E4D}"/>
              </a:ext>
            </a:extLst>
          </p:cNvPr>
          <p:cNvSpPr txBox="1">
            <a:spLocks noGrp="1"/>
          </p:cNvSpPr>
          <p:nvPr>
            <p:ph sz="quarter" idx="25"/>
          </p:nvPr>
        </p:nvSpPr>
        <p:spPr>
          <a:xfrm>
            <a:off x="1777818" y="5753230"/>
            <a:ext cx="8632371" cy="515322"/>
          </a:xfrm>
          <a:prstGeom prst="roundRect">
            <a:avLst/>
          </a:prstGeom>
          <a:solidFill>
            <a:srgbClr val="EFEFEF"/>
          </a:solidFill>
          <a:ln w="9525" cap="rnd" cmpd="sng">
            <a:solidFill>
              <a:srgbClr val="000000"/>
            </a:solidFill>
            <a:prstDash val="solid"/>
            <a:round/>
            <a:headEnd type="none" w="sm" len="sm"/>
            <a:tailEnd type="none" w="sm" len="sm"/>
          </a:ln>
        </p:spPr>
        <p:txBody>
          <a:bodyPr spcFirstLastPara="1" wrap="square" lIns="51500" tIns="51500" rIns="51500" bIns="51500" anchor="ctr" anchorCtr="0">
            <a:noAutofit/>
          </a:bodyPr>
          <a:lstStyle/>
          <a:p>
            <a:pPr marL="0" lvl="0" indent="571500" algn="l" rtl="0">
              <a:spcBef>
                <a:spcPts val="0"/>
              </a:spcBef>
              <a:spcAft>
                <a:spcPts val="0"/>
              </a:spcAft>
              <a:buClr>
                <a:schemeClr val="dk2"/>
              </a:buClr>
              <a:buSzPts val="1400"/>
              <a:buFont typeface="Arial"/>
              <a:buNone/>
            </a:pPr>
            <a:r>
              <a:rPr lang="en-US" sz="1400" dirty="0">
                <a:solidFill>
                  <a:schemeClr val="dk2"/>
                </a:solidFill>
                <a:latin typeface="Arial" panose="020B0604020202020204" pitchFamily="34" charset="0"/>
                <a:cs typeface="Arial" panose="020B0604020202020204" pitchFamily="34" charset="0"/>
              </a:rPr>
              <a:t>       </a:t>
            </a:r>
            <a:r>
              <a:rPr lang="en-US" b="1" dirty="0">
                <a:solidFill>
                  <a:schemeClr val="dk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Criminal Justice organizations</a:t>
            </a:r>
            <a:endParaRPr b="1" dirty="0">
              <a:solidFill>
                <a:schemeClr val="dk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2" name="Google Shape;359;p9">
            <a:extLst>
              <a:ext uri="{FF2B5EF4-FFF2-40B4-BE49-F238E27FC236}">
                <a16:creationId xmlns:a16="http://schemas.microsoft.com/office/drawing/2014/main" id="{F43E0486-9643-4C04-5063-F8559D1ADC5F}"/>
              </a:ext>
            </a:extLst>
          </p:cNvPr>
          <p:cNvPicPr preferRelativeResize="0"/>
          <p:nvPr/>
        </p:nvPicPr>
        <p:blipFill>
          <a:blip r:embed="rId8">
            <a:alphaModFix/>
          </a:blip>
          <a:stretch>
            <a:fillRect/>
          </a:stretch>
        </p:blipFill>
        <p:spPr>
          <a:xfrm>
            <a:off x="1781811" y="5872162"/>
            <a:ext cx="733854" cy="365125"/>
          </a:xfrm>
          <a:prstGeom prst="rect">
            <a:avLst/>
          </a:prstGeom>
          <a:noFill/>
          <a:ln>
            <a:noFill/>
          </a:ln>
        </p:spPr>
      </p:pic>
      <p:sp>
        <p:nvSpPr>
          <p:cNvPr id="34" name="Footer Placeholder 33">
            <a:extLst>
              <a:ext uri="{FF2B5EF4-FFF2-40B4-BE49-F238E27FC236}">
                <a16:creationId xmlns:a16="http://schemas.microsoft.com/office/drawing/2014/main" id="{3322149D-D4F1-AEE8-51FE-A0EC213525B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5709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5D83B6-AB6A-2F4A-D925-F4474279D797}"/>
              </a:ext>
            </a:extLst>
          </p:cNvPr>
          <p:cNvSpPr>
            <a:spLocks noGrp="1"/>
          </p:cNvSpPr>
          <p:nvPr>
            <p:ph sz="quarter" idx="25"/>
          </p:nvPr>
        </p:nvSpPr>
        <p:spPr>
          <a:noFill/>
        </p:spPr>
        <p:txBody>
          <a:bodyPr/>
          <a:lstStyle/>
          <a:p>
            <a:pPr marL="182880" lvl="0" indent="-182880" algn="l" rtl="0">
              <a:lnSpc>
                <a:spcPct val="115000"/>
              </a:lnSpc>
              <a:spcBef>
                <a:spcPts val="400"/>
              </a:spcBef>
              <a:spcAft>
                <a:spcPts val="0"/>
              </a:spcAft>
              <a:buClr>
                <a:schemeClr val="accent2"/>
              </a:buClr>
              <a:buSzPts val="1840"/>
              <a:buFont typeface="Noto Sans Symbols"/>
              <a:buChar char="◼"/>
            </a:pPr>
            <a:r>
              <a:rPr lang="en-US" b="1" dirty="0">
                <a:effectLst>
                  <a:outerShdw blurRad="38100" dist="38100" dir="2700000" algn="tl">
                    <a:srgbClr val="000000">
                      <a:alpha val="43137"/>
                    </a:srgbClr>
                  </a:outerShdw>
                </a:effectLst>
                <a:latin typeface="Biome" panose="020B0503030204020804" pitchFamily="34" charset="0"/>
              </a:rPr>
              <a:t>Less likely to benefit from treatment</a:t>
            </a:r>
          </a:p>
          <a:p>
            <a:pPr marL="182880" lvl="0" indent="-182880" algn="l" rtl="0">
              <a:lnSpc>
                <a:spcPct val="115000"/>
              </a:lnSpc>
              <a:spcBef>
                <a:spcPts val="400"/>
              </a:spcBef>
              <a:spcAft>
                <a:spcPts val="0"/>
              </a:spcAft>
              <a:buClr>
                <a:schemeClr val="accent2"/>
              </a:buClr>
              <a:buSzPts val="1840"/>
              <a:buFont typeface="Noto Sans Symbols"/>
              <a:buChar char="◼"/>
            </a:pPr>
            <a:r>
              <a:rPr lang="en-US" b="1" dirty="0">
                <a:effectLst>
                  <a:outerShdw blurRad="38100" dist="38100" dir="2700000" algn="tl">
                    <a:srgbClr val="000000">
                      <a:alpha val="43137"/>
                    </a:srgbClr>
                  </a:outerShdw>
                </a:effectLst>
                <a:latin typeface="Biome" panose="020B0503030204020804" pitchFamily="34" charset="0"/>
              </a:rPr>
              <a:t>Less likely to benefit from punishment</a:t>
            </a:r>
          </a:p>
          <a:p>
            <a:pPr marL="182880" marR="0" lvl="0" indent="-182880" algn="l" rtl="0">
              <a:spcBef>
                <a:spcPts val="960"/>
              </a:spcBef>
              <a:spcAft>
                <a:spcPts val="0"/>
              </a:spcAft>
              <a:buClr>
                <a:schemeClr val="accent2"/>
              </a:buClr>
              <a:buSzPts val="1656"/>
              <a:buFont typeface="Noto Sans Symbols"/>
              <a:buChar char="◼"/>
            </a:pPr>
            <a:r>
              <a:rPr lang="en-US" sz="2800" b="1" dirty="0">
                <a:effectLst>
                  <a:outerShdw blurRad="38100" dist="38100" dir="2700000" algn="tl">
                    <a:srgbClr val="000000">
                      <a:alpha val="43137"/>
                    </a:srgbClr>
                  </a:outerShdw>
                </a:effectLst>
                <a:latin typeface="Biome" panose="020B0503030204020804" pitchFamily="34" charset="0"/>
              </a:rPr>
              <a:t>Long delays in seeking treatment</a:t>
            </a:r>
          </a:p>
          <a:p>
            <a:pPr marL="182880" marR="0" lvl="0" indent="-182880" algn="l" rtl="0">
              <a:spcBef>
                <a:spcPts val="960"/>
              </a:spcBef>
              <a:spcAft>
                <a:spcPts val="0"/>
              </a:spcAft>
              <a:buClr>
                <a:schemeClr val="accent2"/>
              </a:buClr>
              <a:buSzPts val="1656"/>
              <a:buFont typeface="Noto Sans Symbols"/>
              <a:buChar char="◼"/>
            </a:pPr>
            <a:r>
              <a:rPr lang="en-US" sz="2800" b="1" i="0" u="none" strike="noStrike" cap="none" dirty="0">
                <a:effectLst>
                  <a:outerShdw blurRad="38100" dist="38100" dir="2700000" algn="tl">
                    <a:srgbClr val="000000">
                      <a:alpha val="43137"/>
                    </a:srgbClr>
                  </a:outerShdw>
                </a:effectLst>
                <a:latin typeface="Biome" panose="020B0503030204020804" pitchFamily="34" charset="0"/>
                <a:ea typeface="Arial"/>
                <a:sym typeface="Arial"/>
              </a:rPr>
              <a:t>Prevents access to treatment </a:t>
            </a:r>
            <a:endParaRPr lang="en-US" sz="2800" b="1" dirty="0">
              <a:effectLst>
                <a:outerShdw blurRad="38100" dist="38100" dir="2700000" algn="tl">
                  <a:srgbClr val="000000">
                    <a:alpha val="43137"/>
                  </a:srgbClr>
                </a:outerShdw>
              </a:effectLst>
              <a:latin typeface="Biome" panose="020B0503030204020804" pitchFamily="34" charset="0"/>
            </a:endParaRPr>
          </a:p>
          <a:p>
            <a:pPr marL="182880" marR="0" lvl="0" indent="-192024" algn="l" rtl="0">
              <a:spcBef>
                <a:spcPts val="960"/>
              </a:spcBef>
              <a:spcAft>
                <a:spcPts val="0"/>
              </a:spcAft>
              <a:buClr>
                <a:schemeClr val="accent2"/>
              </a:buClr>
              <a:buSzPts val="1800"/>
              <a:buChar char="◼"/>
            </a:pPr>
            <a:r>
              <a:rPr lang="en-US" b="1" dirty="0">
                <a:effectLst>
                  <a:outerShdw blurRad="38100" dist="38100" dir="2700000" algn="tl">
                    <a:srgbClr val="000000">
                      <a:alpha val="43137"/>
                    </a:srgbClr>
                  </a:outerShdw>
                </a:effectLst>
                <a:latin typeface="Biome" panose="020B0503030204020804" pitchFamily="34" charset="0"/>
              </a:rPr>
              <a:t>Patient</a:t>
            </a:r>
            <a:r>
              <a:rPr lang="en-US" sz="2800" b="1" dirty="0">
                <a:effectLst>
                  <a:outerShdw blurRad="38100" dist="38100" dir="2700000" algn="tl">
                    <a:srgbClr val="000000">
                      <a:alpha val="43137"/>
                    </a:srgbClr>
                  </a:outerShdw>
                </a:effectLst>
                <a:latin typeface="Biome" panose="020B0503030204020804" pitchFamily="34" charset="0"/>
              </a:rPr>
              <a:t> may forgo naloxone, buprenorphine, methadone</a:t>
            </a:r>
          </a:p>
          <a:p>
            <a:pPr marL="182880" marR="0" lvl="0" indent="-182880" algn="l" rtl="0">
              <a:spcBef>
                <a:spcPts val="960"/>
              </a:spcBef>
              <a:spcAft>
                <a:spcPts val="0"/>
              </a:spcAft>
              <a:buClr>
                <a:schemeClr val="accent2"/>
              </a:buClr>
              <a:buSzPts val="1656"/>
              <a:buFont typeface="Noto Sans Symbols"/>
              <a:buChar char="◼"/>
            </a:pPr>
            <a:r>
              <a:rPr lang="en-US" sz="2800" b="1" i="0" u="none" strike="noStrike" cap="none" dirty="0">
                <a:effectLst>
                  <a:outerShdw blurRad="38100" dist="38100" dir="2700000" algn="tl">
                    <a:srgbClr val="000000">
                      <a:alpha val="43137"/>
                    </a:srgbClr>
                  </a:outerShdw>
                </a:effectLst>
                <a:latin typeface="Biome" panose="020B0503030204020804" pitchFamily="34" charset="0"/>
                <a:ea typeface="Arial"/>
                <a:sym typeface="Arial"/>
              </a:rPr>
              <a:t>Shames people in treatment, causing them to minimize involvement, hide activities, or discontinue treatment</a:t>
            </a:r>
            <a:endParaRPr lang="en-US" b="1" dirty="0">
              <a:effectLst>
                <a:outerShdw blurRad="38100" dist="38100" dir="2700000" algn="tl">
                  <a:srgbClr val="000000">
                    <a:alpha val="43137"/>
                  </a:srgbClr>
                </a:outerShdw>
              </a:effectLst>
              <a:latin typeface="Biome" panose="020B0503030204020804" pitchFamily="34" charset="0"/>
            </a:endParaRPr>
          </a:p>
          <a:p>
            <a:pPr marL="182880" marR="0" lvl="0" indent="-182880" algn="l" rtl="0">
              <a:spcBef>
                <a:spcPts val="960"/>
              </a:spcBef>
              <a:spcAft>
                <a:spcPts val="0"/>
              </a:spcAft>
              <a:buClr>
                <a:schemeClr val="accent2"/>
              </a:buClr>
              <a:buSzPts val="1656"/>
              <a:buFont typeface="Noto Sans Symbols"/>
              <a:buChar char="◼"/>
            </a:pPr>
            <a:r>
              <a:rPr lang="en-US" sz="2800" b="1" i="0" u="none" strike="noStrike" cap="none" dirty="0">
                <a:effectLst>
                  <a:outerShdw blurRad="38100" dist="38100" dir="2700000" algn="tl">
                    <a:srgbClr val="000000">
                      <a:alpha val="43137"/>
                    </a:srgbClr>
                  </a:outerShdw>
                </a:effectLst>
                <a:latin typeface="Biome" panose="020B0503030204020804" pitchFamily="34" charset="0"/>
                <a:ea typeface="Arial"/>
                <a:sym typeface="Arial"/>
              </a:rPr>
              <a:t>Causes people to leave adjunct services like </a:t>
            </a:r>
            <a:r>
              <a:rPr lang="en-US" sz="2800" b="1" dirty="0">
                <a:effectLst>
                  <a:outerShdw blurRad="38100" dist="38100" dir="2700000" algn="tl">
                    <a:srgbClr val="000000">
                      <a:alpha val="43137"/>
                    </a:srgbClr>
                  </a:outerShdw>
                </a:effectLst>
                <a:latin typeface="Biome" panose="020B0503030204020804" pitchFamily="34" charset="0"/>
              </a:rPr>
              <a:t>syringe access</a:t>
            </a:r>
            <a:endParaRPr lang="en-US" b="1" dirty="0">
              <a:effectLst>
                <a:outerShdw blurRad="38100" dist="38100" dir="2700000" algn="tl">
                  <a:srgbClr val="000000">
                    <a:alpha val="43137"/>
                  </a:srgbClr>
                </a:outerShdw>
              </a:effectLst>
              <a:latin typeface="Biome" panose="020B0503030204020804" pitchFamily="34" charset="0"/>
            </a:endParaRPr>
          </a:p>
          <a:p>
            <a:pPr marL="182880" lvl="0" indent="-182880" algn="l" rtl="0">
              <a:lnSpc>
                <a:spcPct val="115000"/>
              </a:lnSpc>
              <a:spcBef>
                <a:spcPts val="400"/>
              </a:spcBef>
              <a:spcAft>
                <a:spcPts val="0"/>
              </a:spcAft>
              <a:buClr>
                <a:schemeClr val="accent2"/>
              </a:buClr>
              <a:buSzPts val="1840"/>
              <a:buFont typeface="Noto Sans Symbols"/>
              <a:buChar char="◼"/>
            </a:pPr>
            <a:endParaRPr lang="en-US" b="1"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D525E911-03C9-BEE7-E7EF-F332DD4BAC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WHAT IS THE RESULT?</a:t>
            </a:r>
          </a:p>
        </p:txBody>
      </p:sp>
      <p:sp>
        <p:nvSpPr>
          <p:cNvPr id="5" name="Slide Number Placeholder 4">
            <a:extLst>
              <a:ext uri="{FF2B5EF4-FFF2-40B4-BE49-F238E27FC236}">
                <a16:creationId xmlns:a16="http://schemas.microsoft.com/office/drawing/2014/main" id="{E51B403B-6F7C-2642-488D-C176B29272E0}"/>
              </a:ext>
            </a:extLst>
          </p:cNvPr>
          <p:cNvSpPr>
            <a:spLocks noGrp="1"/>
          </p:cNvSpPr>
          <p:nvPr>
            <p:ph type="sldNum" sz="quarter" idx="12"/>
          </p:nvPr>
        </p:nvSpPr>
        <p:spPr/>
        <p:txBody>
          <a:bodyPr/>
          <a:lstStyle/>
          <a:p>
            <a:fld id="{FE024F78-56A6-7740-B68D-8D4D026EDF3F}" type="slidenum">
              <a:rPr lang="en-US" smtClean="0"/>
              <a:pPr/>
              <a:t>9</a:t>
            </a:fld>
            <a:endParaRPr lang="en-US" dirty="0"/>
          </a:p>
        </p:txBody>
      </p:sp>
      <p:sp>
        <p:nvSpPr>
          <p:cNvPr id="2" name="Footer Placeholder 1">
            <a:extLst>
              <a:ext uri="{FF2B5EF4-FFF2-40B4-BE49-F238E27FC236}">
                <a16:creationId xmlns:a16="http://schemas.microsoft.com/office/drawing/2014/main" id="{634FAFD9-37ED-43C2-6161-878BEE0C4CE1}"/>
              </a:ext>
            </a:extLst>
          </p:cNvPr>
          <p:cNvSpPr>
            <a:spLocks noGrp="1"/>
          </p:cNvSpPr>
          <p:nvPr>
            <p:ph type="ftr" sz="quarter" idx="11"/>
          </p:nvPr>
        </p:nvSpPr>
        <p:spPr>
          <a:xfrm>
            <a:off x="336404" y="6237287"/>
            <a:ext cx="5892945" cy="365125"/>
          </a:xfrm>
        </p:spPr>
        <p:txBody>
          <a:bodyPr/>
          <a:lstStyle/>
          <a:p>
            <a:pPr marL="0" marR="0" lvl="0" indent="0" rtl="0">
              <a:spcBef>
                <a:spcPts val="0"/>
              </a:spcBef>
              <a:spcAft>
                <a:spcPts val="0"/>
              </a:spcAft>
              <a:buNone/>
            </a:pPr>
            <a:r>
              <a:rPr lang="en-US" sz="1200" dirty="0"/>
              <a:t>Jones &amp; McCance-Katz, 2019; Blanco, et al, 2013; </a:t>
            </a:r>
            <a:r>
              <a:rPr lang="en-US" sz="1200" b="0" i="0" u="none" strike="noStrike" cap="none" dirty="0">
                <a:ea typeface="Arial"/>
                <a:cs typeface="Arial"/>
                <a:sym typeface="Arial"/>
              </a:rPr>
              <a:t>Woo &amp; </a:t>
            </a:r>
            <a:r>
              <a:rPr lang="en-US" sz="1200" b="0" i="0" u="none" strike="noStrike" cap="none" dirty="0" err="1">
                <a:ea typeface="Arial"/>
                <a:cs typeface="Arial"/>
                <a:sym typeface="Arial"/>
              </a:rPr>
              <a:t>Balerao</a:t>
            </a:r>
            <a:r>
              <a:rPr lang="en-US" sz="1200" b="0" i="0" u="none" strike="noStrike" cap="none" dirty="0">
                <a:ea typeface="Arial"/>
                <a:cs typeface="Arial"/>
                <a:sym typeface="Arial"/>
              </a:rPr>
              <a:t>, 2017</a:t>
            </a:r>
          </a:p>
          <a:p>
            <a:endParaRPr lang="en-US" dirty="0"/>
          </a:p>
        </p:txBody>
      </p:sp>
    </p:spTree>
    <p:extLst>
      <p:ext uri="{BB962C8B-B14F-4D97-AF65-F5344CB8AC3E}">
        <p14:creationId xmlns:p14="http://schemas.microsoft.com/office/powerpoint/2010/main" val="1564814530"/>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Findings_WAC_CP_v10" id="{DFB4E90D-091B-45B9-9CB3-B93AA2CDF265}" vid="{C9138B91-C486-4852-8AB0-95D8040F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2.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25006</TotalTime>
  <Words>1642</Words>
  <Application>Microsoft Office PowerPoint</Application>
  <PresentationFormat>Widescreen</PresentationFormat>
  <Paragraphs>241</Paragraphs>
  <Slides>41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Nova</vt:lpstr>
      <vt:lpstr>Biome</vt:lpstr>
      <vt:lpstr>Biome Light</vt:lpstr>
      <vt:lpstr>Calibri</vt:lpstr>
      <vt:lpstr>Noto Sans Symbols</vt:lpstr>
      <vt:lpstr>Segoe UI</vt:lpstr>
      <vt:lpstr>Wingdings</vt:lpstr>
      <vt:lpstr>Office Theme</vt:lpstr>
      <vt:lpstr>THE SCIENCE AND STIGMA OF</vt:lpstr>
      <vt:lpstr>Introduction</vt:lpstr>
      <vt:lpstr>STIGMA</vt:lpstr>
      <vt:lpstr>PowerPoint Presentation</vt:lpstr>
      <vt:lpstr>STIGMA</vt:lpstr>
      <vt:lpstr>HOW MUCH STIGMA?</vt:lpstr>
      <vt:lpstr>HOW MUCH STIGMA?</vt:lpstr>
      <vt:lpstr>Where does it come from?</vt:lpstr>
      <vt:lpstr>WHAT IS THE RESULT?</vt:lpstr>
      <vt:lpstr>WHAT IS THE RESULT?</vt:lpstr>
      <vt:lpstr>WHAT IS THE RESULT?</vt:lpstr>
      <vt:lpstr>NO PROBLEMS IN 12-STEP MEETINGS, RIGHT?</vt:lpstr>
      <vt:lpstr>WAYS TO REDUCE STIGMA</vt:lpstr>
      <vt:lpstr>MEDICINE TODAY</vt:lpstr>
      <vt:lpstr>IN SHORT</vt:lpstr>
      <vt:lpstr>Definition: From the American Society of Addiction Medicine (asam) (April 2012, the “short” definition)</vt:lpstr>
      <vt:lpstr>CRITERIA FOR ADDICTION</vt:lpstr>
      <vt:lpstr>THE BRAIN</vt:lpstr>
      <vt:lpstr>HOW DID IT ALL BEGIN?</vt:lpstr>
      <vt:lpstr>BASIC BRAIN WIRING</vt:lpstr>
      <vt:lpstr>DOPAMINE “REWARD” CENTER I CALL IT “The survival center”</vt:lpstr>
      <vt:lpstr>How it’s wired</vt:lpstr>
      <vt:lpstr>YOU HAVE TO “LIKE” IT! (Sort of…)</vt:lpstr>
      <vt:lpstr>“LIKING” SOMETHING IS A LITTLE COMPLEX</vt:lpstr>
      <vt:lpstr>HOW DO YOU PUT THE BRAKES ON?</vt:lpstr>
      <vt:lpstr>HERE’S WHAT IT LOOKS LIKE FOR FOOD</vt:lpstr>
      <vt:lpstr>IMAGING TELLS THE DRAMATIC STORY</vt:lpstr>
      <vt:lpstr>PowerPoint Presentation</vt:lpstr>
      <vt:lpstr>PUTTING IT TOGETHER</vt:lpstr>
      <vt:lpstr>THE LEVEL OF DOPAMINE IS CRUCIAL</vt:lpstr>
      <vt:lpstr>SCOPE OF THE PROBLEM SAMHSA “SELF-REPORT” CROSS-SECTIONAL STUDY</vt:lpstr>
      <vt:lpstr>THE PROCESS OF ADDICTION</vt:lpstr>
      <vt:lpstr>THE “ATACK” OF ADDICTION What it looks like</vt:lpstr>
      <vt:lpstr>MOTIVATION REDIRECTION</vt:lpstr>
      <vt:lpstr>ESTABLISHMENT OF STEREOTYPICAL RESPONSES</vt:lpstr>
      <vt:lpstr>REARRANGEMENT OF REALITY</vt:lpstr>
      <vt:lpstr>MORE ADDICT BRAIN “DIRTY TRICKS”</vt:lpstr>
      <vt:lpstr>MORE ADDICT BRAIN “DIRTY TRICKS”</vt:lpstr>
      <vt:lpstr>**SUMMARY** “A MALADAPTIVE LEARNED RESPONSE”</vt:lpstr>
      <vt:lpstr>FOR NEXT TIME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AND STIGMA OF</dc:title>
  <dc:creator>Jim Shuler</dc:creator>
  <cp:lastModifiedBy>Jim Shuler</cp:lastModifiedBy>
  <cp:revision>14</cp:revision>
  <dcterms:created xsi:type="dcterms:W3CDTF">2023-11-16T15:53:02Z</dcterms:created>
  <dcterms:modified xsi:type="dcterms:W3CDTF">2023-12-04T00:39:02Z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