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6"/>
  </p:notesMasterIdLst>
  <p:sldIdLst>
    <p:sldId id="1930" r:id="rId3"/>
    <p:sldId id="272" r:id="rId4"/>
    <p:sldId id="2285" r:id="rId5"/>
    <p:sldId id="273" r:id="rId6"/>
    <p:sldId id="275" r:id="rId7"/>
    <p:sldId id="2341" r:id="rId8"/>
    <p:sldId id="1946" r:id="rId9"/>
    <p:sldId id="2307" r:id="rId10"/>
    <p:sldId id="2343" r:id="rId11"/>
    <p:sldId id="2311" r:id="rId12"/>
    <p:sldId id="2312" r:id="rId13"/>
    <p:sldId id="280" r:id="rId14"/>
    <p:sldId id="2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4-48A5-9A92-7E86290E9B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4-48A5-9A92-7E86290E9B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4-48A5-9A92-7E86290E9B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4-48A5-9A92-7E86290E9B54}"/>
              </c:ext>
            </c:extLst>
          </c:dPt>
          <c:cat>
            <c:strRef>
              <c:f>Sheet1!$A$2:$A$5</c:f>
              <c:strCache>
                <c:ptCount val="4"/>
                <c:pt idx="0">
                  <c:v>Medicaid </c:v>
                </c:pt>
                <c:pt idx="1">
                  <c:v>Private</c:v>
                </c:pt>
                <c:pt idx="2">
                  <c:v>Medicare</c:v>
                </c:pt>
                <c:pt idx="3">
                  <c:v>Uninsured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0.59499999999999997</c:v>
                </c:pt>
                <c:pt idx="2">
                  <c:v>0.13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74-48A5-9A92-7E86290E9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58092958250073"/>
          <c:y val="0.10428307240598814"/>
          <c:w val="0.45891508965188704"/>
          <c:h val="0.786373114114988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Language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D3-4C40-BAD6-347EC01587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D3-4C40-BAD6-347EC01587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D3-4C40-BAD6-347EC01587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D3-4C40-BAD6-347EC0158730}"/>
              </c:ext>
            </c:extLst>
          </c:dPt>
          <c:cat>
            <c:strRef>
              <c:f>Sheet1!$A$2:$A$5</c:f>
              <c:strCache>
                <c:ptCount val="3"/>
                <c:pt idx="0">
                  <c:v>English Speaking </c:v>
                </c:pt>
                <c:pt idx="1">
                  <c:v>Spanish 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90.5</c:v>
                </c:pt>
                <c:pt idx="1">
                  <c:v>10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3-4EFF-BAC7-65BF30EAB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9109325907238098"/>
          <c:y val="0.92276124659558811"/>
          <c:w val="0.37182495333767246"/>
          <c:h val="5.972690245462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Referral Diagnoses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B21-989E-192E2AE24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4-4B21-989E-192E2AE24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64-4B21-989E-192E2AE24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64-4B21-989E-192E2AE241F3}"/>
              </c:ext>
            </c:extLst>
          </c:dPt>
          <c:cat>
            <c:strRef>
              <c:f>Sheet1!$A$2:$A$5</c:f>
              <c:strCache>
                <c:ptCount val="3"/>
                <c:pt idx="0">
                  <c:v>Mood Disorder</c:v>
                </c:pt>
                <c:pt idx="1">
                  <c:v>Anxiety/Stress/Panic</c:v>
                </c:pt>
                <c:pt idx="2">
                  <c:v>Chronic Health Conditions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0.23499999999999999</c:v>
                </c:pt>
                <c:pt idx="1">
                  <c:v>0.21</c:v>
                </c:pt>
                <c:pt idx="2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E-45BD-9E32-4782E3CD4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PHQ9</c:v>
                </c:pt>
                <c:pt idx="1">
                  <c:v>GAD7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A-42D1-817B-C6C1B1F4A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PHQ9</c:v>
                </c:pt>
                <c:pt idx="1">
                  <c:v>GAD7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7.5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A-42D1-817B-C6C1B1F4A0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PHQ9</c:v>
                </c:pt>
                <c:pt idx="1">
                  <c:v>GAD7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40A-42D1-817B-C6C1B1F4A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895471"/>
        <c:axId val="1730116543"/>
      </c:barChart>
      <c:catAx>
        <c:axId val="213289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116543"/>
        <c:crosses val="autoZero"/>
        <c:auto val="1"/>
        <c:lblAlgn val="ctr"/>
        <c:lblOffset val="100"/>
        <c:noMultiLvlLbl val="0"/>
      </c:catAx>
      <c:valAx>
        <c:axId val="173011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89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5BB0-9258-404A-A820-84598F0B736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2A27-7477-4205-9392-0AFE8C55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85A2C-BA76-47CF-ABC2-EE03139FA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62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Networked and got to know other interns as well as field supervisors Kim and Caitlyn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5F80-DA6D-C94F-8E3A-91FFEE95A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ED4E-3CC0-3C42-91DB-E63CC1CD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D7953-AFC7-C26F-2B3B-A800D272B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8E8A3-2F1D-BC6B-0D45-7929C7501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saw 421 patients</a:t>
            </a:r>
          </a:p>
          <a:p>
            <a:endParaRPr lang="en-US" dirty="0"/>
          </a:p>
          <a:p>
            <a:r>
              <a:rPr lang="en-US" dirty="0"/>
              <a:t>Language: </a:t>
            </a:r>
          </a:p>
          <a:p>
            <a:r>
              <a:rPr lang="en-US" dirty="0"/>
              <a:t>95 percent English </a:t>
            </a:r>
          </a:p>
          <a:p>
            <a:r>
              <a:rPr lang="en-US" dirty="0"/>
              <a:t>3.8 percent Spanish </a:t>
            </a:r>
          </a:p>
          <a:p>
            <a:r>
              <a:rPr lang="en-US" dirty="0"/>
              <a:t>1 percent other</a:t>
            </a:r>
          </a:p>
          <a:p>
            <a:endParaRPr lang="en-US" dirty="0"/>
          </a:p>
          <a:p>
            <a:r>
              <a:rPr lang="en-US" dirty="0"/>
              <a:t>Insurance:</a:t>
            </a:r>
          </a:p>
          <a:p>
            <a:r>
              <a:rPr lang="en-US" dirty="0"/>
              <a:t>Medicaid 11.5</a:t>
            </a:r>
          </a:p>
          <a:p>
            <a:r>
              <a:rPr lang="en-US" dirty="0"/>
              <a:t>Medicare 19.5</a:t>
            </a:r>
          </a:p>
          <a:p>
            <a:r>
              <a:rPr lang="en-US" dirty="0"/>
              <a:t>Private 60</a:t>
            </a:r>
          </a:p>
          <a:p>
            <a:r>
              <a:rPr lang="en-US" dirty="0"/>
              <a:t>Uninsured 10.5</a:t>
            </a:r>
          </a:p>
          <a:p>
            <a:r>
              <a:rPr lang="en-US" dirty="0"/>
              <a:t>Dual Eligible .5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7165-68D0-77D4-0C33-14F3C3A3B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95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Misc</a:t>
            </a:r>
            <a:r>
              <a:rPr lang="en-US" dirty="0"/>
              <a:t> includes attention deficits, sleep disorders, dementia, SUD, SI, SMI, Chronic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8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0079-B761-1192-2F30-6989FAE0E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FF368-8AC4-C3C4-F24F-D09CF7B50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8FC2D-E160-F678-3A06-6994383C4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PHQ9 score: 10.2</a:t>
            </a:r>
          </a:p>
          <a:p>
            <a:r>
              <a:rPr lang="en-US" dirty="0"/>
              <a:t>Average Ending: 8.4</a:t>
            </a:r>
          </a:p>
          <a:p>
            <a:r>
              <a:rPr lang="en-US" dirty="0"/>
              <a:t>11% decrease </a:t>
            </a:r>
          </a:p>
          <a:p>
            <a:endParaRPr lang="en-US" dirty="0"/>
          </a:p>
          <a:p>
            <a:r>
              <a:rPr lang="en-US" dirty="0"/>
              <a:t>Average Beginning GAD7 8.5</a:t>
            </a:r>
          </a:p>
          <a:p>
            <a:r>
              <a:rPr lang="en-US" dirty="0"/>
              <a:t>Average Ending 7.3</a:t>
            </a:r>
          </a:p>
          <a:p>
            <a:endParaRPr lang="en-US" dirty="0"/>
          </a:p>
          <a:p>
            <a:r>
              <a:rPr lang="en-US" dirty="0"/>
              <a:t>Percentage decrease 14%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D2E55-9A77-4DCA-6DA3-E9B83FBF0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9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7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7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Ruth and </a:t>
            </a:r>
            <a:r>
              <a:rPr lang="en-US" dirty="0" err="1"/>
              <a:t>Anonda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9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4CD9AC7-1528-402C-AF72-C6751E2C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13081F-F84A-4FDE-8A73-BC8D66B2A374}"/>
              </a:ext>
            </a:extLst>
          </p:cNvPr>
          <p:cNvSpPr/>
          <p:nvPr/>
        </p:nvSpPr>
        <p:spPr>
          <a:xfrm>
            <a:off x="1" y="9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1000">
                <a:srgbClr val="FFFFFF">
                  <a:alpha val="88000"/>
                </a:srgbClr>
              </a:gs>
              <a:gs pos="70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A4B2B-23D6-4DB3-BD27-0E8969E70DFF}"/>
              </a:ext>
            </a:extLst>
          </p:cNvPr>
          <p:cNvSpPr/>
          <p:nvPr/>
        </p:nvSpPr>
        <p:spPr>
          <a:xfrm>
            <a:off x="1135912" y="676658"/>
            <a:ext cx="9920176" cy="4752753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95A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C8958-ECBD-40B0-82B6-C7467B89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7324"/>
            <a:ext cx="9144000" cy="1311422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573F9AD-D813-47E4-863F-F134E3AA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5854025"/>
            <a:ext cx="2860158" cy="103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9DE0B-24BC-479F-9208-2E32C8BA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7224"/>
            <a:ext cx="9144000" cy="1076028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4CD9AC7-1528-402C-AF72-C6751E2C4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13081F-F84A-4FDE-8A73-BC8D66B2A374}"/>
              </a:ext>
            </a:extLst>
          </p:cNvPr>
          <p:cNvSpPr/>
          <p:nvPr userDrawn="1"/>
        </p:nvSpPr>
        <p:spPr>
          <a:xfrm>
            <a:off x="254001" y="45697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1000">
                <a:srgbClr val="FFFFFF">
                  <a:alpha val="88000"/>
                </a:srgbClr>
              </a:gs>
              <a:gs pos="70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A4B2B-23D6-4DB3-BD27-0E8969E70DFF}"/>
              </a:ext>
            </a:extLst>
          </p:cNvPr>
          <p:cNvSpPr/>
          <p:nvPr userDrawn="1"/>
        </p:nvSpPr>
        <p:spPr>
          <a:xfrm>
            <a:off x="1135912" y="676658"/>
            <a:ext cx="9920176" cy="4752753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95A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C8958-ECBD-40B0-82B6-C7467B89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7324"/>
            <a:ext cx="9144000" cy="1311422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573F9AD-D813-47E4-863F-F134E3AA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47" y="5854025"/>
            <a:ext cx="2860158" cy="103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9DE0B-24BC-479F-9208-2E32C8BA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7224"/>
            <a:ext cx="9144000" cy="1076028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4B9-1E91-412A-8409-9E31F07B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221A-E97C-4B33-8C40-76B44F4D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3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7191-A228-4860-A86F-84862781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C609-76E6-4162-9A8C-423ED7CFF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B60F-B272-47B4-9166-DD0D2E4D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82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4B9-1E91-412A-8409-9E31F07B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221A-E97C-4B33-8C40-76B44F4D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B346-D47F-4071-AC68-EB3DF90F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88DE4-1CEB-429C-9058-FB3F0FC3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7191-A228-4860-A86F-84862781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C609-76E6-4162-9A8C-423ED7CFF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B60F-B272-47B4-9166-DD0D2E4D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2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76D0-4250-468A-BD77-9303B7B6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D504F-694C-47D0-9498-175D784E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EF7AF-83A4-46AE-AFE5-CE3126537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08576-2C8B-486C-BA9D-9B4642565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9331E-5093-450E-86DD-278EF6EEB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2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E166-C10B-4250-A723-78D55E37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4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3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74CD-1064-44AF-A25F-C554E1EB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78DD5-05BE-4F59-B93D-804CEC150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2D66C-15F5-48D1-8247-668CF948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79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7219-62EB-4425-A09C-547F6106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0497C-E8C4-4462-9587-D47B310AE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6A6B9-603A-499E-9D45-AFF65E1F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3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tiled wall&#10;&#10;Description automatically generated">
            <a:extLst>
              <a:ext uri="{FF2B5EF4-FFF2-40B4-BE49-F238E27FC236}">
                <a16:creationId xmlns:a16="http://schemas.microsoft.com/office/drawing/2014/main" id="{CC073689-17FD-4AB6-A33A-DEEED7B00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598F56-D403-41FE-9B8C-88052CEEBC04}"/>
              </a:ext>
            </a:extLst>
          </p:cNvPr>
          <p:cNvSpPr/>
          <p:nvPr/>
        </p:nvSpPr>
        <p:spPr>
          <a:xfrm>
            <a:off x="1" y="9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1000">
                <a:srgbClr val="FFFFFF">
                  <a:alpha val="88000"/>
                </a:srgbClr>
              </a:gs>
              <a:gs pos="83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D945-7484-44B4-879C-6DA7DFC1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27181"/>
            <a:ext cx="108363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5621C-4396-4C2C-A7DE-3CEA3270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366" y="1694732"/>
            <a:ext cx="10836349" cy="43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0ACD3A-F5EE-4DBF-ADB4-A83E36CA1462}"/>
              </a:ext>
            </a:extLst>
          </p:cNvPr>
          <p:cNvSpPr/>
          <p:nvPr/>
        </p:nvSpPr>
        <p:spPr>
          <a:xfrm>
            <a:off x="11579723" y="0"/>
            <a:ext cx="612278" cy="6867938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E5606E98-C241-44FD-B649-A82C4F7496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" y="6109864"/>
            <a:ext cx="1960802" cy="709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A8F903-FFEE-47EE-BF9E-B614011D1D42}"/>
              </a:ext>
            </a:extLst>
          </p:cNvPr>
          <p:cNvSpPr txBox="1"/>
          <p:nvPr/>
        </p:nvSpPr>
        <p:spPr>
          <a:xfrm>
            <a:off x="9653036" y="6326233"/>
            <a:ext cx="1692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13143"/>
                </a:solidFill>
              </a:rPr>
              <a:t>www.ABHINetwork.org</a:t>
            </a:r>
          </a:p>
        </p:txBody>
      </p:sp>
    </p:spTree>
    <p:extLst>
      <p:ext uri="{BB962C8B-B14F-4D97-AF65-F5344CB8AC3E}">
        <p14:creationId xmlns:p14="http://schemas.microsoft.com/office/powerpoint/2010/main" val="31994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131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31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31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tiled wall&#10;&#10;Description automatically generated">
            <a:extLst>
              <a:ext uri="{FF2B5EF4-FFF2-40B4-BE49-F238E27FC236}">
                <a16:creationId xmlns:a16="http://schemas.microsoft.com/office/drawing/2014/main" id="{CC073689-17FD-4AB6-A33A-DEEED7B00B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598F56-D403-41FE-9B8C-88052CEEBC04}"/>
              </a:ext>
            </a:extLst>
          </p:cNvPr>
          <p:cNvSpPr/>
          <p:nvPr userDrawn="1"/>
        </p:nvSpPr>
        <p:spPr>
          <a:xfrm>
            <a:off x="1" y="-254768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1000">
                <a:srgbClr val="FFFFFF">
                  <a:alpha val="88000"/>
                </a:srgbClr>
              </a:gs>
              <a:gs pos="83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D945-7484-44B4-879C-6DA7DFC1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27181"/>
            <a:ext cx="108363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5621C-4396-4C2C-A7DE-3CEA3270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366" y="1694732"/>
            <a:ext cx="10836349" cy="43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0ACD3A-F5EE-4DBF-ADB4-A83E36CA1462}"/>
              </a:ext>
            </a:extLst>
          </p:cNvPr>
          <p:cNvSpPr/>
          <p:nvPr userDrawn="1"/>
        </p:nvSpPr>
        <p:spPr>
          <a:xfrm>
            <a:off x="11579723" y="0"/>
            <a:ext cx="612278" cy="6867938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E5606E98-C241-44FD-B649-A82C4F7496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67" y="6109864"/>
            <a:ext cx="1960802" cy="709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A8F903-FFEE-47EE-BF9E-B614011D1D42}"/>
              </a:ext>
            </a:extLst>
          </p:cNvPr>
          <p:cNvSpPr txBox="1"/>
          <p:nvPr userDrawn="1"/>
        </p:nvSpPr>
        <p:spPr>
          <a:xfrm>
            <a:off x="9653036" y="6326233"/>
            <a:ext cx="1692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13143"/>
                </a:solidFill>
              </a:rPr>
              <a:t>www.ABHINetwork.org</a:t>
            </a:r>
          </a:p>
        </p:txBody>
      </p:sp>
    </p:spTree>
    <p:extLst>
      <p:ext uri="{BB962C8B-B14F-4D97-AF65-F5344CB8AC3E}">
        <p14:creationId xmlns:p14="http://schemas.microsoft.com/office/powerpoint/2010/main" val="91689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131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31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31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ublicdomainpictures.net/en/view-image.php?image=387458&amp;picture=questions-and-answer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14B47612-B310-4C7D-ADA7-B16661EA1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638" y="4107976"/>
            <a:ext cx="8766874" cy="651853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Kim Shuler, LCSW, Caitlyn Johnson, LCSW, Kristen Martin, DO, Will McCoy, Tessa </a:t>
            </a:r>
            <a:r>
              <a:rPr lang="en-US" sz="2400" dirty="0" err="1"/>
              <a:t>Huneycutt</a:t>
            </a:r>
            <a:r>
              <a:rPr lang="en-US" sz="2400" dirty="0"/>
              <a:t>, Curtis Harris Jr, Anna Watson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23DDBC-2FD4-413C-9CC2-A6E1CBD3A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2" y="2212010"/>
            <a:ext cx="9144000" cy="1076028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chemeClr val="bg2"/>
                </a:solidFill>
                <a:effectLst/>
                <a:latin typeface="Segoe UI" panose="020B0502040204020203" pitchFamily="34" charset="0"/>
              </a:rPr>
              <a:t>Building the Future of BHI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"/>
    </mc:Choice>
    <mc:Fallback xmlns="">
      <p:transition spd="slow" advTm="31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D529-FA41-BEA3-FFE0-F637A7B4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Clinic Spotlight </a:t>
            </a: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6061E3C-9B45-743A-FEEB-0CF4E5585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18" y="2127181"/>
            <a:ext cx="7100097" cy="3757685"/>
          </a:xfrm>
          <a:prstGeom prst="rect">
            <a:avLst/>
          </a:prstGeom>
        </p:spPr>
      </p:pic>
      <p:pic>
        <p:nvPicPr>
          <p:cNvPr id="8" name="Picture 2" descr="River Valley Medical Wellness Primary ...">
            <a:extLst>
              <a:ext uri="{FF2B5EF4-FFF2-40B4-BE49-F238E27FC236}">
                <a16:creationId xmlns:a16="http://schemas.microsoft.com/office/drawing/2014/main" id="{42783E10-AB70-E282-2312-2A936518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9" y="2127181"/>
            <a:ext cx="4152396" cy="23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7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83F-2FC7-FCAA-9DB6-548EF971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Panel Discussion </a:t>
            </a:r>
          </a:p>
        </p:txBody>
      </p:sp>
      <p:pic>
        <p:nvPicPr>
          <p:cNvPr id="2050" name="Picture 2" descr="How To Organise a Successful Panel Discussion | Eventbrite Australia">
            <a:extLst>
              <a:ext uri="{FF2B5EF4-FFF2-40B4-BE49-F238E27FC236}">
                <a16:creationId xmlns:a16="http://schemas.microsoft.com/office/drawing/2014/main" id="{755A547C-1882-A23A-EC17-6C9B4880B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2" y="1951630"/>
            <a:ext cx="8186978" cy="33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4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0C62CF6-1793-8A48-77F7-75985ADA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3349" y="2057400"/>
            <a:ext cx="4730383" cy="3200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37D1616-F780-4FE7-F666-B4ED21E3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Audience Q &amp; A</a:t>
            </a:r>
          </a:p>
        </p:txBody>
      </p:sp>
    </p:spTree>
    <p:extLst>
      <p:ext uri="{BB962C8B-B14F-4D97-AF65-F5344CB8AC3E}">
        <p14:creationId xmlns:p14="http://schemas.microsoft.com/office/powerpoint/2010/main" val="395162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E56A-6317-2DB6-4E10-F042F559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054" name="Picture 6" descr="UALR - YouTube">
            <a:extLst>
              <a:ext uri="{FF2B5EF4-FFF2-40B4-BE49-F238E27FC236}">
                <a16:creationId xmlns:a16="http://schemas.microsoft.com/office/drawing/2014/main" id="{02334758-DB65-563F-D1FA-85F66014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71" y="2525706"/>
            <a:ext cx="3122908" cy="31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ue &amp; You Foundation awards $130,302 to ASUMH for Simulation Program –  ASU-Mountain Home">
            <a:extLst>
              <a:ext uri="{FF2B5EF4-FFF2-40B4-BE49-F238E27FC236}">
                <a16:creationId xmlns:a16="http://schemas.microsoft.com/office/drawing/2014/main" id="{B5CD4EE4-91D2-5A4A-4D00-C2159F47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60" y="4448013"/>
            <a:ext cx="45125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AAA3920-A069-A839-0390-DAD423604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" y="4230115"/>
            <a:ext cx="4047073" cy="1112945"/>
          </a:xfrm>
          <a:prstGeom prst="rect">
            <a:avLst/>
          </a:prstGeom>
        </p:spPr>
      </p:pic>
      <p:pic>
        <p:nvPicPr>
          <p:cNvPr id="2060" name="Picture 12" descr="UAMS 12th St. Health &amp; Wellness Center">
            <a:extLst>
              <a:ext uri="{FF2B5EF4-FFF2-40B4-BE49-F238E27FC236}">
                <a16:creationId xmlns:a16="http://schemas.microsoft.com/office/drawing/2014/main" id="{558C1376-9354-564F-91EA-669028C6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6" y="25257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679EFE94-07EA-2288-209E-ACE2872B1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07" y="460932"/>
            <a:ext cx="1851496" cy="32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ver Valley Medical Wellness Primary ...">
            <a:extLst>
              <a:ext uri="{FF2B5EF4-FFF2-40B4-BE49-F238E27FC236}">
                <a16:creationId xmlns:a16="http://schemas.microsoft.com/office/drawing/2014/main" id="{2AC9F794-DA83-BD60-07EE-B6E99F68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19" y="938559"/>
            <a:ext cx="2764374" cy="15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fton Family Clinic (@loftonfamilyclinic) • Instagram photos and videos">
            <a:extLst>
              <a:ext uri="{FF2B5EF4-FFF2-40B4-BE49-F238E27FC236}">
                <a16:creationId xmlns:a16="http://schemas.microsoft.com/office/drawing/2014/main" id="{254346DD-B4C0-B164-BCE0-A83D74B2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14" y="2328329"/>
            <a:ext cx="1781693" cy="17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0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2211AA-8362-C233-6B01-8C63FB7B9952}"/>
              </a:ext>
            </a:extLst>
          </p:cNvPr>
          <p:cNvSpPr txBox="1"/>
          <p:nvPr/>
        </p:nvSpPr>
        <p:spPr>
          <a:xfrm>
            <a:off x="1430216" y="435208"/>
            <a:ext cx="93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B23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Integrated Behavioral Health?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FA655-0F17-7A73-D6BB-27C8E7857E1B}"/>
              </a:ext>
            </a:extLst>
          </p:cNvPr>
          <p:cNvSpPr txBox="1"/>
          <p:nvPr/>
        </p:nvSpPr>
        <p:spPr>
          <a:xfrm>
            <a:off x="826476" y="1543820"/>
            <a:ext cx="10345616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Integrated behavioral health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care blends care in one setting for medical conditions and related behavioral health factors that affect health and well-being.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Integrated behavioral health care, a part of “whole-person care,” is a rapidly emerging shift in the practice of high-quality health care.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It is a core function of the “advanced patient-centered medical home.”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Integrated behavioral health care is sometimes called “behavioral health integration,” “integrated care,” “collaborative care,” or “primary care behavioral health.”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F2C305-1D06-3D2B-6F1C-9AB57A0C663A}"/>
              </a:ext>
            </a:extLst>
          </p:cNvPr>
          <p:cNvCxnSpPr/>
          <p:nvPr/>
        </p:nvCxnSpPr>
        <p:spPr>
          <a:xfrm>
            <a:off x="3417277" y="1453662"/>
            <a:ext cx="53574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FFB86A2-E36B-DE6C-4C88-B7ED9A8D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6091970"/>
            <a:ext cx="2181225" cy="676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538E0-1D88-3CC2-7E89-A7D168C075A9}"/>
              </a:ext>
            </a:extLst>
          </p:cNvPr>
          <p:cNvSpPr txBox="1"/>
          <p:nvPr/>
        </p:nvSpPr>
        <p:spPr>
          <a:xfrm>
            <a:off x="826476" y="4988839"/>
            <a:ext cx="10152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No matter what one calls it, the goal is the same: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better care and health for the whole person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7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556C6D-4D19-186F-8A46-E67090724665}"/>
              </a:ext>
            </a:extLst>
          </p:cNvPr>
          <p:cNvSpPr txBox="1"/>
          <p:nvPr/>
        </p:nvSpPr>
        <p:spPr>
          <a:xfrm>
            <a:off x="248584" y="137244"/>
            <a:ext cx="75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Spectrum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CDAEC-2583-CDB4-A357-6B771E2CE72C}"/>
              </a:ext>
            </a:extLst>
          </p:cNvPr>
          <p:cNvSpPr txBox="1"/>
          <p:nvPr/>
        </p:nvSpPr>
        <p:spPr>
          <a:xfrm>
            <a:off x="547012" y="969418"/>
            <a:ext cx="34113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Care (off-site)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1: Minimal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are referred to a provider at another practice site and providers have minimal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2: Basic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at separate sites periodically communication about shared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6AFF7-0349-FA3E-0F56-95946D9FEB0F}"/>
              </a:ext>
            </a:extLst>
          </p:cNvPr>
          <p:cNvSpPr txBox="1"/>
          <p:nvPr/>
        </p:nvSpPr>
        <p:spPr>
          <a:xfrm>
            <a:off x="4372493" y="949900"/>
            <a:ext cx="3501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Co-Located Care (On-Site)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3: Basic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share the same facility but maintain separate cultures and develop separate treatment plans for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4: Close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share records and some system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34239-0F1C-B1DA-6A63-969D45B14C43}"/>
              </a:ext>
            </a:extLst>
          </p:cNvPr>
          <p:cNvSpPr txBox="1"/>
          <p:nvPr/>
        </p:nvSpPr>
        <p:spPr>
          <a:xfrm>
            <a:off x="8233690" y="949900"/>
            <a:ext cx="37592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Integrated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5: Close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develop and implement collaborative treatment planning for shared patients but not for other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6: Full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develop and implement collaborative treatment planning for all patients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BDB6922-4A6F-BD80-8492-3EAD04014363}"/>
              </a:ext>
            </a:extLst>
          </p:cNvPr>
          <p:cNvSpPr/>
          <p:nvPr/>
        </p:nvSpPr>
        <p:spPr>
          <a:xfrm>
            <a:off x="1117600" y="4531935"/>
            <a:ext cx="10527387" cy="1308901"/>
          </a:xfrm>
          <a:prstGeom prst="rightArrow">
            <a:avLst/>
          </a:prstGeom>
          <a:solidFill>
            <a:srgbClr val="30C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CDBD7-7D59-CA32-AA87-CB09DF776998}"/>
              </a:ext>
            </a:extLst>
          </p:cNvPr>
          <p:cNvSpPr txBox="1"/>
          <p:nvPr/>
        </p:nvSpPr>
        <p:spPr>
          <a:xfrm>
            <a:off x="1559829" y="5001719"/>
            <a:ext cx="993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Care                                          Co-Located Care                                   Integrated Care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84D6D-DFA6-BE04-D8C5-A1760E8D8884}"/>
              </a:ext>
            </a:extLst>
          </p:cNvPr>
          <p:cNvSpPr txBox="1"/>
          <p:nvPr/>
        </p:nvSpPr>
        <p:spPr>
          <a:xfrm>
            <a:off x="3088879" y="5956254"/>
            <a:ext cx="86985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from: Gerrity, M., Zoller, E., Pinson, N.,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Pettinari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&amp; King, V. (2014). Integrating Primary Care into Behavioral Health Settings: What Works for Individuals with Serious Mental Illness. New York, NY: Milbank Memorial Fund </a:t>
            </a:r>
          </a:p>
        </p:txBody>
      </p:sp>
    </p:spTree>
    <p:extLst>
      <p:ext uri="{BB962C8B-B14F-4D97-AF65-F5344CB8AC3E}">
        <p14:creationId xmlns:p14="http://schemas.microsoft.com/office/powerpoint/2010/main" val="375285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E513-E61E-4CDC-8ACC-AD83B4B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Integration Bootcamp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445F-D899-47C6-BBDC-B9149F4A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 Day Bootcamp </a:t>
            </a:r>
          </a:p>
          <a:p>
            <a:r>
              <a:rPr lang="en-US" dirty="0">
                <a:solidFill>
                  <a:schemeClr val="tx1"/>
                </a:solidFill>
              </a:rPr>
              <a:t>Subjects include: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Overview of BHI Models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Referrals/ warm hand offs, initial interviews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Psychopharmacology with Dr. Gibson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Planning screening and assessment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Brief interventions in primary care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Suicide assessment and treatment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electronics, display, picture frame&#10;&#10;Description automatically generated">
            <a:extLst>
              <a:ext uri="{FF2B5EF4-FFF2-40B4-BE49-F238E27FC236}">
                <a16:creationId xmlns:a16="http://schemas.microsoft.com/office/drawing/2014/main" id="{741A7436-272E-95DF-89BC-B9ED510A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497" y="2942987"/>
            <a:ext cx="4010053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FBFA-1081-88DD-8C72-8B6C35FD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of Social Work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339F0-6A06-8356-F9C1-9B6EA26B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Arkansas and University of Arkansas at Little Rock </a:t>
            </a:r>
          </a:p>
          <a:p>
            <a:r>
              <a:rPr lang="en-US" dirty="0"/>
              <a:t>Variety of placements</a:t>
            </a:r>
          </a:p>
          <a:p>
            <a:pPr lvl="1"/>
            <a:r>
              <a:rPr lang="en-US" dirty="0"/>
              <a:t>5 participating clinics </a:t>
            </a:r>
          </a:p>
          <a:p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0113CA7-D470-F69E-F611-46EB20B8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421" y="2078655"/>
            <a:ext cx="3690005" cy="3084613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AF48F0-5805-88F5-D994-16F16A312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4" y="3444512"/>
            <a:ext cx="3430219" cy="2572664"/>
          </a:xfrm>
          <a:prstGeom prst="rect">
            <a:avLst/>
          </a:prstGeom>
        </p:spPr>
      </p:pic>
      <p:pic>
        <p:nvPicPr>
          <p:cNvPr id="7" name="Picture 6" descr="A group of women posing for a photo&#10;&#10;AI-generated content may be incorrect.">
            <a:extLst>
              <a:ext uri="{FF2B5EF4-FFF2-40B4-BE49-F238E27FC236}">
                <a16:creationId xmlns:a16="http://schemas.microsoft.com/office/drawing/2014/main" id="{5393F9E7-85B9-DADD-5026-FB1ADB2E7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2" y="3741560"/>
            <a:ext cx="3148742" cy="24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AE77-BC32-AB43-9D74-9896E921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5763-4F96-A092-6298-65C1540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virtual supervision  </a:t>
            </a:r>
          </a:p>
          <a:p>
            <a:r>
              <a:rPr lang="en-US" dirty="0"/>
              <a:t>Group supervision every 6 weeks with case presentation and review </a:t>
            </a:r>
          </a:p>
          <a:p>
            <a:r>
              <a:rPr lang="en-US" dirty="0"/>
              <a:t>Onsite session audits</a:t>
            </a:r>
          </a:p>
          <a:p>
            <a:r>
              <a:rPr lang="en-US" dirty="0"/>
              <a:t>Implementation Assistance</a:t>
            </a:r>
          </a:p>
          <a:p>
            <a:r>
              <a:rPr lang="en-US" dirty="0"/>
              <a:t>Online library  </a:t>
            </a:r>
          </a:p>
          <a:p>
            <a:pPr lvl="1"/>
            <a:r>
              <a:rPr lang="en-US" sz="2400" dirty="0"/>
              <a:t>worksheets </a:t>
            </a:r>
          </a:p>
          <a:p>
            <a:pPr lvl="1"/>
            <a:r>
              <a:rPr lang="en-US" sz="2400" dirty="0"/>
              <a:t>patient education</a:t>
            </a:r>
          </a:p>
          <a:p>
            <a:pPr lvl="1"/>
            <a:r>
              <a:rPr lang="en-US" sz="2400" dirty="0"/>
              <a:t>assessment tools </a:t>
            </a:r>
          </a:p>
          <a:p>
            <a:endParaRPr lang="en-US" dirty="0"/>
          </a:p>
        </p:txBody>
      </p:sp>
      <p:pic>
        <p:nvPicPr>
          <p:cNvPr id="5" name="Picture 4" descr="A group of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59A52294-42BD-0B20-601A-946E9253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828" y="3068321"/>
            <a:ext cx="37348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2E45A-FFDD-8FB2-1A79-BD826A38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864E-C219-DBC3-612F-550B0DEC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27181"/>
            <a:ext cx="10836348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Year Three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BF3E-A4C0-AC31-62F1-200FCCBE7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Content Placeholder 14">
            <a:extLst>
              <a:ext uri="{FF2B5EF4-FFF2-40B4-BE49-F238E27FC236}">
                <a16:creationId xmlns:a16="http://schemas.microsoft.com/office/drawing/2014/main" id="{4C0CB2A1-4690-36E3-CDD2-C03665B3C7A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88541" y="155274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77C7442-EC1A-15B4-6436-31C3B39AD82F}"/>
              </a:ext>
            </a:extLst>
          </p:cNvPr>
          <p:cNvGraphicFramePr/>
          <p:nvPr/>
        </p:nvGraphicFramePr>
        <p:xfrm>
          <a:off x="-750629" y="1552743"/>
          <a:ext cx="7456229" cy="462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555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4A08-A459-6A4A-5777-88353D7D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Three Referrals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CFE728-52FE-0D2C-52F6-07AC4645B6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888" y="1695450"/>
          <a:ext cx="10836275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796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93E3C-FE22-1279-4E17-4C352814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4367-129F-3EAF-6961-AF33785B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Three Intervention Efficacy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94289AF-18A2-6B19-3703-D2479251A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888" y="1695450"/>
          <a:ext cx="10836275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2004886"/>
      </p:ext>
    </p:extLst>
  </p:cSld>
  <p:clrMapOvr>
    <a:masterClrMapping/>
  </p:clrMapOvr>
</p:sld>
</file>

<file path=ppt/theme/theme1.xml><?xml version="1.0" encoding="utf-8"?>
<a:theme xmlns:a="http://schemas.openxmlformats.org/drawingml/2006/main" name="ABHIN PP template">
  <a:themeElements>
    <a:clrScheme name="ABHIN Colors">
      <a:dk1>
        <a:srgbClr val="000000"/>
      </a:dk1>
      <a:lt1>
        <a:srgbClr val="E7E6E6"/>
      </a:lt1>
      <a:dk2>
        <a:srgbClr val="1995A2"/>
      </a:dk2>
      <a:lt2>
        <a:srgbClr val="E7E6E6"/>
      </a:lt2>
      <a:accent1>
        <a:srgbClr val="F4B232"/>
      </a:accent1>
      <a:accent2>
        <a:srgbClr val="46B271"/>
      </a:accent2>
      <a:accent3>
        <a:srgbClr val="1995A2"/>
      </a:accent3>
      <a:accent4>
        <a:srgbClr val="ED553C"/>
      </a:accent4>
      <a:accent5>
        <a:srgbClr val="46B271"/>
      </a:accent5>
      <a:accent6>
        <a:srgbClr val="F4B232"/>
      </a:accent6>
      <a:hlink>
        <a:srgbClr val="1995A2"/>
      </a:hlink>
      <a:folHlink>
        <a:srgbClr val="1995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HIN PP template" id="{2F133BEF-E0B4-4EFE-8B14-7DC198F4398F}" vid="{4E75F5AA-D2D8-4B63-9551-C854B63613A9}"/>
    </a:ext>
  </a:extLst>
</a:theme>
</file>

<file path=ppt/theme/theme2.xml><?xml version="1.0" encoding="utf-8"?>
<a:theme xmlns:a="http://schemas.openxmlformats.org/drawingml/2006/main" name="1_Office Theme">
  <a:themeElements>
    <a:clrScheme name="ABHIN Colors">
      <a:dk1>
        <a:srgbClr val="000000"/>
      </a:dk1>
      <a:lt1>
        <a:srgbClr val="E7E6E6"/>
      </a:lt1>
      <a:dk2>
        <a:srgbClr val="1995A2"/>
      </a:dk2>
      <a:lt2>
        <a:srgbClr val="E7E6E6"/>
      </a:lt2>
      <a:accent1>
        <a:srgbClr val="F4B232"/>
      </a:accent1>
      <a:accent2>
        <a:srgbClr val="46B271"/>
      </a:accent2>
      <a:accent3>
        <a:srgbClr val="1995A2"/>
      </a:accent3>
      <a:accent4>
        <a:srgbClr val="ED553C"/>
      </a:accent4>
      <a:accent5>
        <a:srgbClr val="46B271"/>
      </a:accent5>
      <a:accent6>
        <a:srgbClr val="F4B232"/>
      </a:accent6>
      <a:hlink>
        <a:srgbClr val="1995A2"/>
      </a:hlink>
      <a:folHlink>
        <a:srgbClr val="1995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HIN_BlankPresentation smaller size" id="{C3979616-000F-AD44-9883-833AAA0336D0}" vid="{605A17D5-71EF-F345-8DAC-9294C2847B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548</Words>
  <Application>Microsoft Office PowerPoint</Application>
  <PresentationFormat>Widescreen</PresentationFormat>
  <Paragraphs>91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Open Sans</vt:lpstr>
      <vt:lpstr>Segoe UI</vt:lpstr>
      <vt:lpstr>ABHIN PP template</vt:lpstr>
      <vt:lpstr>1_Office Theme</vt:lpstr>
      <vt:lpstr>Building the Future of BHI</vt:lpstr>
      <vt:lpstr>PowerPoint Presentation</vt:lpstr>
      <vt:lpstr>PowerPoint Presentation</vt:lpstr>
      <vt:lpstr>Behavioral Health Integration Bootcamp</vt:lpstr>
      <vt:lpstr>Master of Social Work Programs</vt:lpstr>
      <vt:lpstr>Supervision </vt:lpstr>
      <vt:lpstr>Year Three Results </vt:lpstr>
      <vt:lpstr>Year Three Referrals</vt:lpstr>
      <vt:lpstr>Year Three Intervention Efficacy</vt:lpstr>
      <vt:lpstr>Clinic Spotlight </vt:lpstr>
      <vt:lpstr>Student Panel Discussion </vt:lpstr>
      <vt:lpstr>Audience 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BHI Workforce Through Education</dc:title>
  <dc:creator>Caitlyn Johnson</dc:creator>
  <cp:lastModifiedBy>Caitlyn Johnson</cp:lastModifiedBy>
  <cp:revision>4</cp:revision>
  <dcterms:created xsi:type="dcterms:W3CDTF">2024-03-13T20:39:05Z</dcterms:created>
  <dcterms:modified xsi:type="dcterms:W3CDTF">2025-03-12T15:48:31Z</dcterms:modified>
</cp:coreProperties>
</file>