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78" r:id="rId5"/>
    <p:sldId id="279" r:id="rId6"/>
    <p:sldId id="269" r:id="rId7"/>
    <p:sldId id="281" r:id="rId8"/>
    <p:sldId id="282" r:id="rId9"/>
    <p:sldId id="283" r:id="rId10"/>
    <p:sldId id="284" r:id="rId11"/>
    <p:sldId id="259" r:id="rId12"/>
    <p:sldId id="258" r:id="rId13"/>
    <p:sldId id="262" r:id="rId14"/>
    <p:sldId id="260" r:id="rId15"/>
    <p:sldId id="264" r:id="rId16"/>
    <p:sldId id="263" r:id="rId17"/>
    <p:sldId id="266" r:id="rId18"/>
    <p:sldId id="267" r:id="rId19"/>
    <p:sldId id="271" r:id="rId20"/>
    <p:sldId id="268" r:id="rId21"/>
    <p:sldId id="272" r:id="rId22"/>
    <p:sldId id="270" r:id="rId23"/>
    <p:sldId id="274" r:id="rId24"/>
    <p:sldId id="265"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23B7EA-4894-EB02-A3F6-D94B907B199D}"/>
              </a:ext>
            </a:extLst>
          </p:cNvPr>
          <p:cNvSpPr/>
          <p:nvPr/>
        </p:nvSpPr>
        <p:spPr>
          <a:xfrm>
            <a:off x="3172" y="6400800"/>
            <a:ext cx="12188823" cy="457200"/>
          </a:xfrm>
          <a:prstGeom prst="rect">
            <a:avLst/>
          </a:prstGeom>
          <a:solidFill>
            <a:srgbClr val="BD582C"/>
          </a:solidFill>
          <a:ln cap="flat">
            <a:noFill/>
            <a:prstDash val="solid"/>
          </a:ln>
        </p:spPr>
        <p:txBody>
          <a:bodyPr lIns="0" tIns="0" rIns="0" bIns="0"/>
          <a:lstStyle/>
          <a:p>
            <a:endParaRPr lang="en-US"/>
          </a:p>
        </p:txBody>
      </p:sp>
      <p:sp>
        <p:nvSpPr>
          <p:cNvPr id="3" name="Rectangle 7">
            <a:extLst>
              <a:ext uri="{FF2B5EF4-FFF2-40B4-BE49-F238E27FC236}">
                <a16:creationId xmlns:a16="http://schemas.microsoft.com/office/drawing/2014/main" id="{14309C58-E2F2-07F2-6FF9-E89B9E47D073}"/>
              </a:ext>
            </a:extLst>
          </p:cNvPr>
          <p:cNvSpPr/>
          <p:nvPr/>
        </p:nvSpPr>
        <p:spPr>
          <a:xfrm>
            <a:off x="18" y="6334313"/>
            <a:ext cx="12188823" cy="64008"/>
          </a:xfrm>
          <a:prstGeom prst="rect">
            <a:avLst/>
          </a:prstGeom>
          <a:solidFill>
            <a:srgbClr val="E48312"/>
          </a:solidFill>
          <a:ln cap="flat">
            <a:noFill/>
            <a:prstDash val="solid"/>
          </a:ln>
        </p:spPr>
        <p:txBody>
          <a:bodyPr lIns="0" tIns="0" rIns="0" bIns="0"/>
          <a:lstStyle/>
          <a:p>
            <a:endParaRPr lang="en-US"/>
          </a:p>
        </p:txBody>
      </p:sp>
      <p:sp>
        <p:nvSpPr>
          <p:cNvPr id="4" name="Title 1">
            <a:extLst>
              <a:ext uri="{FF2B5EF4-FFF2-40B4-BE49-F238E27FC236}">
                <a16:creationId xmlns:a16="http://schemas.microsoft.com/office/drawing/2014/main" id="{9FA59FC9-3122-F4D7-4AAC-5CDDFDE7DE14}"/>
              </a:ext>
            </a:extLst>
          </p:cNvPr>
          <p:cNvSpPr txBox="1">
            <a:spLocks noGrp="1"/>
          </p:cNvSpPr>
          <p:nvPr>
            <p:ph type="ctrTitle"/>
          </p:nvPr>
        </p:nvSpPr>
        <p:spPr>
          <a:xfrm>
            <a:off x="1097280" y="758952"/>
            <a:ext cx="10058400" cy="3566160"/>
          </a:xfrm>
        </p:spPr>
        <p:txBody>
          <a:bodyPr/>
          <a:lstStyle>
            <a:lvl1pPr>
              <a:defRPr sz="8000">
                <a:solidFill>
                  <a:srgbClr val="262626"/>
                </a:solidFill>
              </a:defRPr>
            </a:lvl1pPr>
          </a:lstStyle>
          <a:p>
            <a:pPr lvl="0"/>
            <a:r>
              <a:rPr lang="en-US"/>
              <a:t>Click to edit Master title style</a:t>
            </a:r>
          </a:p>
        </p:txBody>
      </p:sp>
      <p:sp>
        <p:nvSpPr>
          <p:cNvPr id="5" name="Subtitle 2">
            <a:extLst>
              <a:ext uri="{FF2B5EF4-FFF2-40B4-BE49-F238E27FC236}">
                <a16:creationId xmlns:a16="http://schemas.microsoft.com/office/drawing/2014/main" id="{E167BE79-0512-C0EA-9AA9-25159BCCFC56}"/>
              </a:ext>
            </a:extLst>
          </p:cNvPr>
          <p:cNvSpPr txBox="1">
            <a:spLocks noGrp="1"/>
          </p:cNvSpPr>
          <p:nvPr>
            <p:ph type="subTitle" idx="1"/>
          </p:nvPr>
        </p:nvSpPr>
        <p:spPr>
          <a:xfrm>
            <a:off x="1100050" y="4455624"/>
            <a:ext cx="10058400" cy="1143000"/>
          </a:xfrm>
        </p:spPr>
        <p:txBody>
          <a:bodyPr lIns="91440" rIns="91440"/>
          <a:lstStyle>
            <a:lvl1pPr marL="0" indent="0">
              <a:buNone/>
              <a:defRPr sz="2400" cap="all" spc="200">
                <a:solidFill>
                  <a:srgbClr val="637052"/>
                </a:solidFill>
                <a:latin typeface="Calibri Light"/>
              </a:defRPr>
            </a:lvl1pPr>
          </a:lstStyle>
          <a:p>
            <a:pPr lvl="0"/>
            <a:r>
              <a:rPr lang="en-US"/>
              <a:t>Click to edit Master subtitle style</a:t>
            </a:r>
          </a:p>
        </p:txBody>
      </p:sp>
      <p:sp>
        <p:nvSpPr>
          <p:cNvPr id="6" name="Date Placeholder 3">
            <a:extLst>
              <a:ext uri="{FF2B5EF4-FFF2-40B4-BE49-F238E27FC236}">
                <a16:creationId xmlns:a16="http://schemas.microsoft.com/office/drawing/2014/main" id="{DBEB8A84-655D-2E56-C94F-F00FB5FA9755}"/>
              </a:ext>
            </a:extLst>
          </p:cNvPr>
          <p:cNvSpPr txBox="1">
            <a:spLocks noGrp="1"/>
          </p:cNvSpPr>
          <p:nvPr>
            <p:ph type="dt" sz="half" idx="7"/>
          </p:nvPr>
        </p:nvSpPr>
        <p:spPr>
          <a:xfrm>
            <a:off x="1097280" y="6459787"/>
            <a:ext cx="2472272" cy="365129"/>
          </a:xfrm>
        </p:spPr>
        <p:txBody>
          <a:bodyPr/>
          <a:lstStyle>
            <a:lvl1pPr>
              <a:defRPr/>
            </a:lvl1pPr>
          </a:lstStyle>
          <a:p>
            <a:pPr lvl="0"/>
            <a:fld id="{68FA514A-51E0-4158-A010-98F2397FA185}" type="datetime1">
              <a:rPr lang="en-US"/>
              <a:pPr lvl="0"/>
              <a:t>5/2/2025</a:t>
            </a:fld>
            <a:endParaRPr lang="en-US"/>
          </a:p>
        </p:txBody>
      </p:sp>
      <p:sp>
        <p:nvSpPr>
          <p:cNvPr id="7" name="Footer Placeholder 4">
            <a:extLst>
              <a:ext uri="{FF2B5EF4-FFF2-40B4-BE49-F238E27FC236}">
                <a16:creationId xmlns:a16="http://schemas.microsoft.com/office/drawing/2014/main" id="{F2B411E9-5C0B-37BA-4BEA-3EB75FE5824E}"/>
              </a:ext>
            </a:extLst>
          </p:cNvPr>
          <p:cNvSpPr txBox="1">
            <a:spLocks noGrp="1"/>
          </p:cNvSpPr>
          <p:nvPr>
            <p:ph type="ftr" sz="quarter" idx="9"/>
          </p:nvPr>
        </p:nvSpPr>
        <p:spPr>
          <a:xfrm>
            <a:off x="3686184" y="6459787"/>
            <a:ext cx="4822801" cy="365129"/>
          </a:xfrm>
        </p:spPr>
        <p:txBody>
          <a:bodyPr/>
          <a:lstStyle>
            <a:lvl1pPr>
              <a:defRPr/>
            </a:lvl1pPr>
          </a:lstStyle>
          <a:p>
            <a:pPr lvl="0"/>
            <a:endParaRPr lang="en-US"/>
          </a:p>
        </p:txBody>
      </p:sp>
      <p:sp>
        <p:nvSpPr>
          <p:cNvPr id="8" name="Slide Number Placeholder 5">
            <a:extLst>
              <a:ext uri="{FF2B5EF4-FFF2-40B4-BE49-F238E27FC236}">
                <a16:creationId xmlns:a16="http://schemas.microsoft.com/office/drawing/2014/main" id="{BB9BE1F7-6DB2-DDE5-349A-74B6C8CA139E}"/>
              </a:ext>
            </a:extLst>
          </p:cNvPr>
          <p:cNvSpPr txBox="1">
            <a:spLocks noGrp="1"/>
          </p:cNvSpPr>
          <p:nvPr>
            <p:ph type="sldNum" sz="quarter" idx="8"/>
          </p:nvPr>
        </p:nvSpPr>
        <p:spPr>
          <a:xfrm>
            <a:off x="9900455" y="6459787"/>
            <a:ext cx="1312026" cy="365129"/>
          </a:xfrm>
        </p:spPr>
        <p:txBody>
          <a:bodyPr/>
          <a:lstStyle>
            <a:lvl1pPr>
              <a:defRPr/>
            </a:lvl1pPr>
          </a:lstStyle>
          <a:p>
            <a:pPr lvl="0"/>
            <a:fld id="{B8A91ED5-8629-4385-B6E2-43D6006CFF42}" type="slidenum">
              <a:t>‹#›</a:t>
            </a:fld>
            <a:endParaRPr lang="en-US"/>
          </a:p>
        </p:txBody>
      </p:sp>
      <p:cxnSp>
        <p:nvCxnSpPr>
          <p:cNvPr id="9" name="Straight Connector 8">
            <a:extLst>
              <a:ext uri="{FF2B5EF4-FFF2-40B4-BE49-F238E27FC236}">
                <a16:creationId xmlns:a16="http://schemas.microsoft.com/office/drawing/2014/main" id="{C8389815-ACF4-E1A2-7115-3A1B494931A7}"/>
              </a:ext>
            </a:extLst>
          </p:cNvPr>
          <p:cNvCxnSpPr/>
          <p:nvPr/>
        </p:nvCxnSpPr>
        <p:spPr>
          <a:xfrm>
            <a:off x="1207657" y="4343400"/>
            <a:ext cx="9875520" cy="0"/>
          </a:xfrm>
          <a:prstGeom prst="straightConnector1">
            <a:avLst/>
          </a:prstGeom>
          <a:noFill/>
          <a:ln w="6345" cap="flat">
            <a:solidFill>
              <a:srgbClr val="7F7F7F"/>
            </a:solidFill>
            <a:prstDash val="solid"/>
          </a:ln>
        </p:spPr>
      </p:cxnSp>
    </p:spTree>
    <p:extLst>
      <p:ext uri="{BB962C8B-B14F-4D97-AF65-F5344CB8AC3E}">
        <p14:creationId xmlns:p14="http://schemas.microsoft.com/office/powerpoint/2010/main" val="9754759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B7C622D-4D52-B1BC-B922-DF89AD73A569}"/>
              </a:ext>
            </a:extLst>
          </p:cNvPr>
          <p:cNvSpPr/>
          <p:nvPr/>
        </p:nvSpPr>
        <p:spPr>
          <a:xfrm>
            <a:off x="0" y="6400800"/>
            <a:ext cx="12191996" cy="457200"/>
          </a:xfrm>
          <a:prstGeom prst="rect">
            <a:avLst/>
          </a:prstGeom>
          <a:solidFill>
            <a:srgbClr val="BD582C"/>
          </a:solidFill>
          <a:ln cap="flat">
            <a:noFill/>
            <a:prstDash val="solid"/>
          </a:ln>
        </p:spPr>
        <p:txBody>
          <a:bodyPr lIns="0" tIns="0" rIns="0" bIns="0"/>
          <a:lstStyle/>
          <a:p>
            <a:endParaRPr lang="en-US"/>
          </a:p>
        </p:txBody>
      </p:sp>
      <p:sp>
        <p:nvSpPr>
          <p:cNvPr id="5" name="Rectangle 8">
            <a:extLst>
              <a:ext uri="{FF2B5EF4-FFF2-40B4-BE49-F238E27FC236}">
                <a16:creationId xmlns:a16="http://schemas.microsoft.com/office/drawing/2014/main" id="{088F7D55-0AD0-FDB6-524F-2A32683C483D}"/>
              </a:ext>
            </a:extLst>
          </p:cNvPr>
          <p:cNvSpPr/>
          <p:nvPr/>
        </p:nvSpPr>
        <p:spPr>
          <a:xfrm>
            <a:off x="0" y="6334313"/>
            <a:ext cx="12191996" cy="66001"/>
          </a:xfrm>
          <a:prstGeom prst="rect">
            <a:avLst/>
          </a:prstGeom>
          <a:solidFill>
            <a:srgbClr val="E48312"/>
          </a:solidFill>
          <a:ln cap="flat">
            <a:noFill/>
            <a:prstDash val="solid"/>
          </a:ln>
        </p:spPr>
        <p:txBody>
          <a:bodyPr lIns="0" tIns="0" rIns="0" bIns="0"/>
          <a:lstStyle/>
          <a:p>
            <a:endParaRPr lang="en-US"/>
          </a:p>
        </p:txBody>
      </p:sp>
      <p:cxnSp>
        <p:nvCxnSpPr>
          <p:cNvPr id="6" name="Straight Connector 9">
            <a:extLst>
              <a:ext uri="{FF2B5EF4-FFF2-40B4-BE49-F238E27FC236}">
                <a16:creationId xmlns:a16="http://schemas.microsoft.com/office/drawing/2014/main" id="{9B7CB4C5-8C9C-8974-C6FB-2D73CDE71B90}"/>
              </a:ext>
            </a:extLst>
          </p:cNvPr>
          <p:cNvCxnSpPr/>
          <p:nvPr/>
        </p:nvCxnSpPr>
        <p:spPr>
          <a:xfrm>
            <a:off x="1193529" y="1737844"/>
            <a:ext cx="9966960" cy="0"/>
          </a:xfrm>
          <a:prstGeom prst="straightConnector1">
            <a:avLst/>
          </a:prstGeom>
          <a:noFill/>
          <a:ln w="6345" cap="flat">
            <a:solidFill>
              <a:srgbClr val="7F7F7F"/>
            </a:solidFill>
            <a:prstDash val="solid"/>
          </a:ln>
        </p:spPr>
      </p:cxnSp>
      <p:sp>
        <p:nvSpPr>
          <p:cNvPr id="2" name="Footer Placeholder 4">
            <a:extLst>
              <a:ext uri="{FF2B5EF4-FFF2-40B4-BE49-F238E27FC236}">
                <a16:creationId xmlns:a16="http://schemas.microsoft.com/office/drawing/2014/main" id="{EA466068-53CF-9B28-4C28-DD8725F3B85D}"/>
              </a:ext>
            </a:extLst>
          </p:cNvPr>
          <p:cNvSpPr txBox="1">
            <a:spLocks noGrp="1"/>
          </p:cNvSpPr>
          <p:nvPr>
            <p:ph type="ftr" sz="quarter" idx="9"/>
          </p:nvPr>
        </p:nvSpPr>
        <p:spPr>
          <a:xfrm>
            <a:off x="3686184" y="6459787"/>
            <a:ext cx="4822801" cy="365129"/>
          </a:xfrm>
        </p:spPr>
        <p:txBody>
          <a:bodyPr/>
          <a:lstStyle>
            <a:lvl1pPr>
              <a:defRPr/>
            </a:lvl1pPr>
          </a:lstStyle>
          <a:p>
            <a:pPr lvl="0"/>
            <a:endParaRPr lang="en-US"/>
          </a:p>
        </p:txBody>
      </p:sp>
      <p:sp>
        <p:nvSpPr>
          <p:cNvPr id="3" name="Slide Number Placeholder 5">
            <a:extLst>
              <a:ext uri="{FF2B5EF4-FFF2-40B4-BE49-F238E27FC236}">
                <a16:creationId xmlns:a16="http://schemas.microsoft.com/office/drawing/2014/main" id="{6492B3D1-B314-97C8-0ABB-1E6E77C09AA6}"/>
              </a:ext>
            </a:extLst>
          </p:cNvPr>
          <p:cNvSpPr txBox="1">
            <a:spLocks noGrp="1"/>
          </p:cNvSpPr>
          <p:nvPr>
            <p:ph type="sldNum" sz="quarter" idx="8"/>
          </p:nvPr>
        </p:nvSpPr>
        <p:spPr>
          <a:xfrm>
            <a:off x="9900455" y="6459787"/>
            <a:ext cx="1312026" cy="365129"/>
          </a:xfrm>
        </p:spPr>
        <p:txBody>
          <a:bodyPr/>
          <a:lstStyle>
            <a:lvl1pPr>
              <a:defRPr/>
            </a:lvl1pPr>
          </a:lstStyle>
          <a:p>
            <a:pPr lvl="0"/>
            <a:fld id="{FAA3149B-984D-4BC4-B665-95DE02B8D2E3}" type="slidenum">
              <a:t>‹#›</a:t>
            </a:fld>
            <a:endParaRPr lang="en-US"/>
          </a:p>
        </p:txBody>
      </p:sp>
    </p:spTree>
    <p:extLst>
      <p:ext uri="{BB962C8B-B14F-4D97-AF65-F5344CB8AC3E}">
        <p14:creationId xmlns:p14="http://schemas.microsoft.com/office/powerpoint/2010/main" val="113699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0D9E06F-3DBB-07CB-D707-81743C3DC7D2}"/>
              </a:ext>
            </a:extLst>
          </p:cNvPr>
          <p:cNvSpPr/>
          <p:nvPr/>
        </p:nvSpPr>
        <p:spPr>
          <a:xfrm>
            <a:off x="3172" y="6400800"/>
            <a:ext cx="12188823" cy="457200"/>
          </a:xfrm>
          <a:prstGeom prst="rect">
            <a:avLst/>
          </a:prstGeom>
          <a:solidFill>
            <a:srgbClr val="BD582C"/>
          </a:solidFill>
          <a:ln cap="flat">
            <a:noFill/>
            <a:prstDash val="solid"/>
          </a:ln>
        </p:spPr>
        <p:txBody>
          <a:bodyPr lIns="0" tIns="0" rIns="0" bIns="0"/>
          <a:lstStyle/>
          <a:p>
            <a:endParaRPr lang="en-US"/>
          </a:p>
        </p:txBody>
      </p:sp>
      <p:sp>
        <p:nvSpPr>
          <p:cNvPr id="3" name="Rectangle 7">
            <a:extLst>
              <a:ext uri="{FF2B5EF4-FFF2-40B4-BE49-F238E27FC236}">
                <a16:creationId xmlns:a16="http://schemas.microsoft.com/office/drawing/2014/main" id="{823EE6E0-BBE5-FF84-BE37-1DABFB0346C1}"/>
              </a:ext>
            </a:extLst>
          </p:cNvPr>
          <p:cNvSpPr/>
          <p:nvPr/>
        </p:nvSpPr>
        <p:spPr>
          <a:xfrm>
            <a:off x="18" y="6334313"/>
            <a:ext cx="12188823" cy="64008"/>
          </a:xfrm>
          <a:prstGeom prst="rect">
            <a:avLst/>
          </a:prstGeom>
          <a:solidFill>
            <a:srgbClr val="E48312"/>
          </a:solidFill>
          <a:ln cap="flat">
            <a:noFill/>
            <a:prstDash val="solid"/>
          </a:ln>
        </p:spPr>
        <p:txBody>
          <a:bodyPr lIns="0" tIns="0" rIns="0" bIns="0"/>
          <a:lstStyle/>
          <a:p>
            <a:endParaRPr lang="en-US"/>
          </a:p>
        </p:txBody>
      </p:sp>
      <p:sp>
        <p:nvSpPr>
          <p:cNvPr id="4" name="Vertical Title 1">
            <a:extLst>
              <a:ext uri="{FF2B5EF4-FFF2-40B4-BE49-F238E27FC236}">
                <a16:creationId xmlns:a16="http://schemas.microsoft.com/office/drawing/2014/main" id="{B3CC47BF-2601-8AF2-8A95-8CC7C0A384F8}"/>
              </a:ext>
            </a:extLst>
          </p:cNvPr>
          <p:cNvSpPr txBox="1">
            <a:spLocks noGrp="1"/>
          </p:cNvSpPr>
          <p:nvPr>
            <p:ph type="title" orient="vert"/>
          </p:nvPr>
        </p:nvSpPr>
        <p:spPr>
          <a:xfrm>
            <a:off x="8724903" y="414780"/>
            <a:ext cx="2628899" cy="5757419"/>
          </a:xfrm>
        </p:spPr>
        <p:txBody>
          <a:bodyPr vert="eaVert"/>
          <a:lstStyle>
            <a:lvl1pPr>
              <a:defRPr/>
            </a:lvl1pPr>
          </a:lstStyle>
          <a:p>
            <a:pPr lvl="0"/>
            <a:r>
              <a:rPr lang="en-US"/>
              <a:t>Click to edit Master title style</a:t>
            </a:r>
          </a:p>
        </p:txBody>
      </p:sp>
      <p:sp>
        <p:nvSpPr>
          <p:cNvPr id="5" name="Vertical Text Placeholder 2">
            <a:extLst>
              <a:ext uri="{FF2B5EF4-FFF2-40B4-BE49-F238E27FC236}">
                <a16:creationId xmlns:a16="http://schemas.microsoft.com/office/drawing/2014/main" id="{C8C4EC39-8E3B-6282-8C22-4D1A31C982E2}"/>
              </a:ext>
            </a:extLst>
          </p:cNvPr>
          <p:cNvSpPr txBox="1">
            <a:spLocks noGrp="1"/>
          </p:cNvSpPr>
          <p:nvPr>
            <p:ph type="body" orient="vert" idx="1"/>
          </p:nvPr>
        </p:nvSpPr>
        <p:spPr>
          <a:xfrm>
            <a:off x="838203" y="414780"/>
            <a:ext cx="7734296" cy="5757419"/>
          </a:xfrm>
        </p:spPr>
        <p:txBody>
          <a:bodyPr vert="eaVert" lIns="45720" tIns="0" rIns="45720" bIns="0"/>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E3DE3976-5FDF-42C9-5850-16F3E11F32EE}"/>
              </a:ext>
            </a:extLst>
          </p:cNvPr>
          <p:cNvSpPr txBox="1">
            <a:spLocks noGrp="1"/>
          </p:cNvSpPr>
          <p:nvPr>
            <p:ph type="dt" sz="half" idx="7"/>
          </p:nvPr>
        </p:nvSpPr>
        <p:spPr>
          <a:xfrm>
            <a:off x="1097280" y="6459787"/>
            <a:ext cx="2472272" cy="365129"/>
          </a:xfrm>
        </p:spPr>
        <p:txBody>
          <a:bodyPr/>
          <a:lstStyle>
            <a:lvl1pPr>
              <a:defRPr/>
            </a:lvl1pPr>
          </a:lstStyle>
          <a:p>
            <a:pPr lvl="0"/>
            <a:fld id="{5264A758-2CCD-4DE0-A8AE-55FE9FDD99B6}" type="datetime1">
              <a:rPr lang="en-US"/>
              <a:pPr lvl="0"/>
              <a:t>5/2/2025</a:t>
            </a:fld>
            <a:endParaRPr lang="en-US"/>
          </a:p>
        </p:txBody>
      </p:sp>
      <p:sp>
        <p:nvSpPr>
          <p:cNvPr id="7" name="Footer Placeholder 4">
            <a:extLst>
              <a:ext uri="{FF2B5EF4-FFF2-40B4-BE49-F238E27FC236}">
                <a16:creationId xmlns:a16="http://schemas.microsoft.com/office/drawing/2014/main" id="{FF4D0092-F805-C1DC-AC84-459FAA89B061}"/>
              </a:ext>
            </a:extLst>
          </p:cNvPr>
          <p:cNvSpPr txBox="1">
            <a:spLocks noGrp="1"/>
          </p:cNvSpPr>
          <p:nvPr>
            <p:ph type="ftr" sz="quarter" idx="9"/>
          </p:nvPr>
        </p:nvSpPr>
        <p:spPr>
          <a:xfrm>
            <a:off x="3686184" y="6459787"/>
            <a:ext cx="4822801" cy="365129"/>
          </a:xfrm>
        </p:spPr>
        <p:txBody>
          <a:bodyPr/>
          <a:lstStyle>
            <a:lvl1pPr>
              <a:defRPr/>
            </a:lvl1pPr>
          </a:lstStyle>
          <a:p>
            <a:pPr lvl="0"/>
            <a:endParaRPr lang="en-US"/>
          </a:p>
        </p:txBody>
      </p:sp>
      <p:sp>
        <p:nvSpPr>
          <p:cNvPr id="8" name="Slide Number Placeholder 5">
            <a:extLst>
              <a:ext uri="{FF2B5EF4-FFF2-40B4-BE49-F238E27FC236}">
                <a16:creationId xmlns:a16="http://schemas.microsoft.com/office/drawing/2014/main" id="{C00C5426-1F9A-C0E6-4079-20AEBB62FA0F}"/>
              </a:ext>
            </a:extLst>
          </p:cNvPr>
          <p:cNvSpPr txBox="1">
            <a:spLocks noGrp="1"/>
          </p:cNvSpPr>
          <p:nvPr>
            <p:ph type="sldNum" sz="quarter" idx="8"/>
          </p:nvPr>
        </p:nvSpPr>
        <p:spPr>
          <a:xfrm>
            <a:off x="9900455" y="6459787"/>
            <a:ext cx="1312026" cy="365129"/>
          </a:xfrm>
        </p:spPr>
        <p:txBody>
          <a:bodyPr/>
          <a:lstStyle>
            <a:lvl1pPr>
              <a:defRPr/>
            </a:lvl1pPr>
          </a:lstStyle>
          <a:p>
            <a:pPr lvl="0"/>
            <a:fld id="{8C37B628-558E-4A64-9E5B-E02A5BDB2554}" type="slidenum">
              <a:t>‹#›</a:t>
            </a:fld>
            <a:endParaRPr lang="en-US"/>
          </a:p>
        </p:txBody>
      </p:sp>
    </p:spTree>
    <p:extLst>
      <p:ext uri="{BB962C8B-B14F-4D97-AF65-F5344CB8AC3E}">
        <p14:creationId xmlns:p14="http://schemas.microsoft.com/office/powerpoint/2010/main" val="355410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3E1A4BB-4DBC-1839-0434-990C35B6421B}"/>
              </a:ext>
            </a:extLst>
          </p:cNvPr>
          <p:cNvSpPr/>
          <p:nvPr/>
        </p:nvSpPr>
        <p:spPr>
          <a:xfrm>
            <a:off x="0" y="6400800"/>
            <a:ext cx="12191996" cy="457200"/>
          </a:xfrm>
          <a:prstGeom prst="rect">
            <a:avLst/>
          </a:prstGeom>
          <a:solidFill>
            <a:srgbClr val="BD582C"/>
          </a:solidFill>
          <a:ln cap="flat">
            <a:noFill/>
            <a:prstDash val="solid"/>
          </a:ln>
        </p:spPr>
        <p:txBody>
          <a:bodyPr lIns="0" tIns="0" rIns="0" bIns="0"/>
          <a:lstStyle/>
          <a:p>
            <a:endParaRPr lang="en-US"/>
          </a:p>
        </p:txBody>
      </p:sp>
      <p:sp>
        <p:nvSpPr>
          <p:cNvPr id="5" name="Rectangle 8">
            <a:extLst>
              <a:ext uri="{FF2B5EF4-FFF2-40B4-BE49-F238E27FC236}">
                <a16:creationId xmlns:a16="http://schemas.microsoft.com/office/drawing/2014/main" id="{E66C3CE8-C387-BF39-3D5C-3DE37BB5A4F7}"/>
              </a:ext>
            </a:extLst>
          </p:cNvPr>
          <p:cNvSpPr/>
          <p:nvPr/>
        </p:nvSpPr>
        <p:spPr>
          <a:xfrm>
            <a:off x="0" y="6334313"/>
            <a:ext cx="12191996" cy="66001"/>
          </a:xfrm>
          <a:prstGeom prst="rect">
            <a:avLst/>
          </a:prstGeom>
          <a:solidFill>
            <a:srgbClr val="E48312"/>
          </a:solidFill>
          <a:ln cap="flat">
            <a:noFill/>
            <a:prstDash val="solid"/>
          </a:ln>
        </p:spPr>
        <p:txBody>
          <a:bodyPr lIns="0" tIns="0" rIns="0" bIns="0"/>
          <a:lstStyle/>
          <a:p>
            <a:endParaRPr lang="en-US"/>
          </a:p>
        </p:txBody>
      </p:sp>
      <p:cxnSp>
        <p:nvCxnSpPr>
          <p:cNvPr id="6" name="Straight Connector 9">
            <a:extLst>
              <a:ext uri="{FF2B5EF4-FFF2-40B4-BE49-F238E27FC236}">
                <a16:creationId xmlns:a16="http://schemas.microsoft.com/office/drawing/2014/main" id="{4A8810A7-4589-D0EB-AD40-5665E086AD5C}"/>
              </a:ext>
            </a:extLst>
          </p:cNvPr>
          <p:cNvCxnSpPr/>
          <p:nvPr/>
        </p:nvCxnSpPr>
        <p:spPr>
          <a:xfrm>
            <a:off x="1193529" y="1737844"/>
            <a:ext cx="9966960" cy="0"/>
          </a:xfrm>
          <a:prstGeom prst="straightConnector1">
            <a:avLst/>
          </a:prstGeom>
          <a:noFill/>
          <a:ln w="6345" cap="flat">
            <a:solidFill>
              <a:srgbClr val="7F7F7F"/>
            </a:solidFill>
            <a:prstDash val="solid"/>
          </a:ln>
        </p:spPr>
      </p:cxnSp>
      <p:sp>
        <p:nvSpPr>
          <p:cNvPr id="2" name="Footer Placeholder 4">
            <a:extLst>
              <a:ext uri="{FF2B5EF4-FFF2-40B4-BE49-F238E27FC236}">
                <a16:creationId xmlns:a16="http://schemas.microsoft.com/office/drawing/2014/main" id="{4F382EA9-40F3-281F-A068-2D73E63363B9}"/>
              </a:ext>
            </a:extLst>
          </p:cNvPr>
          <p:cNvSpPr txBox="1">
            <a:spLocks noGrp="1"/>
          </p:cNvSpPr>
          <p:nvPr>
            <p:ph type="ftr" sz="quarter" idx="9"/>
          </p:nvPr>
        </p:nvSpPr>
        <p:spPr>
          <a:xfrm>
            <a:off x="3686184" y="6459787"/>
            <a:ext cx="4822801" cy="365129"/>
          </a:xfrm>
        </p:spPr>
        <p:txBody>
          <a:bodyPr/>
          <a:lstStyle>
            <a:lvl1pPr>
              <a:defRPr/>
            </a:lvl1pPr>
          </a:lstStyle>
          <a:p>
            <a:pPr lvl="0"/>
            <a:endParaRPr lang="en-US"/>
          </a:p>
        </p:txBody>
      </p:sp>
      <p:sp>
        <p:nvSpPr>
          <p:cNvPr id="3" name="Slide Number Placeholder 5">
            <a:extLst>
              <a:ext uri="{FF2B5EF4-FFF2-40B4-BE49-F238E27FC236}">
                <a16:creationId xmlns:a16="http://schemas.microsoft.com/office/drawing/2014/main" id="{D109E967-785D-3968-D89C-D52E010E79D4}"/>
              </a:ext>
            </a:extLst>
          </p:cNvPr>
          <p:cNvSpPr txBox="1">
            <a:spLocks noGrp="1"/>
          </p:cNvSpPr>
          <p:nvPr>
            <p:ph type="sldNum" sz="quarter" idx="8"/>
          </p:nvPr>
        </p:nvSpPr>
        <p:spPr>
          <a:xfrm>
            <a:off x="9900455" y="6459787"/>
            <a:ext cx="1312026" cy="365129"/>
          </a:xfrm>
        </p:spPr>
        <p:txBody>
          <a:bodyPr/>
          <a:lstStyle>
            <a:lvl1pPr>
              <a:defRPr/>
            </a:lvl1pPr>
          </a:lstStyle>
          <a:p>
            <a:pPr lvl="0"/>
            <a:fld id="{3E6C735C-95C4-4FA0-9367-339E3B6CAE34}" type="slidenum">
              <a:t>‹#›</a:t>
            </a:fld>
            <a:endParaRPr lang="en-US"/>
          </a:p>
        </p:txBody>
      </p:sp>
    </p:spTree>
    <p:extLst>
      <p:ext uri="{BB962C8B-B14F-4D97-AF65-F5344CB8AC3E}">
        <p14:creationId xmlns:p14="http://schemas.microsoft.com/office/powerpoint/2010/main" val="83218063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B8AF472-6B50-5AE1-AF98-3FD18CAE2C26}"/>
              </a:ext>
            </a:extLst>
          </p:cNvPr>
          <p:cNvSpPr/>
          <p:nvPr/>
        </p:nvSpPr>
        <p:spPr>
          <a:xfrm>
            <a:off x="3172" y="6400800"/>
            <a:ext cx="12188823" cy="457200"/>
          </a:xfrm>
          <a:prstGeom prst="rect">
            <a:avLst/>
          </a:prstGeom>
          <a:solidFill>
            <a:srgbClr val="BD582C"/>
          </a:solidFill>
          <a:ln cap="flat">
            <a:noFill/>
            <a:prstDash val="solid"/>
          </a:ln>
        </p:spPr>
        <p:txBody>
          <a:bodyPr lIns="0" tIns="0" rIns="0" bIns="0"/>
          <a:lstStyle/>
          <a:p>
            <a:endParaRPr lang="en-US"/>
          </a:p>
        </p:txBody>
      </p:sp>
      <p:sp>
        <p:nvSpPr>
          <p:cNvPr id="3" name="Rectangle 7">
            <a:extLst>
              <a:ext uri="{FF2B5EF4-FFF2-40B4-BE49-F238E27FC236}">
                <a16:creationId xmlns:a16="http://schemas.microsoft.com/office/drawing/2014/main" id="{9F311649-4EF8-03F5-C3F5-971D709A5A1E}"/>
              </a:ext>
            </a:extLst>
          </p:cNvPr>
          <p:cNvSpPr/>
          <p:nvPr/>
        </p:nvSpPr>
        <p:spPr>
          <a:xfrm>
            <a:off x="18" y="6334313"/>
            <a:ext cx="12188823" cy="64008"/>
          </a:xfrm>
          <a:prstGeom prst="rect">
            <a:avLst/>
          </a:prstGeom>
          <a:solidFill>
            <a:srgbClr val="E48312"/>
          </a:solidFill>
          <a:ln cap="flat">
            <a:noFill/>
            <a:prstDash val="solid"/>
          </a:ln>
        </p:spPr>
        <p:txBody>
          <a:bodyPr lIns="0" tIns="0" rIns="0" bIns="0"/>
          <a:lstStyle/>
          <a:p>
            <a:endParaRPr lang="en-US"/>
          </a:p>
        </p:txBody>
      </p:sp>
      <p:sp>
        <p:nvSpPr>
          <p:cNvPr id="4" name="Title 1">
            <a:extLst>
              <a:ext uri="{FF2B5EF4-FFF2-40B4-BE49-F238E27FC236}">
                <a16:creationId xmlns:a16="http://schemas.microsoft.com/office/drawing/2014/main" id="{20219B26-91CB-4798-4FF3-495CA6DDEED0}"/>
              </a:ext>
            </a:extLst>
          </p:cNvPr>
          <p:cNvSpPr txBox="1">
            <a:spLocks noGrp="1"/>
          </p:cNvSpPr>
          <p:nvPr>
            <p:ph type="title"/>
          </p:nvPr>
        </p:nvSpPr>
        <p:spPr>
          <a:xfrm>
            <a:off x="1097280" y="758952"/>
            <a:ext cx="10058400" cy="3566160"/>
          </a:xfrm>
        </p:spPr>
        <p:txBody>
          <a:bodyPr/>
          <a:lstStyle>
            <a:lvl1pPr>
              <a:defRPr sz="8000">
                <a:solidFill>
                  <a:srgbClr val="262626"/>
                </a:solidFill>
              </a:defRPr>
            </a:lvl1pPr>
          </a:lstStyle>
          <a:p>
            <a:pPr lvl="0"/>
            <a:r>
              <a:rPr lang="en-US"/>
              <a:t>Click to edit Master title style</a:t>
            </a:r>
          </a:p>
        </p:txBody>
      </p:sp>
      <p:sp>
        <p:nvSpPr>
          <p:cNvPr id="5" name="Text Placeholder 2">
            <a:extLst>
              <a:ext uri="{FF2B5EF4-FFF2-40B4-BE49-F238E27FC236}">
                <a16:creationId xmlns:a16="http://schemas.microsoft.com/office/drawing/2014/main" id="{7E554724-9D64-3B56-3E5C-C15CD60EF650}"/>
              </a:ext>
            </a:extLst>
          </p:cNvPr>
          <p:cNvSpPr txBox="1">
            <a:spLocks noGrp="1"/>
          </p:cNvSpPr>
          <p:nvPr>
            <p:ph type="body" idx="1"/>
          </p:nvPr>
        </p:nvSpPr>
        <p:spPr>
          <a:xfrm>
            <a:off x="1097280" y="4453128"/>
            <a:ext cx="10058400" cy="1143000"/>
          </a:xfrm>
        </p:spPr>
        <p:txBody>
          <a:bodyPr lIns="91440" rIns="91440"/>
          <a:lstStyle>
            <a:lvl1pPr marL="0" indent="0">
              <a:buNone/>
              <a:defRPr sz="2400" cap="all" spc="200">
                <a:solidFill>
                  <a:srgbClr val="637052"/>
                </a:solidFill>
                <a:latin typeface="Calibri Light"/>
              </a:defRPr>
            </a:lvl1pPr>
          </a:lstStyle>
          <a:p>
            <a:pPr lvl="0"/>
            <a:r>
              <a:rPr lang="en-US"/>
              <a:t>Click to edit Master text styles</a:t>
            </a:r>
          </a:p>
        </p:txBody>
      </p:sp>
      <p:sp>
        <p:nvSpPr>
          <p:cNvPr id="6" name="Date Placeholder 3">
            <a:extLst>
              <a:ext uri="{FF2B5EF4-FFF2-40B4-BE49-F238E27FC236}">
                <a16:creationId xmlns:a16="http://schemas.microsoft.com/office/drawing/2014/main" id="{AFFFD5A4-94CD-7B10-A1D0-FC5F1C9E53DF}"/>
              </a:ext>
            </a:extLst>
          </p:cNvPr>
          <p:cNvSpPr txBox="1">
            <a:spLocks noGrp="1"/>
          </p:cNvSpPr>
          <p:nvPr>
            <p:ph type="dt" sz="half" idx="7"/>
          </p:nvPr>
        </p:nvSpPr>
        <p:spPr>
          <a:xfrm>
            <a:off x="1097280" y="6459787"/>
            <a:ext cx="2472272" cy="365129"/>
          </a:xfrm>
        </p:spPr>
        <p:txBody>
          <a:bodyPr/>
          <a:lstStyle>
            <a:lvl1pPr>
              <a:defRPr/>
            </a:lvl1pPr>
          </a:lstStyle>
          <a:p>
            <a:pPr lvl="0"/>
            <a:fld id="{66C888DD-1AF5-4959-863A-F23FC3A0C2BB}" type="datetime1">
              <a:rPr lang="en-US"/>
              <a:pPr lvl="0"/>
              <a:t>5/2/2025</a:t>
            </a:fld>
            <a:endParaRPr lang="en-US"/>
          </a:p>
        </p:txBody>
      </p:sp>
      <p:sp>
        <p:nvSpPr>
          <p:cNvPr id="7" name="Footer Placeholder 4">
            <a:extLst>
              <a:ext uri="{FF2B5EF4-FFF2-40B4-BE49-F238E27FC236}">
                <a16:creationId xmlns:a16="http://schemas.microsoft.com/office/drawing/2014/main" id="{58245537-7ABA-3250-D671-E0F0929D5FF9}"/>
              </a:ext>
            </a:extLst>
          </p:cNvPr>
          <p:cNvSpPr txBox="1">
            <a:spLocks noGrp="1"/>
          </p:cNvSpPr>
          <p:nvPr>
            <p:ph type="ftr" sz="quarter" idx="9"/>
          </p:nvPr>
        </p:nvSpPr>
        <p:spPr>
          <a:xfrm>
            <a:off x="3686184" y="6459787"/>
            <a:ext cx="4822801" cy="365129"/>
          </a:xfrm>
        </p:spPr>
        <p:txBody>
          <a:bodyPr/>
          <a:lstStyle>
            <a:lvl1pPr>
              <a:defRPr/>
            </a:lvl1pPr>
          </a:lstStyle>
          <a:p>
            <a:pPr lvl="0"/>
            <a:endParaRPr lang="en-US"/>
          </a:p>
        </p:txBody>
      </p:sp>
      <p:sp>
        <p:nvSpPr>
          <p:cNvPr id="8" name="Slide Number Placeholder 5">
            <a:extLst>
              <a:ext uri="{FF2B5EF4-FFF2-40B4-BE49-F238E27FC236}">
                <a16:creationId xmlns:a16="http://schemas.microsoft.com/office/drawing/2014/main" id="{0A49CC8E-6C41-B985-1BB4-19AEB6CFC831}"/>
              </a:ext>
            </a:extLst>
          </p:cNvPr>
          <p:cNvSpPr txBox="1">
            <a:spLocks noGrp="1"/>
          </p:cNvSpPr>
          <p:nvPr>
            <p:ph type="sldNum" sz="quarter" idx="8"/>
          </p:nvPr>
        </p:nvSpPr>
        <p:spPr>
          <a:xfrm>
            <a:off x="9900455" y="6459787"/>
            <a:ext cx="1312026" cy="365129"/>
          </a:xfrm>
        </p:spPr>
        <p:txBody>
          <a:bodyPr/>
          <a:lstStyle>
            <a:lvl1pPr>
              <a:defRPr/>
            </a:lvl1pPr>
          </a:lstStyle>
          <a:p>
            <a:pPr lvl="0"/>
            <a:fld id="{8AF29B99-6069-477F-B0BB-8F068CA57265}" type="slidenum">
              <a:t>‹#›</a:t>
            </a:fld>
            <a:endParaRPr lang="en-US"/>
          </a:p>
        </p:txBody>
      </p:sp>
      <p:cxnSp>
        <p:nvCxnSpPr>
          <p:cNvPr id="9" name="Straight Connector 8">
            <a:extLst>
              <a:ext uri="{FF2B5EF4-FFF2-40B4-BE49-F238E27FC236}">
                <a16:creationId xmlns:a16="http://schemas.microsoft.com/office/drawing/2014/main" id="{E4762471-180E-4ACF-D453-75CAA37CF867}"/>
              </a:ext>
            </a:extLst>
          </p:cNvPr>
          <p:cNvCxnSpPr/>
          <p:nvPr/>
        </p:nvCxnSpPr>
        <p:spPr>
          <a:xfrm>
            <a:off x="1207657" y="4343400"/>
            <a:ext cx="9875520" cy="0"/>
          </a:xfrm>
          <a:prstGeom prst="straightConnector1">
            <a:avLst/>
          </a:prstGeom>
          <a:noFill/>
          <a:ln w="6345" cap="flat">
            <a:solidFill>
              <a:srgbClr val="7F7F7F"/>
            </a:solidFill>
            <a:prstDash val="solid"/>
          </a:ln>
        </p:spPr>
      </p:cxnSp>
    </p:spTree>
    <p:extLst>
      <p:ext uri="{BB962C8B-B14F-4D97-AF65-F5344CB8AC3E}">
        <p14:creationId xmlns:p14="http://schemas.microsoft.com/office/powerpoint/2010/main" val="155125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EE30E5A-0AC5-2B83-2A57-622DBEFFAD2D}"/>
              </a:ext>
            </a:extLst>
          </p:cNvPr>
          <p:cNvSpPr/>
          <p:nvPr/>
        </p:nvSpPr>
        <p:spPr>
          <a:xfrm>
            <a:off x="0" y="6400800"/>
            <a:ext cx="12191996" cy="457200"/>
          </a:xfrm>
          <a:prstGeom prst="rect">
            <a:avLst/>
          </a:prstGeom>
          <a:solidFill>
            <a:srgbClr val="BD582C"/>
          </a:solidFill>
          <a:ln cap="flat">
            <a:noFill/>
            <a:prstDash val="solid"/>
          </a:ln>
        </p:spPr>
        <p:txBody>
          <a:bodyPr lIns="0" tIns="0" rIns="0" bIns="0"/>
          <a:lstStyle/>
          <a:p>
            <a:endParaRPr lang="en-US"/>
          </a:p>
        </p:txBody>
      </p:sp>
      <p:sp>
        <p:nvSpPr>
          <p:cNvPr id="6" name="Rectangle 8">
            <a:extLst>
              <a:ext uri="{FF2B5EF4-FFF2-40B4-BE49-F238E27FC236}">
                <a16:creationId xmlns:a16="http://schemas.microsoft.com/office/drawing/2014/main" id="{7E7DBFA8-DDE8-801A-5E4F-B616F852308E}"/>
              </a:ext>
            </a:extLst>
          </p:cNvPr>
          <p:cNvSpPr/>
          <p:nvPr/>
        </p:nvSpPr>
        <p:spPr>
          <a:xfrm>
            <a:off x="0" y="6334313"/>
            <a:ext cx="12191996" cy="66001"/>
          </a:xfrm>
          <a:prstGeom prst="rect">
            <a:avLst/>
          </a:prstGeom>
          <a:solidFill>
            <a:srgbClr val="E48312"/>
          </a:solidFill>
          <a:ln cap="flat">
            <a:noFill/>
            <a:prstDash val="solid"/>
          </a:ln>
        </p:spPr>
        <p:txBody>
          <a:bodyPr lIns="0" tIns="0" rIns="0" bIns="0"/>
          <a:lstStyle/>
          <a:p>
            <a:endParaRPr lang="en-US"/>
          </a:p>
        </p:txBody>
      </p:sp>
      <p:cxnSp>
        <p:nvCxnSpPr>
          <p:cNvPr id="7" name="Straight Connector 9">
            <a:extLst>
              <a:ext uri="{FF2B5EF4-FFF2-40B4-BE49-F238E27FC236}">
                <a16:creationId xmlns:a16="http://schemas.microsoft.com/office/drawing/2014/main" id="{89CFF6FD-8A66-DC06-4CA9-5A7744949BBE}"/>
              </a:ext>
            </a:extLst>
          </p:cNvPr>
          <p:cNvCxnSpPr/>
          <p:nvPr/>
        </p:nvCxnSpPr>
        <p:spPr>
          <a:xfrm>
            <a:off x="1193529" y="1737844"/>
            <a:ext cx="9966960" cy="0"/>
          </a:xfrm>
          <a:prstGeom prst="straightConnector1">
            <a:avLst/>
          </a:prstGeom>
          <a:noFill/>
          <a:ln w="6345" cap="flat">
            <a:solidFill>
              <a:srgbClr val="7F7F7F"/>
            </a:solidFill>
            <a:prstDash val="solid"/>
          </a:ln>
        </p:spPr>
      </p:cxnSp>
      <p:sp>
        <p:nvSpPr>
          <p:cNvPr id="2" name="Date Placeholder 4">
            <a:extLst>
              <a:ext uri="{FF2B5EF4-FFF2-40B4-BE49-F238E27FC236}">
                <a16:creationId xmlns:a16="http://schemas.microsoft.com/office/drawing/2014/main" id="{CA6FD3AD-8365-BEC1-AFBE-BC0AF9897697}"/>
              </a:ext>
            </a:extLst>
          </p:cNvPr>
          <p:cNvSpPr txBox="1">
            <a:spLocks noGrp="1"/>
          </p:cNvSpPr>
          <p:nvPr>
            <p:ph type="dt" sz="half" idx="7"/>
          </p:nvPr>
        </p:nvSpPr>
        <p:spPr>
          <a:xfrm>
            <a:off x="1097280" y="6459787"/>
            <a:ext cx="2472272" cy="365129"/>
          </a:xfrm>
        </p:spPr>
        <p:txBody>
          <a:bodyPr/>
          <a:lstStyle>
            <a:lvl1pPr>
              <a:defRPr/>
            </a:lvl1pPr>
          </a:lstStyle>
          <a:p>
            <a:pPr lvl="0"/>
            <a:fld id="{4B071022-6AFB-4AA4-BC18-7068943B93D1}" type="datetime1">
              <a:rPr lang="en-US"/>
              <a:pPr lvl="0"/>
              <a:t>5/2/2025</a:t>
            </a:fld>
            <a:endParaRPr lang="en-US"/>
          </a:p>
        </p:txBody>
      </p:sp>
      <p:sp>
        <p:nvSpPr>
          <p:cNvPr id="3" name="Footer Placeholder 5">
            <a:extLst>
              <a:ext uri="{FF2B5EF4-FFF2-40B4-BE49-F238E27FC236}">
                <a16:creationId xmlns:a16="http://schemas.microsoft.com/office/drawing/2014/main" id="{742EB7DE-878E-B204-5D34-43262E4BE05B}"/>
              </a:ext>
            </a:extLst>
          </p:cNvPr>
          <p:cNvSpPr txBox="1">
            <a:spLocks noGrp="1"/>
          </p:cNvSpPr>
          <p:nvPr>
            <p:ph type="ftr" sz="quarter" idx="9"/>
          </p:nvPr>
        </p:nvSpPr>
        <p:spPr>
          <a:xfrm>
            <a:off x="3686184" y="6459787"/>
            <a:ext cx="4822801" cy="365129"/>
          </a:xfrm>
        </p:spPr>
        <p:txBody>
          <a:bodyPr/>
          <a:lstStyle>
            <a:lvl1pPr>
              <a:defRPr/>
            </a:lvl1pPr>
          </a:lstStyle>
          <a:p>
            <a:pPr lvl="0"/>
            <a:endParaRPr lang="en-US"/>
          </a:p>
        </p:txBody>
      </p:sp>
      <p:sp>
        <p:nvSpPr>
          <p:cNvPr id="4" name="Slide Number Placeholder 6">
            <a:extLst>
              <a:ext uri="{FF2B5EF4-FFF2-40B4-BE49-F238E27FC236}">
                <a16:creationId xmlns:a16="http://schemas.microsoft.com/office/drawing/2014/main" id="{935B60EA-C96F-346A-5B1A-BCA94C9D0C84}"/>
              </a:ext>
            </a:extLst>
          </p:cNvPr>
          <p:cNvSpPr txBox="1">
            <a:spLocks noGrp="1"/>
          </p:cNvSpPr>
          <p:nvPr>
            <p:ph type="sldNum" sz="quarter" idx="8"/>
          </p:nvPr>
        </p:nvSpPr>
        <p:spPr>
          <a:xfrm>
            <a:off x="9900455" y="6459787"/>
            <a:ext cx="1312026" cy="365129"/>
          </a:xfrm>
        </p:spPr>
        <p:txBody>
          <a:bodyPr/>
          <a:lstStyle>
            <a:lvl1pPr>
              <a:defRPr/>
            </a:lvl1pPr>
          </a:lstStyle>
          <a:p>
            <a:pPr lvl="0"/>
            <a:fld id="{B7C6A07A-22E9-4668-B9D3-1963FA45FF5B}" type="slidenum">
              <a:t>‹#›</a:t>
            </a:fld>
            <a:endParaRPr lang="en-US"/>
          </a:p>
        </p:txBody>
      </p:sp>
    </p:spTree>
    <p:extLst>
      <p:ext uri="{BB962C8B-B14F-4D97-AF65-F5344CB8AC3E}">
        <p14:creationId xmlns:p14="http://schemas.microsoft.com/office/powerpoint/2010/main" val="379176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C48B02-BEB8-E2FF-3222-935086D4238D}"/>
              </a:ext>
            </a:extLst>
          </p:cNvPr>
          <p:cNvSpPr/>
          <p:nvPr/>
        </p:nvSpPr>
        <p:spPr>
          <a:xfrm>
            <a:off x="0" y="6400800"/>
            <a:ext cx="12191996" cy="457200"/>
          </a:xfrm>
          <a:prstGeom prst="rect">
            <a:avLst/>
          </a:prstGeom>
          <a:solidFill>
            <a:srgbClr val="BD582C"/>
          </a:solidFill>
          <a:ln cap="flat">
            <a:noFill/>
            <a:prstDash val="solid"/>
          </a:ln>
        </p:spPr>
        <p:txBody>
          <a:bodyPr lIns="0" tIns="0" rIns="0" bIns="0"/>
          <a:lstStyle/>
          <a:p>
            <a:endParaRPr lang="en-US"/>
          </a:p>
        </p:txBody>
      </p:sp>
      <p:sp>
        <p:nvSpPr>
          <p:cNvPr id="8" name="Rectangle 8">
            <a:extLst>
              <a:ext uri="{FF2B5EF4-FFF2-40B4-BE49-F238E27FC236}">
                <a16:creationId xmlns:a16="http://schemas.microsoft.com/office/drawing/2014/main" id="{27286848-BB8E-F464-EF6D-7612F70F707F}"/>
              </a:ext>
            </a:extLst>
          </p:cNvPr>
          <p:cNvSpPr/>
          <p:nvPr/>
        </p:nvSpPr>
        <p:spPr>
          <a:xfrm>
            <a:off x="0" y="6334313"/>
            <a:ext cx="12191996" cy="66001"/>
          </a:xfrm>
          <a:prstGeom prst="rect">
            <a:avLst/>
          </a:prstGeom>
          <a:solidFill>
            <a:srgbClr val="E48312"/>
          </a:solidFill>
          <a:ln cap="flat">
            <a:noFill/>
            <a:prstDash val="solid"/>
          </a:ln>
        </p:spPr>
        <p:txBody>
          <a:bodyPr lIns="0" tIns="0" rIns="0" bIns="0"/>
          <a:lstStyle/>
          <a:p>
            <a:endParaRPr lang="en-US"/>
          </a:p>
        </p:txBody>
      </p:sp>
      <p:cxnSp>
        <p:nvCxnSpPr>
          <p:cNvPr id="9" name="Straight Connector 9">
            <a:extLst>
              <a:ext uri="{FF2B5EF4-FFF2-40B4-BE49-F238E27FC236}">
                <a16:creationId xmlns:a16="http://schemas.microsoft.com/office/drawing/2014/main" id="{6466DCCF-9FE1-030A-0237-696D7700380F}"/>
              </a:ext>
            </a:extLst>
          </p:cNvPr>
          <p:cNvCxnSpPr/>
          <p:nvPr/>
        </p:nvCxnSpPr>
        <p:spPr>
          <a:xfrm>
            <a:off x="1193529" y="1737844"/>
            <a:ext cx="9966960" cy="0"/>
          </a:xfrm>
          <a:prstGeom prst="straightConnector1">
            <a:avLst/>
          </a:prstGeom>
          <a:noFill/>
          <a:ln w="6345" cap="flat">
            <a:solidFill>
              <a:srgbClr val="7F7F7F"/>
            </a:solidFill>
            <a:prstDash val="solid"/>
          </a:ln>
        </p:spPr>
      </p:cxnSp>
      <p:sp>
        <p:nvSpPr>
          <p:cNvPr id="2" name="Text Placeholder 4">
            <a:extLst>
              <a:ext uri="{FF2B5EF4-FFF2-40B4-BE49-F238E27FC236}">
                <a16:creationId xmlns:a16="http://schemas.microsoft.com/office/drawing/2014/main" id="{083557B0-A242-F8AB-0A72-674EE62C61AD}"/>
              </a:ext>
            </a:extLst>
          </p:cNvPr>
          <p:cNvSpPr txBox="1">
            <a:spLocks noGrp="1"/>
          </p:cNvSpPr>
          <p:nvPr>
            <p:ph type="body" idx="1"/>
          </p:nvPr>
        </p:nvSpPr>
        <p:spPr>
          <a:xfrm>
            <a:off x="6217920" y="1846054"/>
            <a:ext cx="4937760" cy="736284"/>
          </a:xfrm>
        </p:spPr>
        <p:txBody>
          <a:bodyPr lIns="91440" rIns="91440" anchor="ctr"/>
          <a:lstStyle>
            <a:lvl1pPr marL="0" indent="0">
              <a:buNone/>
              <a:defRPr cap="all">
                <a:solidFill>
                  <a:srgbClr val="637052"/>
                </a:solidFill>
              </a:defRPr>
            </a:lvl1pPr>
          </a:lstStyle>
          <a:p>
            <a:pPr lvl="0"/>
            <a:r>
              <a:rPr lang="en-US"/>
              <a:t>Click to edit Master text styles</a:t>
            </a:r>
          </a:p>
        </p:txBody>
      </p:sp>
      <p:sp>
        <p:nvSpPr>
          <p:cNvPr id="3" name="Content Placeholder 5">
            <a:extLst>
              <a:ext uri="{FF2B5EF4-FFF2-40B4-BE49-F238E27FC236}">
                <a16:creationId xmlns:a16="http://schemas.microsoft.com/office/drawing/2014/main" id="{136C9221-51BB-940B-A269-64C9CE41E8C6}"/>
              </a:ext>
            </a:extLst>
          </p:cNvPr>
          <p:cNvSpPr txBox="1">
            <a:spLocks noGrp="1"/>
          </p:cNvSpPr>
          <p:nvPr>
            <p:ph idx="2"/>
          </p:nvPr>
        </p:nvSpPr>
        <p:spPr>
          <a:xfrm>
            <a:off x="6217920" y="2582329"/>
            <a:ext cx="4937760" cy="337819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B044BB90-73AB-DC95-301D-2EE56624572D}"/>
              </a:ext>
            </a:extLst>
          </p:cNvPr>
          <p:cNvSpPr txBox="1">
            <a:spLocks noGrp="1"/>
          </p:cNvSpPr>
          <p:nvPr>
            <p:ph type="dt" sz="half" idx="7"/>
          </p:nvPr>
        </p:nvSpPr>
        <p:spPr>
          <a:xfrm>
            <a:off x="1097280" y="6459787"/>
            <a:ext cx="2472272" cy="365129"/>
          </a:xfrm>
        </p:spPr>
        <p:txBody>
          <a:bodyPr/>
          <a:lstStyle>
            <a:lvl1pPr>
              <a:defRPr/>
            </a:lvl1pPr>
          </a:lstStyle>
          <a:p>
            <a:pPr lvl="0"/>
            <a:fld id="{90E36A65-9A13-4C1E-B380-AA1EE575E9F9}" type="datetime1">
              <a:rPr lang="en-US"/>
              <a:pPr lvl="0"/>
              <a:t>5/2/2025</a:t>
            </a:fld>
            <a:endParaRPr lang="en-US"/>
          </a:p>
        </p:txBody>
      </p:sp>
      <p:sp>
        <p:nvSpPr>
          <p:cNvPr id="5" name="Footer Placeholder 7">
            <a:extLst>
              <a:ext uri="{FF2B5EF4-FFF2-40B4-BE49-F238E27FC236}">
                <a16:creationId xmlns:a16="http://schemas.microsoft.com/office/drawing/2014/main" id="{D7CCAC32-1BDA-40B6-94F4-3D1F4FA624A3}"/>
              </a:ext>
            </a:extLst>
          </p:cNvPr>
          <p:cNvSpPr txBox="1">
            <a:spLocks noGrp="1"/>
          </p:cNvSpPr>
          <p:nvPr>
            <p:ph type="ftr" sz="quarter" idx="9"/>
          </p:nvPr>
        </p:nvSpPr>
        <p:spPr>
          <a:xfrm>
            <a:off x="3686184" y="6459787"/>
            <a:ext cx="4822801" cy="365129"/>
          </a:xfrm>
        </p:spPr>
        <p:txBody>
          <a:bodyPr/>
          <a:lstStyle>
            <a:lvl1pPr>
              <a:defRPr/>
            </a:lvl1pPr>
          </a:lstStyle>
          <a:p>
            <a:pPr lvl="0"/>
            <a:endParaRPr lang="en-US"/>
          </a:p>
        </p:txBody>
      </p:sp>
      <p:sp>
        <p:nvSpPr>
          <p:cNvPr id="6" name="Slide Number Placeholder 8">
            <a:extLst>
              <a:ext uri="{FF2B5EF4-FFF2-40B4-BE49-F238E27FC236}">
                <a16:creationId xmlns:a16="http://schemas.microsoft.com/office/drawing/2014/main" id="{77C7B0EC-0AC9-91E4-D048-FA678D440441}"/>
              </a:ext>
            </a:extLst>
          </p:cNvPr>
          <p:cNvSpPr txBox="1">
            <a:spLocks noGrp="1"/>
          </p:cNvSpPr>
          <p:nvPr>
            <p:ph type="sldNum" sz="quarter" idx="8"/>
          </p:nvPr>
        </p:nvSpPr>
        <p:spPr>
          <a:xfrm>
            <a:off x="9900455" y="6459787"/>
            <a:ext cx="1312026" cy="365129"/>
          </a:xfrm>
        </p:spPr>
        <p:txBody>
          <a:bodyPr/>
          <a:lstStyle>
            <a:lvl1pPr>
              <a:defRPr/>
            </a:lvl1pPr>
          </a:lstStyle>
          <a:p>
            <a:pPr lvl="0"/>
            <a:fld id="{C4A75BEF-A959-4E4C-B50A-85E344CE661B}" type="slidenum">
              <a:t>‹#›</a:t>
            </a:fld>
            <a:endParaRPr lang="en-US"/>
          </a:p>
        </p:txBody>
      </p:sp>
    </p:spTree>
    <p:extLst>
      <p:ext uri="{BB962C8B-B14F-4D97-AF65-F5344CB8AC3E}">
        <p14:creationId xmlns:p14="http://schemas.microsoft.com/office/powerpoint/2010/main" val="320349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7C7E1264-6045-993F-C024-0A53C1C07CF0}"/>
              </a:ext>
            </a:extLst>
          </p:cNvPr>
          <p:cNvSpPr/>
          <p:nvPr/>
        </p:nvSpPr>
        <p:spPr>
          <a:xfrm>
            <a:off x="0" y="6400800"/>
            <a:ext cx="12191996" cy="457200"/>
          </a:xfrm>
          <a:prstGeom prst="rect">
            <a:avLst/>
          </a:prstGeom>
          <a:solidFill>
            <a:srgbClr val="BD582C"/>
          </a:solidFill>
          <a:ln cap="flat">
            <a:noFill/>
            <a:prstDash val="solid"/>
          </a:ln>
        </p:spPr>
        <p:txBody>
          <a:bodyPr lIns="0" tIns="0" rIns="0" bIns="0"/>
          <a:lstStyle/>
          <a:p>
            <a:endParaRPr lang="en-US"/>
          </a:p>
        </p:txBody>
      </p:sp>
      <p:sp>
        <p:nvSpPr>
          <p:cNvPr id="4" name="Rectangle 8">
            <a:extLst>
              <a:ext uri="{FF2B5EF4-FFF2-40B4-BE49-F238E27FC236}">
                <a16:creationId xmlns:a16="http://schemas.microsoft.com/office/drawing/2014/main" id="{DEA58124-3048-CEFE-A68B-8C848A74DFBB}"/>
              </a:ext>
            </a:extLst>
          </p:cNvPr>
          <p:cNvSpPr/>
          <p:nvPr/>
        </p:nvSpPr>
        <p:spPr>
          <a:xfrm>
            <a:off x="0" y="6334313"/>
            <a:ext cx="12191996" cy="66001"/>
          </a:xfrm>
          <a:prstGeom prst="rect">
            <a:avLst/>
          </a:prstGeom>
          <a:solidFill>
            <a:srgbClr val="E48312"/>
          </a:solidFill>
          <a:ln cap="flat">
            <a:noFill/>
            <a:prstDash val="solid"/>
          </a:ln>
        </p:spPr>
        <p:txBody>
          <a:bodyPr lIns="0" tIns="0" rIns="0" bIns="0"/>
          <a:lstStyle/>
          <a:p>
            <a:endParaRPr lang="en-US"/>
          </a:p>
        </p:txBody>
      </p:sp>
      <p:cxnSp>
        <p:nvCxnSpPr>
          <p:cNvPr id="5" name="Straight Connector 9">
            <a:extLst>
              <a:ext uri="{FF2B5EF4-FFF2-40B4-BE49-F238E27FC236}">
                <a16:creationId xmlns:a16="http://schemas.microsoft.com/office/drawing/2014/main" id="{34340A41-22CC-A9B4-4E00-B6AB1DCCD932}"/>
              </a:ext>
            </a:extLst>
          </p:cNvPr>
          <p:cNvCxnSpPr/>
          <p:nvPr/>
        </p:nvCxnSpPr>
        <p:spPr>
          <a:xfrm>
            <a:off x="1193529" y="1737844"/>
            <a:ext cx="9966960" cy="0"/>
          </a:xfrm>
          <a:prstGeom prst="straightConnector1">
            <a:avLst/>
          </a:prstGeom>
          <a:noFill/>
          <a:ln w="6345" cap="flat">
            <a:solidFill>
              <a:srgbClr val="7F7F7F"/>
            </a:solidFill>
            <a:prstDash val="solid"/>
          </a:ln>
        </p:spPr>
      </p:cxnSp>
      <p:sp>
        <p:nvSpPr>
          <p:cNvPr id="2" name="Slide Number Placeholder 4">
            <a:extLst>
              <a:ext uri="{FF2B5EF4-FFF2-40B4-BE49-F238E27FC236}">
                <a16:creationId xmlns:a16="http://schemas.microsoft.com/office/drawing/2014/main" id="{A9C96ADD-A015-CEC9-6FB3-BD19B997794A}"/>
              </a:ext>
            </a:extLst>
          </p:cNvPr>
          <p:cNvSpPr txBox="1">
            <a:spLocks noGrp="1"/>
          </p:cNvSpPr>
          <p:nvPr>
            <p:ph type="sldNum" sz="quarter" idx="8"/>
          </p:nvPr>
        </p:nvSpPr>
        <p:spPr>
          <a:xfrm>
            <a:off x="9900455" y="6459787"/>
            <a:ext cx="1312026" cy="365129"/>
          </a:xfrm>
        </p:spPr>
        <p:txBody>
          <a:bodyPr/>
          <a:lstStyle>
            <a:lvl1pPr>
              <a:defRPr/>
            </a:lvl1pPr>
          </a:lstStyle>
          <a:p>
            <a:pPr lvl="0"/>
            <a:fld id="{756E1B4B-B788-421D-B68D-56E83BE949CD}" type="slidenum">
              <a:t>‹#›</a:t>
            </a:fld>
            <a:endParaRPr lang="en-US"/>
          </a:p>
        </p:txBody>
      </p:sp>
    </p:spTree>
    <p:extLst>
      <p:ext uri="{BB962C8B-B14F-4D97-AF65-F5344CB8AC3E}">
        <p14:creationId xmlns:p14="http://schemas.microsoft.com/office/powerpoint/2010/main" val="395479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1305E0-A1F4-ED71-4F32-E1E928A28B6C}"/>
              </a:ext>
            </a:extLst>
          </p:cNvPr>
          <p:cNvSpPr/>
          <p:nvPr/>
        </p:nvSpPr>
        <p:spPr>
          <a:xfrm>
            <a:off x="3172" y="6400800"/>
            <a:ext cx="12188823" cy="457200"/>
          </a:xfrm>
          <a:prstGeom prst="rect">
            <a:avLst/>
          </a:prstGeom>
          <a:solidFill>
            <a:srgbClr val="BD582C"/>
          </a:solidFill>
          <a:ln cap="flat">
            <a:noFill/>
            <a:prstDash val="solid"/>
          </a:ln>
        </p:spPr>
        <p:txBody>
          <a:bodyPr lIns="0" tIns="0" rIns="0" bIns="0"/>
          <a:lstStyle/>
          <a:p>
            <a:endParaRPr lang="en-US"/>
          </a:p>
        </p:txBody>
      </p:sp>
      <p:sp>
        <p:nvSpPr>
          <p:cNvPr id="3" name="Rectangle 5">
            <a:extLst>
              <a:ext uri="{FF2B5EF4-FFF2-40B4-BE49-F238E27FC236}">
                <a16:creationId xmlns:a16="http://schemas.microsoft.com/office/drawing/2014/main" id="{A0E53959-239A-AAFA-930B-06371961BEEA}"/>
              </a:ext>
            </a:extLst>
          </p:cNvPr>
          <p:cNvSpPr/>
          <p:nvPr/>
        </p:nvSpPr>
        <p:spPr>
          <a:xfrm>
            <a:off x="18" y="6334313"/>
            <a:ext cx="12188823" cy="64008"/>
          </a:xfrm>
          <a:prstGeom prst="rect">
            <a:avLst/>
          </a:prstGeom>
          <a:solidFill>
            <a:srgbClr val="E48312"/>
          </a:solidFill>
          <a:ln cap="flat">
            <a:noFill/>
            <a:prstDash val="solid"/>
          </a:ln>
        </p:spPr>
        <p:txBody>
          <a:bodyPr lIns="0" tIns="0" rIns="0" bIns="0"/>
          <a:lstStyle/>
          <a:p>
            <a:endParaRPr lang="en-US"/>
          </a:p>
        </p:txBody>
      </p:sp>
      <p:sp>
        <p:nvSpPr>
          <p:cNvPr id="4" name="Date Placeholder 6">
            <a:extLst>
              <a:ext uri="{FF2B5EF4-FFF2-40B4-BE49-F238E27FC236}">
                <a16:creationId xmlns:a16="http://schemas.microsoft.com/office/drawing/2014/main" id="{268CC64C-176D-066C-428C-BDC2F68E4DEA}"/>
              </a:ext>
            </a:extLst>
          </p:cNvPr>
          <p:cNvSpPr txBox="1">
            <a:spLocks noGrp="1"/>
          </p:cNvSpPr>
          <p:nvPr>
            <p:ph type="dt" sz="half" idx="7"/>
          </p:nvPr>
        </p:nvSpPr>
        <p:spPr>
          <a:xfrm>
            <a:off x="1097280" y="6459787"/>
            <a:ext cx="2472272" cy="365129"/>
          </a:xfrm>
        </p:spPr>
        <p:txBody>
          <a:bodyPr/>
          <a:lstStyle>
            <a:lvl1pPr>
              <a:defRPr/>
            </a:lvl1pPr>
          </a:lstStyle>
          <a:p>
            <a:pPr lvl="0"/>
            <a:fld id="{83275D70-7386-4776-98E8-B1BA13878F92}" type="datetime1">
              <a:rPr lang="en-US"/>
              <a:pPr lvl="0"/>
              <a:t>5/2/2025</a:t>
            </a:fld>
            <a:endParaRPr lang="en-US"/>
          </a:p>
        </p:txBody>
      </p:sp>
      <p:sp>
        <p:nvSpPr>
          <p:cNvPr id="5" name="Footer Placeholder 7">
            <a:extLst>
              <a:ext uri="{FF2B5EF4-FFF2-40B4-BE49-F238E27FC236}">
                <a16:creationId xmlns:a16="http://schemas.microsoft.com/office/drawing/2014/main" id="{E7BF2AF9-36FF-734C-CE17-86E09FE25CA7}"/>
              </a:ext>
            </a:extLst>
          </p:cNvPr>
          <p:cNvSpPr txBox="1">
            <a:spLocks noGrp="1"/>
          </p:cNvSpPr>
          <p:nvPr>
            <p:ph type="ftr" sz="quarter" idx="9"/>
          </p:nvPr>
        </p:nvSpPr>
        <p:spPr>
          <a:xfrm>
            <a:off x="3686184" y="6459787"/>
            <a:ext cx="4822801" cy="365129"/>
          </a:xfrm>
        </p:spPr>
        <p:txBody>
          <a:bodyPr/>
          <a:lstStyle>
            <a:lvl1pPr>
              <a:defRPr/>
            </a:lvl1pPr>
          </a:lstStyle>
          <a:p>
            <a:pPr lvl="0"/>
            <a:endParaRPr lang="en-US"/>
          </a:p>
        </p:txBody>
      </p:sp>
      <p:sp>
        <p:nvSpPr>
          <p:cNvPr id="6" name="Slide Number Placeholder 8">
            <a:extLst>
              <a:ext uri="{FF2B5EF4-FFF2-40B4-BE49-F238E27FC236}">
                <a16:creationId xmlns:a16="http://schemas.microsoft.com/office/drawing/2014/main" id="{944488FA-099B-9733-3796-269CB8D99252}"/>
              </a:ext>
            </a:extLst>
          </p:cNvPr>
          <p:cNvSpPr txBox="1">
            <a:spLocks noGrp="1"/>
          </p:cNvSpPr>
          <p:nvPr>
            <p:ph type="sldNum" sz="quarter" idx="8"/>
          </p:nvPr>
        </p:nvSpPr>
        <p:spPr>
          <a:xfrm>
            <a:off x="9900455" y="6459787"/>
            <a:ext cx="1312026" cy="365129"/>
          </a:xfrm>
        </p:spPr>
        <p:txBody>
          <a:bodyPr/>
          <a:lstStyle>
            <a:lvl1pPr>
              <a:defRPr/>
            </a:lvl1pPr>
          </a:lstStyle>
          <a:p>
            <a:pPr lvl="0"/>
            <a:fld id="{1D2E34E8-7A4B-4C02-B18F-F888DEE87FBD}" type="slidenum">
              <a:t>‹#›</a:t>
            </a:fld>
            <a:endParaRPr lang="en-US"/>
          </a:p>
        </p:txBody>
      </p:sp>
    </p:spTree>
    <p:extLst>
      <p:ext uri="{BB962C8B-B14F-4D97-AF65-F5344CB8AC3E}">
        <p14:creationId xmlns:p14="http://schemas.microsoft.com/office/powerpoint/2010/main" val="7854195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14316D6-C420-68FB-3B64-7D54A69BB3AE}"/>
              </a:ext>
            </a:extLst>
          </p:cNvPr>
          <p:cNvSpPr/>
          <p:nvPr/>
        </p:nvSpPr>
        <p:spPr>
          <a:xfrm>
            <a:off x="18" y="0"/>
            <a:ext cx="4050792" cy="6858000"/>
          </a:xfrm>
          <a:prstGeom prst="rect">
            <a:avLst/>
          </a:prstGeom>
          <a:solidFill>
            <a:srgbClr val="BD582C"/>
          </a:solidFill>
          <a:ln cap="flat">
            <a:noFill/>
            <a:prstDash val="solid"/>
          </a:ln>
        </p:spPr>
        <p:txBody>
          <a:bodyPr lIns="0" tIns="0" rIns="0" bIns="0"/>
          <a:lstStyle/>
          <a:p>
            <a:endParaRPr lang="en-US"/>
          </a:p>
        </p:txBody>
      </p:sp>
      <p:sp>
        <p:nvSpPr>
          <p:cNvPr id="3" name="Rectangle 8">
            <a:extLst>
              <a:ext uri="{FF2B5EF4-FFF2-40B4-BE49-F238E27FC236}">
                <a16:creationId xmlns:a16="http://schemas.microsoft.com/office/drawing/2014/main" id="{BD799F4C-969F-D4AD-2E1B-DC1342A22FA9}"/>
              </a:ext>
            </a:extLst>
          </p:cNvPr>
          <p:cNvSpPr/>
          <p:nvPr/>
        </p:nvSpPr>
        <p:spPr>
          <a:xfrm>
            <a:off x="4040075" y="0"/>
            <a:ext cx="64008" cy="6858000"/>
          </a:xfrm>
          <a:prstGeom prst="rect">
            <a:avLst/>
          </a:prstGeom>
          <a:solidFill>
            <a:srgbClr val="E48312"/>
          </a:solidFill>
          <a:ln cap="flat">
            <a:noFill/>
            <a:prstDash val="solid"/>
          </a:ln>
        </p:spPr>
        <p:txBody>
          <a:bodyPr lIns="0" tIns="0" rIns="0" bIns="0"/>
          <a:lstStyle/>
          <a:p>
            <a:endParaRPr lang="en-US"/>
          </a:p>
        </p:txBody>
      </p:sp>
      <p:sp>
        <p:nvSpPr>
          <p:cNvPr id="4" name="Title 1">
            <a:extLst>
              <a:ext uri="{FF2B5EF4-FFF2-40B4-BE49-F238E27FC236}">
                <a16:creationId xmlns:a16="http://schemas.microsoft.com/office/drawing/2014/main" id="{6B8DA965-D1B0-FD8A-738D-6B084EBE8E6B}"/>
              </a:ext>
            </a:extLst>
          </p:cNvPr>
          <p:cNvSpPr txBox="1">
            <a:spLocks noGrp="1"/>
          </p:cNvSpPr>
          <p:nvPr>
            <p:ph type="title"/>
          </p:nvPr>
        </p:nvSpPr>
        <p:spPr>
          <a:xfrm>
            <a:off x="457200" y="594360"/>
            <a:ext cx="3200400" cy="2286000"/>
          </a:xfrm>
        </p:spPr>
        <p:txBody>
          <a:bodyPr/>
          <a:lstStyle>
            <a:lvl1pPr>
              <a:defRPr sz="3600">
                <a:solidFill>
                  <a:srgbClr val="FFFFFF"/>
                </a:solidFill>
              </a:defRPr>
            </a:lvl1pPr>
          </a:lstStyle>
          <a:p>
            <a:pPr lvl="0"/>
            <a:r>
              <a:rPr lang="en-US"/>
              <a:t>Click to edit Master title style</a:t>
            </a:r>
          </a:p>
        </p:txBody>
      </p:sp>
      <p:sp>
        <p:nvSpPr>
          <p:cNvPr id="5" name="Content Placeholder 2">
            <a:extLst>
              <a:ext uri="{FF2B5EF4-FFF2-40B4-BE49-F238E27FC236}">
                <a16:creationId xmlns:a16="http://schemas.microsoft.com/office/drawing/2014/main" id="{8BAC0221-1639-9161-6183-21B7C81167E5}"/>
              </a:ext>
            </a:extLst>
          </p:cNvPr>
          <p:cNvSpPr txBox="1">
            <a:spLocks noGrp="1"/>
          </p:cNvSpPr>
          <p:nvPr>
            <p:ph idx="1"/>
          </p:nvPr>
        </p:nvSpPr>
        <p:spPr>
          <a:xfrm>
            <a:off x="4800600" y="731520"/>
            <a:ext cx="6492240" cy="52578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A0D98699-3C32-B89C-0032-57F4A45D1E60}"/>
              </a:ext>
            </a:extLst>
          </p:cNvPr>
          <p:cNvSpPr txBox="1">
            <a:spLocks noGrp="1"/>
          </p:cNvSpPr>
          <p:nvPr>
            <p:ph type="body" idx="2"/>
          </p:nvPr>
        </p:nvSpPr>
        <p:spPr>
          <a:xfrm>
            <a:off x="457200" y="2926080"/>
            <a:ext cx="3200400" cy="3379119"/>
          </a:xfrm>
        </p:spPr>
        <p:txBody>
          <a:bodyPr lIns="91440" rIns="91440"/>
          <a:lstStyle>
            <a:lvl1pPr marL="0" indent="0">
              <a:buNone/>
              <a:defRPr sz="1500">
                <a:solidFill>
                  <a:srgbClr val="FFFFFF"/>
                </a:solidFill>
              </a:defRPr>
            </a:lvl1pPr>
          </a:lstStyle>
          <a:p>
            <a:pPr lvl="0"/>
            <a:r>
              <a:rPr lang="en-US"/>
              <a:t>Click to edit Master text styles</a:t>
            </a:r>
          </a:p>
        </p:txBody>
      </p:sp>
      <p:sp>
        <p:nvSpPr>
          <p:cNvPr id="7" name="Date Placeholder 4">
            <a:extLst>
              <a:ext uri="{FF2B5EF4-FFF2-40B4-BE49-F238E27FC236}">
                <a16:creationId xmlns:a16="http://schemas.microsoft.com/office/drawing/2014/main" id="{5C536A35-196A-DD13-ACF1-D1B628ECEB0A}"/>
              </a:ext>
            </a:extLst>
          </p:cNvPr>
          <p:cNvSpPr txBox="1">
            <a:spLocks noGrp="1"/>
          </p:cNvSpPr>
          <p:nvPr>
            <p:ph type="dt" sz="half" idx="7"/>
          </p:nvPr>
        </p:nvSpPr>
        <p:spPr>
          <a:xfrm>
            <a:off x="465511" y="6459787"/>
            <a:ext cx="2618512" cy="365129"/>
          </a:xfrm>
        </p:spPr>
        <p:txBody>
          <a:bodyPr/>
          <a:lstStyle>
            <a:lvl1pPr>
              <a:defRPr/>
            </a:lvl1pPr>
          </a:lstStyle>
          <a:p>
            <a:pPr lvl="0"/>
            <a:fld id="{CCA15EE8-7939-4EBC-A914-8B0F8C45599C}" type="datetime1">
              <a:rPr lang="en-US"/>
              <a:pPr lvl="0"/>
              <a:t>5/2/2025</a:t>
            </a:fld>
            <a:endParaRPr lang="en-US"/>
          </a:p>
        </p:txBody>
      </p:sp>
      <p:sp>
        <p:nvSpPr>
          <p:cNvPr id="8" name="Footer Placeholder 5">
            <a:extLst>
              <a:ext uri="{FF2B5EF4-FFF2-40B4-BE49-F238E27FC236}">
                <a16:creationId xmlns:a16="http://schemas.microsoft.com/office/drawing/2014/main" id="{43DA9A0F-13BB-24D0-0A7E-4C570DC2D68B}"/>
              </a:ext>
            </a:extLst>
          </p:cNvPr>
          <p:cNvSpPr txBox="1">
            <a:spLocks noGrp="1"/>
          </p:cNvSpPr>
          <p:nvPr>
            <p:ph type="ftr" sz="quarter" idx="9"/>
          </p:nvPr>
        </p:nvSpPr>
        <p:spPr>
          <a:xfrm>
            <a:off x="4800600" y="6459787"/>
            <a:ext cx="4648196" cy="365129"/>
          </a:xfrm>
        </p:spPr>
        <p:txBody>
          <a:bodyPr anchorCtr="0"/>
          <a:lstStyle>
            <a:lvl1pPr algn="l">
              <a:defRPr>
                <a:solidFill>
                  <a:srgbClr val="637052"/>
                </a:solidFill>
              </a:defRPr>
            </a:lvl1pPr>
          </a:lstStyle>
          <a:p>
            <a:pPr lvl="0"/>
            <a:endParaRPr lang="en-US"/>
          </a:p>
        </p:txBody>
      </p:sp>
      <p:sp>
        <p:nvSpPr>
          <p:cNvPr id="9" name="Slide Number Placeholder 6">
            <a:extLst>
              <a:ext uri="{FF2B5EF4-FFF2-40B4-BE49-F238E27FC236}">
                <a16:creationId xmlns:a16="http://schemas.microsoft.com/office/drawing/2014/main" id="{BD1DD086-EBB7-74EB-9DF6-277C7379BC24}"/>
              </a:ext>
            </a:extLst>
          </p:cNvPr>
          <p:cNvSpPr txBox="1">
            <a:spLocks noGrp="1"/>
          </p:cNvSpPr>
          <p:nvPr>
            <p:ph type="sldNum" sz="quarter" idx="8"/>
          </p:nvPr>
        </p:nvSpPr>
        <p:spPr>
          <a:xfrm>
            <a:off x="9900455" y="6459787"/>
            <a:ext cx="1312026" cy="365129"/>
          </a:xfrm>
        </p:spPr>
        <p:txBody>
          <a:bodyPr/>
          <a:lstStyle>
            <a:lvl1pPr>
              <a:defRPr>
                <a:solidFill>
                  <a:srgbClr val="637052"/>
                </a:solidFill>
              </a:defRPr>
            </a:lvl1pPr>
          </a:lstStyle>
          <a:p>
            <a:pPr lvl="0"/>
            <a:fld id="{DBD1526E-A8E6-452A-BCEC-78B035FA7868}" type="slidenum">
              <a:t>‹#›</a:t>
            </a:fld>
            <a:endParaRPr lang="en-US"/>
          </a:p>
        </p:txBody>
      </p:sp>
    </p:spTree>
    <p:extLst>
      <p:ext uri="{BB962C8B-B14F-4D97-AF65-F5344CB8AC3E}">
        <p14:creationId xmlns:p14="http://schemas.microsoft.com/office/powerpoint/2010/main" val="100042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A9AF567-6622-C23D-C33F-5B5A897661DC}"/>
              </a:ext>
            </a:extLst>
          </p:cNvPr>
          <p:cNvSpPr/>
          <p:nvPr/>
        </p:nvSpPr>
        <p:spPr>
          <a:xfrm>
            <a:off x="0" y="4953003"/>
            <a:ext cx="12188823" cy="1904996"/>
          </a:xfrm>
          <a:prstGeom prst="rect">
            <a:avLst/>
          </a:prstGeom>
          <a:solidFill>
            <a:srgbClr val="BD582C"/>
          </a:solidFill>
          <a:ln cap="flat">
            <a:noFill/>
            <a:prstDash val="solid"/>
          </a:ln>
        </p:spPr>
        <p:txBody>
          <a:bodyPr lIns="0" tIns="0" rIns="0" bIns="0"/>
          <a:lstStyle/>
          <a:p>
            <a:endParaRPr lang="en-US"/>
          </a:p>
        </p:txBody>
      </p:sp>
      <p:sp>
        <p:nvSpPr>
          <p:cNvPr id="3" name="Rectangle 8">
            <a:extLst>
              <a:ext uri="{FF2B5EF4-FFF2-40B4-BE49-F238E27FC236}">
                <a16:creationId xmlns:a16="http://schemas.microsoft.com/office/drawing/2014/main" id="{940E643F-DC4D-FEF4-28BE-FF61E58A9AE1}"/>
              </a:ext>
            </a:extLst>
          </p:cNvPr>
          <p:cNvSpPr/>
          <p:nvPr/>
        </p:nvSpPr>
        <p:spPr>
          <a:xfrm>
            <a:off x="18" y="4915073"/>
            <a:ext cx="12188823" cy="64008"/>
          </a:xfrm>
          <a:prstGeom prst="rect">
            <a:avLst/>
          </a:prstGeom>
          <a:solidFill>
            <a:srgbClr val="E48312"/>
          </a:solidFill>
          <a:ln cap="flat">
            <a:noFill/>
            <a:prstDash val="solid"/>
          </a:ln>
        </p:spPr>
        <p:txBody>
          <a:bodyPr lIns="0" tIns="0" rIns="0" bIns="0"/>
          <a:lstStyle/>
          <a:p>
            <a:endParaRPr lang="en-US"/>
          </a:p>
        </p:txBody>
      </p:sp>
      <p:sp>
        <p:nvSpPr>
          <p:cNvPr id="4" name="Title 1">
            <a:extLst>
              <a:ext uri="{FF2B5EF4-FFF2-40B4-BE49-F238E27FC236}">
                <a16:creationId xmlns:a16="http://schemas.microsoft.com/office/drawing/2014/main" id="{308F57AB-2EFF-AA68-0573-B2456C90EEFD}"/>
              </a:ext>
            </a:extLst>
          </p:cNvPr>
          <p:cNvSpPr txBox="1">
            <a:spLocks noGrp="1"/>
          </p:cNvSpPr>
          <p:nvPr>
            <p:ph type="title"/>
          </p:nvPr>
        </p:nvSpPr>
        <p:spPr>
          <a:xfrm>
            <a:off x="1097280" y="5074920"/>
            <a:ext cx="10113264" cy="822960"/>
          </a:xfrm>
        </p:spPr>
        <p:txBody>
          <a:bodyPr tIns="0" bIns="0">
            <a:noAutofit/>
          </a:bodyPr>
          <a:lstStyle>
            <a:lvl1pPr>
              <a:defRPr sz="3600">
                <a:solidFill>
                  <a:srgbClr val="FFFFFF"/>
                </a:solidFill>
              </a:defRPr>
            </a:lvl1pPr>
          </a:lstStyle>
          <a:p>
            <a:pPr lvl="0"/>
            <a:r>
              <a:rPr lang="en-US"/>
              <a:t>Click to edit Master title style</a:t>
            </a:r>
          </a:p>
        </p:txBody>
      </p:sp>
      <p:sp>
        <p:nvSpPr>
          <p:cNvPr id="5" name="Picture Placeholder 2">
            <a:extLst>
              <a:ext uri="{FF2B5EF4-FFF2-40B4-BE49-F238E27FC236}">
                <a16:creationId xmlns:a16="http://schemas.microsoft.com/office/drawing/2014/main" id="{278241A5-380C-1EC5-AF30-88A19D27CA7A}"/>
              </a:ext>
            </a:extLst>
          </p:cNvPr>
          <p:cNvSpPr txBox="1">
            <a:spLocks noGrp="1"/>
          </p:cNvSpPr>
          <p:nvPr>
            <p:ph type="pic" idx="1"/>
          </p:nvPr>
        </p:nvSpPr>
        <p:spPr>
          <a:xfrm>
            <a:off x="18" y="0"/>
            <a:ext cx="12191987" cy="4915073"/>
          </a:xfrm>
          <a:blipFill>
            <a:blip r:embed="rId2"/>
            <a:stretch>
              <a:fillRect/>
            </a:stretch>
          </a:blipFill>
        </p:spPr>
        <p:txBody>
          <a:bodyPr lIns="457200" tIns="457200"/>
          <a:lstStyle>
            <a:lvl1pPr marL="0" indent="0">
              <a:buNone/>
              <a:defRPr sz="3200">
                <a:solidFill>
                  <a:srgbClr val="FFFFFF"/>
                </a:solidFill>
              </a:defRPr>
            </a:lvl1pPr>
          </a:lstStyle>
          <a:p>
            <a:pPr lvl="0"/>
            <a:r>
              <a:rPr lang="en-US"/>
              <a:t>Click icon to add picture</a:t>
            </a:r>
          </a:p>
        </p:txBody>
      </p:sp>
      <p:sp>
        <p:nvSpPr>
          <p:cNvPr id="6" name="Text Placeholder 3">
            <a:extLst>
              <a:ext uri="{FF2B5EF4-FFF2-40B4-BE49-F238E27FC236}">
                <a16:creationId xmlns:a16="http://schemas.microsoft.com/office/drawing/2014/main" id="{1BD9DC1C-DE13-6316-A55C-EAA2ABFE0980}"/>
              </a:ext>
            </a:extLst>
          </p:cNvPr>
          <p:cNvSpPr txBox="1">
            <a:spLocks noGrp="1"/>
          </p:cNvSpPr>
          <p:nvPr>
            <p:ph type="body" idx="2"/>
          </p:nvPr>
        </p:nvSpPr>
        <p:spPr>
          <a:xfrm>
            <a:off x="1097280" y="5907024"/>
            <a:ext cx="10113264" cy="594360"/>
          </a:xfrm>
        </p:spPr>
        <p:txBody>
          <a:bodyPr lIns="91440" tIns="0" rIns="91440" bIns="0"/>
          <a:lstStyle>
            <a:lvl1pPr marL="0" indent="0">
              <a:spcBef>
                <a:spcPts val="0"/>
              </a:spcBef>
              <a:spcAft>
                <a:spcPts val="600"/>
              </a:spcAft>
              <a:buNone/>
              <a:defRPr sz="1500">
                <a:solidFill>
                  <a:srgbClr val="FFFFFF"/>
                </a:solidFill>
              </a:defRPr>
            </a:lvl1pPr>
          </a:lstStyle>
          <a:p>
            <a:pPr lvl="0"/>
            <a:r>
              <a:rPr lang="en-US"/>
              <a:t>Click to edit Master text styles</a:t>
            </a:r>
          </a:p>
        </p:txBody>
      </p:sp>
      <p:sp>
        <p:nvSpPr>
          <p:cNvPr id="7" name="Date Placeholder 4">
            <a:extLst>
              <a:ext uri="{FF2B5EF4-FFF2-40B4-BE49-F238E27FC236}">
                <a16:creationId xmlns:a16="http://schemas.microsoft.com/office/drawing/2014/main" id="{169D651C-C624-3F16-A6AF-A4ED75F4E8F6}"/>
              </a:ext>
            </a:extLst>
          </p:cNvPr>
          <p:cNvSpPr txBox="1">
            <a:spLocks noGrp="1"/>
          </p:cNvSpPr>
          <p:nvPr>
            <p:ph type="dt" sz="half" idx="7"/>
          </p:nvPr>
        </p:nvSpPr>
        <p:spPr>
          <a:xfrm>
            <a:off x="1097280" y="6459787"/>
            <a:ext cx="2472272" cy="365129"/>
          </a:xfrm>
        </p:spPr>
        <p:txBody>
          <a:bodyPr/>
          <a:lstStyle>
            <a:lvl1pPr>
              <a:defRPr/>
            </a:lvl1pPr>
          </a:lstStyle>
          <a:p>
            <a:pPr lvl="0"/>
            <a:fld id="{55E39454-4999-4859-94EF-D9609B7139A6}" type="datetime1">
              <a:rPr lang="en-US"/>
              <a:pPr lvl="0"/>
              <a:t>5/2/2025</a:t>
            </a:fld>
            <a:endParaRPr lang="en-US"/>
          </a:p>
        </p:txBody>
      </p:sp>
      <p:sp>
        <p:nvSpPr>
          <p:cNvPr id="8" name="Footer Placeholder 5">
            <a:extLst>
              <a:ext uri="{FF2B5EF4-FFF2-40B4-BE49-F238E27FC236}">
                <a16:creationId xmlns:a16="http://schemas.microsoft.com/office/drawing/2014/main" id="{CE9BB0D0-F604-7A54-D818-067653021C9E}"/>
              </a:ext>
            </a:extLst>
          </p:cNvPr>
          <p:cNvSpPr txBox="1">
            <a:spLocks noGrp="1"/>
          </p:cNvSpPr>
          <p:nvPr>
            <p:ph type="ftr" sz="quarter" idx="9"/>
          </p:nvPr>
        </p:nvSpPr>
        <p:spPr>
          <a:xfrm>
            <a:off x="3686184" y="6459787"/>
            <a:ext cx="4822801" cy="365129"/>
          </a:xfrm>
        </p:spPr>
        <p:txBody>
          <a:bodyPr/>
          <a:lstStyle>
            <a:lvl1pPr>
              <a:defRPr/>
            </a:lvl1pPr>
          </a:lstStyle>
          <a:p>
            <a:pPr lvl="0"/>
            <a:endParaRPr lang="en-US"/>
          </a:p>
        </p:txBody>
      </p:sp>
      <p:sp>
        <p:nvSpPr>
          <p:cNvPr id="9" name="Slide Number Placeholder 6">
            <a:extLst>
              <a:ext uri="{FF2B5EF4-FFF2-40B4-BE49-F238E27FC236}">
                <a16:creationId xmlns:a16="http://schemas.microsoft.com/office/drawing/2014/main" id="{1A24D582-2307-7F8D-6AD0-0FF8126BC574}"/>
              </a:ext>
            </a:extLst>
          </p:cNvPr>
          <p:cNvSpPr txBox="1">
            <a:spLocks noGrp="1"/>
          </p:cNvSpPr>
          <p:nvPr>
            <p:ph type="sldNum" sz="quarter" idx="8"/>
          </p:nvPr>
        </p:nvSpPr>
        <p:spPr>
          <a:xfrm>
            <a:off x="9900455" y="6459787"/>
            <a:ext cx="1312026" cy="365129"/>
          </a:xfrm>
        </p:spPr>
        <p:txBody>
          <a:bodyPr/>
          <a:lstStyle>
            <a:lvl1pPr>
              <a:defRPr/>
            </a:lvl1pPr>
          </a:lstStyle>
          <a:p>
            <a:pPr lvl="0"/>
            <a:fld id="{338B6480-D8FD-401C-8EF9-48D821CF9A21}" type="slidenum">
              <a:t>‹#›</a:t>
            </a:fld>
            <a:endParaRPr lang="en-US"/>
          </a:p>
        </p:txBody>
      </p:sp>
    </p:spTree>
    <p:extLst>
      <p:ext uri="{BB962C8B-B14F-4D97-AF65-F5344CB8AC3E}">
        <p14:creationId xmlns:p14="http://schemas.microsoft.com/office/powerpoint/2010/main" val="98301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885ACCB-C0FE-B518-42DA-08D8DDD48E4F}"/>
              </a:ext>
            </a:extLst>
          </p:cNvPr>
          <p:cNvSpPr/>
          <p:nvPr/>
        </p:nvSpPr>
        <p:spPr>
          <a:xfrm>
            <a:off x="0" y="6400800"/>
            <a:ext cx="12191996" cy="457200"/>
          </a:xfrm>
          <a:prstGeom prst="rect">
            <a:avLst/>
          </a:prstGeom>
          <a:solidFill>
            <a:srgbClr val="BD582C"/>
          </a:solidFill>
          <a:ln cap="flat">
            <a:noFill/>
            <a:prstDash val="solid"/>
          </a:ln>
        </p:spPr>
        <p:txBody>
          <a:bodyPr lIns="0" tIns="0" rIns="0" bIns="0"/>
          <a:lstStyle/>
          <a:p>
            <a:endParaRPr lang="en-US"/>
          </a:p>
        </p:txBody>
      </p:sp>
      <p:sp>
        <p:nvSpPr>
          <p:cNvPr id="3" name="Rectangle 8">
            <a:extLst>
              <a:ext uri="{FF2B5EF4-FFF2-40B4-BE49-F238E27FC236}">
                <a16:creationId xmlns:a16="http://schemas.microsoft.com/office/drawing/2014/main" id="{301A4185-5187-3710-F563-DD461CBEEE84}"/>
              </a:ext>
            </a:extLst>
          </p:cNvPr>
          <p:cNvSpPr/>
          <p:nvPr/>
        </p:nvSpPr>
        <p:spPr>
          <a:xfrm>
            <a:off x="0" y="6334313"/>
            <a:ext cx="12191996" cy="66001"/>
          </a:xfrm>
          <a:prstGeom prst="rect">
            <a:avLst/>
          </a:prstGeom>
          <a:solidFill>
            <a:srgbClr val="E48312"/>
          </a:solidFill>
          <a:ln cap="flat">
            <a:noFill/>
            <a:prstDash val="solid"/>
          </a:ln>
        </p:spPr>
        <p:txBody>
          <a:bodyPr lIns="0" tIns="0" rIns="0" bIns="0"/>
          <a:lstStyle/>
          <a:p>
            <a:endParaRPr lang="en-US"/>
          </a:p>
        </p:txBody>
      </p:sp>
      <p:sp>
        <p:nvSpPr>
          <p:cNvPr id="4" name="Title Placeholder 1">
            <a:extLst>
              <a:ext uri="{FF2B5EF4-FFF2-40B4-BE49-F238E27FC236}">
                <a16:creationId xmlns:a16="http://schemas.microsoft.com/office/drawing/2014/main" id="{EA254437-0CE6-F712-C2DA-1961B1EB1197}"/>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5" name="Text Placeholder 2">
            <a:extLst>
              <a:ext uri="{FF2B5EF4-FFF2-40B4-BE49-F238E27FC236}">
                <a16:creationId xmlns:a16="http://schemas.microsoft.com/office/drawing/2014/main" id="{B2130CDD-9F5C-92C9-DB25-3B4E48A72DBF}"/>
              </a:ext>
            </a:extLst>
          </p:cNvPr>
          <p:cNvSpPr txBox="1">
            <a:spLocks noGrp="1"/>
          </p:cNvSpPr>
          <p:nvPr>
            <p:ph type="body" idx="1"/>
          </p:nvPr>
        </p:nvSpPr>
        <p:spPr>
          <a:xfrm>
            <a:off x="1097280" y="1845734"/>
            <a:ext cx="10058400" cy="4023360"/>
          </a:xfrm>
          <a:prstGeom prst="rect">
            <a:avLst/>
          </a:prstGeom>
          <a:noFill/>
          <a:ln>
            <a:noFill/>
          </a:ln>
        </p:spPr>
        <p:txBody>
          <a:bodyPr vert="horz" wrap="square" lIns="0" tIns="45720" rIns="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26E00EA1-A7DA-2749-AF26-1A179AF8A718}"/>
              </a:ext>
            </a:extLst>
          </p:cNvPr>
          <p:cNvSpPr txBox="1">
            <a:spLocks noGrp="1"/>
          </p:cNvSpPr>
          <p:nvPr>
            <p:ph type="dt" sz="half" idx="2"/>
          </p:nvPr>
        </p:nvSpPr>
        <p:spPr>
          <a:xfrm>
            <a:off x="1097280" y="6459787"/>
            <a:ext cx="2472272"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FFFFFF"/>
                </a:solidFill>
                <a:uFillTx/>
                <a:latin typeface="Calibri"/>
              </a:defRPr>
            </a:lvl1pPr>
          </a:lstStyle>
          <a:p>
            <a:pPr lvl="0"/>
            <a:fld id="{0C039F92-B5C4-4B36-B003-D5929B419BE4}" type="datetime1">
              <a:rPr lang="en-US"/>
              <a:pPr lvl="0"/>
              <a:t>5/2/2025</a:t>
            </a:fld>
            <a:endParaRPr lang="en-US"/>
          </a:p>
        </p:txBody>
      </p:sp>
      <p:sp>
        <p:nvSpPr>
          <p:cNvPr id="7" name="Footer Placeholder 4">
            <a:extLst>
              <a:ext uri="{FF2B5EF4-FFF2-40B4-BE49-F238E27FC236}">
                <a16:creationId xmlns:a16="http://schemas.microsoft.com/office/drawing/2014/main" id="{6DD5B1E3-7246-5AE4-B6D4-C411AC90F278}"/>
              </a:ext>
            </a:extLst>
          </p:cNvPr>
          <p:cNvSpPr txBox="1">
            <a:spLocks noGrp="1"/>
          </p:cNvSpPr>
          <p:nvPr>
            <p:ph type="ftr" sz="quarter" idx="3"/>
          </p:nvPr>
        </p:nvSpPr>
        <p:spPr>
          <a:xfrm>
            <a:off x="3686184" y="6459787"/>
            <a:ext cx="4822801"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US" sz="900" b="0" i="0" u="none" strike="noStrike" kern="1200" cap="all" spc="0" baseline="0">
                <a:solidFill>
                  <a:srgbClr val="FFFFFF"/>
                </a:solidFill>
                <a:uFillTx/>
                <a:latin typeface="Calibri"/>
              </a:defRPr>
            </a:lvl1pPr>
          </a:lstStyle>
          <a:p>
            <a:pPr lvl="0"/>
            <a:endParaRPr lang="en-US"/>
          </a:p>
        </p:txBody>
      </p:sp>
      <p:sp>
        <p:nvSpPr>
          <p:cNvPr id="8" name="Slide Number Placeholder 5">
            <a:extLst>
              <a:ext uri="{FF2B5EF4-FFF2-40B4-BE49-F238E27FC236}">
                <a16:creationId xmlns:a16="http://schemas.microsoft.com/office/drawing/2014/main" id="{97C4292A-F5BF-085D-1551-EB0AFC02E524}"/>
              </a:ext>
            </a:extLst>
          </p:cNvPr>
          <p:cNvSpPr txBox="1">
            <a:spLocks noGrp="1"/>
          </p:cNvSpPr>
          <p:nvPr>
            <p:ph type="sldNum" sz="quarter" idx="4"/>
          </p:nvPr>
        </p:nvSpPr>
        <p:spPr>
          <a:xfrm>
            <a:off x="9900455" y="6459787"/>
            <a:ext cx="1312026"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50" b="0" i="0" u="none" strike="noStrike" kern="1200" cap="none" spc="0" baseline="0">
                <a:solidFill>
                  <a:srgbClr val="FFFFFF"/>
                </a:solidFill>
                <a:uFillTx/>
                <a:latin typeface="Calibri"/>
              </a:defRPr>
            </a:lvl1pPr>
          </a:lstStyle>
          <a:p>
            <a:pPr lvl="0"/>
            <a:fld id="{9AEB53D2-40C2-4910-B400-9049B5BD06EC}" type="slidenum">
              <a:t>‹#›</a:t>
            </a:fld>
            <a:endParaRPr lang="en-US"/>
          </a:p>
        </p:txBody>
      </p:sp>
      <p:cxnSp>
        <p:nvCxnSpPr>
          <p:cNvPr id="9" name="Straight Connector 9">
            <a:extLst>
              <a:ext uri="{FF2B5EF4-FFF2-40B4-BE49-F238E27FC236}">
                <a16:creationId xmlns:a16="http://schemas.microsoft.com/office/drawing/2014/main" id="{02B9F384-9624-7522-32B9-AC97732F25DE}"/>
              </a:ext>
            </a:extLst>
          </p:cNvPr>
          <p:cNvCxnSpPr/>
          <p:nvPr/>
        </p:nvCxnSpPr>
        <p:spPr>
          <a:xfrm>
            <a:off x="1193529" y="1737844"/>
            <a:ext cx="9966960" cy="0"/>
          </a:xfrm>
          <a:prstGeom prst="straightConnector1">
            <a:avLst/>
          </a:prstGeom>
          <a:noFill/>
          <a:ln w="6345" cap="flat">
            <a:solidFill>
              <a:srgbClr val="7F7F7F"/>
            </a:solidFill>
            <a:prstDash val="soli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85000"/>
        </a:lnSpc>
        <a:spcBef>
          <a:spcPts val="0"/>
        </a:spcBef>
        <a:spcAft>
          <a:spcPts val="0"/>
        </a:spcAft>
        <a:buNone/>
        <a:tabLst/>
        <a:defRPr lang="en-US" sz="4800" b="0" i="0" u="none" strike="noStrike" kern="1200" cap="none" spc="-50" baseline="0">
          <a:solidFill>
            <a:srgbClr val="404040"/>
          </a:solidFill>
          <a:uFillTx/>
          <a:latin typeface="Calibri Light"/>
        </a:defRPr>
      </a:lvl1pPr>
    </p:titleStyle>
    <p:bodyStyle>
      <a:lvl1pPr marL="91440" marR="0" lvl="0" indent="-91440" algn="l" defTabSz="914400" rtl="0" fontAlgn="auto" hangingPunct="1">
        <a:lnSpc>
          <a:spcPct val="90000"/>
        </a:lnSpc>
        <a:spcBef>
          <a:spcPts val="1200"/>
        </a:spcBef>
        <a:spcAft>
          <a:spcPts val="200"/>
        </a:spcAft>
        <a:buClr>
          <a:srgbClr val="E48312"/>
        </a:buClr>
        <a:buSzPct val="100000"/>
        <a:buFont typeface="Calibri" pitchFamily="34"/>
        <a:buChar char=" "/>
        <a:tabLst/>
        <a:defRPr lang="en-US" sz="2000" b="0" i="0" u="none" strike="noStrike" kern="1200" cap="none" spc="0" baseline="0">
          <a:solidFill>
            <a:srgbClr val="404040"/>
          </a:solidFill>
          <a:uFillTx/>
          <a:latin typeface="Calibri"/>
        </a:defRPr>
      </a:lvl1pPr>
      <a:lvl2pPr marL="384048" marR="0" lvl="1"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en-US" sz="1800" b="0" i="0" u="none" strike="noStrike" kern="1200" cap="none" spc="0" baseline="0">
          <a:solidFill>
            <a:srgbClr val="404040"/>
          </a:solidFill>
          <a:uFillTx/>
          <a:latin typeface="Calibri"/>
        </a:defRPr>
      </a:lvl2pPr>
      <a:lvl3pPr marL="566928" marR="0" lvl="2"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en-US" sz="1400" b="0" i="0" u="none" strike="noStrike" kern="1200" cap="none" spc="0" baseline="0">
          <a:solidFill>
            <a:srgbClr val="404040"/>
          </a:solidFill>
          <a:uFillTx/>
          <a:latin typeface="Calibri"/>
        </a:defRPr>
      </a:lvl3pPr>
      <a:lvl4pPr marL="749808" marR="0" lvl="3"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en-US" sz="1400" b="0" i="0" u="none" strike="noStrike" kern="1200" cap="none" spc="0" baseline="0">
          <a:solidFill>
            <a:srgbClr val="404040"/>
          </a:solidFill>
          <a:uFillTx/>
          <a:latin typeface="Calibri"/>
        </a:defRPr>
      </a:lvl4pPr>
      <a:lvl5pPr marL="932688" marR="0" lvl="4"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en-US" sz="14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0939-EC9F-EE67-889A-0B289FA4F9C2}"/>
              </a:ext>
            </a:extLst>
          </p:cNvPr>
          <p:cNvSpPr txBox="1">
            <a:spLocks noGrp="1"/>
          </p:cNvSpPr>
          <p:nvPr>
            <p:ph type="ctrTitle"/>
          </p:nvPr>
        </p:nvSpPr>
        <p:spPr>
          <a:xfrm>
            <a:off x="1097280" y="758952"/>
            <a:ext cx="10058400" cy="3566160"/>
          </a:xfrm>
        </p:spPr>
        <p:txBody>
          <a:bodyPr/>
          <a:lstStyle/>
          <a:p>
            <a:pPr lvl="0"/>
            <a:r>
              <a:rPr lang="en-US"/>
              <a:t>Causes &amp; Conditions</a:t>
            </a:r>
            <a:br>
              <a:rPr lang="en-US"/>
            </a:br>
            <a:br>
              <a:rPr lang="en-US"/>
            </a:br>
            <a:r>
              <a:rPr lang="en-US" sz="3600"/>
              <a:t>Substance and Process Use Disorder</a:t>
            </a:r>
            <a:br>
              <a:rPr lang="en-US" sz="3600"/>
            </a:br>
            <a:r>
              <a:rPr lang="en-US" sz="3600"/>
              <a:t>Understanding Etiology and What Drives the Behaviors</a:t>
            </a:r>
          </a:p>
        </p:txBody>
      </p:sp>
      <p:sp>
        <p:nvSpPr>
          <p:cNvPr id="3" name="Subtitle 2">
            <a:extLst>
              <a:ext uri="{FF2B5EF4-FFF2-40B4-BE49-F238E27FC236}">
                <a16:creationId xmlns:a16="http://schemas.microsoft.com/office/drawing/2014/main" id="{0ECCB66B-39D4-9009-38AF-567B0EFED8B1}"/>
              </a:ext>
            </a:extLst>
          </p:cNvPr>
          <p:cNvSpPr txBox="1">
            <a:spLocks noGrp="1"/>
          </p:cNvSpPr>
          <p:nvPr>
            <p:ph type="subTitle" idx="1"/>
          </p:nvPr>
        </p:nvSpPr>
        <p:spPr>
          <a:xfrm>
            <a:off x="1100050" y="4455624"/>
            <a:ext cx="10058400" cy="1143000"/>
          </a:xfrm>
        </p:spPr>
        <p:txBody>
          <a:bodyPr/>
          <a:lstStyle/>
          <a:p>
            <a:pPr lvl="0"/>
            <a:r>
              <a:rPr lang="en-US"/>
              <a:t>Daniel David Sumrok, MD DFASAM FAAFP DABAM DABPM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5309-A3ED-5EF0-394C-6109E5FE152A}"/>
              </a:ext>
            </a:extLst>
          </p:cNvPr>
          <p:cNvSpPr txBox="1">
            <a:spLocks noGrp="1"/>
          </p:cNvSpPr>
          <p:nvPr>
            <p:ph type="title"/>
          </p:nvPr>
        </p:nvSpPr>
        <p:spPr>
          <a:xfrm>
            <a:off x="581192" y="702158"/>
            <a:ext cx="11029611" cy="1013804"/>
          </a:xfrm>
          <a:prstGeom prst="rect">
            <a:avLst/>
          </a:prstGeom>
          <a:noFill/>
          <a:ln>
            <a:noFill/>
          </a:ln>
        </p:spPr>
        <p:txBody>
          <a:bodyPr vert="horz" wrap="square" lIns="91440" tIns="45720" rIns="91440" bIns="45720" anchor="b" anchorCtr="0" compatLnSpc="1">
            <a:normAutofit/>
          </a:bodyPr>
          <a:lstStyle/>
          <a:p>
            <a:pPr lvl="0"/>
            <a:r>
              <a:rPr lang="en-US"/>
              <a:t>Conclusions</a:t>
            </a:r>
          </a:p>
        </p:txBody>
      </p:sp>
      <p:sp>
        <p:nvSpPr>
          <p:cNvPr id="3" name="Content Placeholder 2">
            <a:extLst>
              <a:ext uri="{FF2B5EF4-FFF2-40B4-BE49-F238E27FC236}">
                <a16:creationId xmlns:a16="http://schemas.microsoft.com/office/drawing/2014/main" id="{919A580D-47EA-F089-02B8-2C28F1317470}"/>
              </a:ext>
            </a:extLst>
          </p:cNvPr>
          <p:cNvSpPr txBox="1">
            <a:spLocks noGrp="1"/>
          </p:cNvSpPr>
          <p:nvPr>
            <p:ph idx="1"/>
          </p:nvPr>
        </p:nvSpPr>
        <p:spPr>
          <a:xfrm>
            <a:off x="581192" y="2127561"/>
            <a:ext cx="11029611" cy="3820564"/>
          </a:xfrm>
          <a:prstGeom prst="rect">
            <a:avLst/>
          </a:prstGeom>
          <a:noFill/>
          <a:ln>
            <a:noFill/>
          </a:ln>
        </p:spPr>
        <p:txBody>
          <a:bodyPr vert="horz" wrap="square" lIns="0" tIns="45720" rIns="0" bIns="45720" anchor="t" anchorCtr="0" compatLnSpc="1">
            <a:noAutofit/>
          </a:bodyPr>
          <a:lstStyle/>
          <a:p>
            <a:pPr lvl="0">
              <a:lnSpc>
                <a:spcPct val="114000"/>
              </a:lnSpc>
            </a:pPr>
            <a:r>
              <a:rPr lang="en-US"/>
              <a:t>This is the first study to evaluate the association between ACE scores and opioid relapse during combined buprenorphine-naloxone treatment and group counseling</a:t>
            </a:r>
          </a:p>
          <a:p>
            <a:pPr lvl="0">
              <a:lnSpc>
                <a:spcPct val="114000"/>
              </a:lnSpc>
            </a:pPr>
            <a:r>
              <a:rPr lang="en-US"/>
              <a:t>This finding is of concern for rural populations that are at risk for both ACE and opioid use</a:t>
            </a:r>
          </a:p>
          <a:p>
            <a:pPr lvl="1">
              <a:lnSpc>
                <a:spcPct val="114000"/>
              </a:lnSpc>
            </a:pPr>
            <a:r>
              <a:rPr lang="en-US" sz="2000"/>
              <a:t>May also suggest that trauma-informed care may be quite relevant for rural individuals with OUD given the relevance of ACES </a:t>
            </a:r>
          </a:p>
          <a:p>
            <a:pPr lvl="0">
              <a:lnSpc>
                <a:spcPct val="114000"/>
              </a:lnSpc>
            </a:pPr>
            <a:r>
              <a:rPr lang="en-US"/>
              <a:t>Finding that remaining in treatment was related to reduced relapse risk was encouraging </a:t>
            </a:r>
          </a:p>
          <a:p>
            <a:pPr lvl="1">
              <a:lnSpc>
                <a:spcPct val="114000"/>
              </a:lnSpc>
            </a:pPr>
            <a:r>
              <a:rPr lang="en-US" sz="2000"/>
              <a:t>Promoting treatment adherence among those who are newly engaged in buprenorphine-naloxone treatment could be beneficial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C4666411-C877-3E6B-C446-F4B837F070F1}"/>
              </a:ext>
            </a:extLst>
          </p:cNvPr>
          <p:cNvPicPr>
            <a:picLocks noChangeAspect="1"/>
          </p:cNvPicPr>
          <p:nvPr/>
        </p:nvPicPr>
        <p:blipFill>
          <a:blip r:embed="rId2"/>
          <a:srcRect l="-1" t="11793" r="187"/>
          <a:stretch>
            <a:fillRect/>
          </a:stretch>
        </p:blipFill>
        <p:spPr>
          <a:xfrm>
            <a:off x="2108670" y="195937"/>
            <a:ext cx="7974656" cy="5930542"/>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312E-297E-CF59-BCDC-9B74D6FF5533}"/>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Unpacking Trauma</a:t>
            </a:r>
          </a:p>
        </p:txBody>
      </p:sp>
      <p:sp>
        <p:nvSpPr>
          <p:cNvPr id="3" name="Content Placeholder 2">
            <a:extLst>
              <a:ext uri="{FF2B5EF4-FFF2-40B4-BE49-F238E27FC236}">
                <a16:creationId xmlns:a16="http://schemas.microsoft.com/office/drawing/2014/main" id="{C723FE9D-6E62-9857-F08D-E22CE64E01BF}"/>
              </a:ext>
            </a:extLst>
          </p:cNvPr>
          <p:cNvSpPr txBox="1">
            <a:spLocks noGrp="1"/>
          </p:cNvSpPr>
          <p:nvPr>
            <p:ph idx="1"/>
          </p:nvPr>
        </p:nvSpPr>
        <p:spPr>
          <a:xfrm>
            <a:off x="1097280" y="1845734"/>
            <a:ext cx="10058400" cy="4023360"/>
          </a:xfrm>
          <a:prstGeom prst="rect">
            <a:avLst/>
          </a:prstGeom>
          <a:noFill/>
          <a:ln>
            <a:noFill/>
          </a:ln>
        </p:spPr>
        <p:txBody>
          <a:bodyPr vert="horz" wrap="square" lIns="0" tIns="45720" rIns="0" bIns="45720" anchor="t" anchorCtr="0" compatLnSpc="1">
            <a:normAutofit fontScale="85000" lnSpcReduction="20000"/>
          </a:bodyPr>
          <a:lstStyle/>
          <a:p>
            <a:pPr marL="0" lvl="0" indent="0">
              <a:lnSpc>
                <a:spcPct val="105000"/>
              </a:lnSpc>
              <a:spcBef>
                <a:spcPts val="0"/>
              </a:spcBef>
              <a:buNone/>
            </a:pPr>
            <a:r>
              <a:rPr lang="en-US" sz="1400" spc="-50">
                <a:solidFill>
                  <a:srgbClr val="000000"/>
                </a:solidFill>
                <a:latin typeface="Calibri Light"/>
              </a:rPr>
              <a:t>ACE Study - 1998</a:t>
            </a:r>
          </a:p>
          <a:p>
            <a:pPr marL="0" lvl="0" indent="0">
              <a:lnSpc>
                <a:spcPct val="105000"/>
              </a:lnSpc>
              <a:spcBef>
                <a:spcPts val="0"/>
              </a:spcBef>
              <a:buNone/>
            </a:pPr>
            <a:r>
              <a:rPr lang="en-US" sz="1400" spc="-50">
                <a:solidFill>
                  <a:srgbClr val="000000"/>
                </a:solidFill>
                <a:latin typeface="Calibri Light"/>
              </a:rPr>
              <a:t>Kaiser Permanente and Center for Disease Control</a:t>
            </a:r>
          </a:p>
          <a:p>
            <a:pPr marL="0" lvl="0" indent="0">
              <a:lnSpc>
                <a:spcPct val="105000"/>
              </a:lnSpc>
              <a:spcBef>
                <a:spcPts val="0"/>
              </a:spcBef>
              <a:buNone/>
            </a:pPr>
            <a:r>
              <a:rPr lang="en-US" sz="1400" spc="-50">
                <a:solidFill>
                  <a:srgbClr val="000000"/>
                </a:solidFill>
                <a:latin typeface="Calibri Light"/>
              </a:rPr>
              <a:t>Vincent Felitti &amp; Robert Anda</a:t>
            </a:r>
          </a:p>
          <a:p>
            <a:pPr lvl="0"/>
            <a:r>
              <a:rPr lang="en-US">
                <a:solidFill>
                  <a:srgbClr val="212121"/>
                </a:solidFill>
                <a:latin typeface="BlinkMacSystemFont"/>
              </a:rPr>
              <a:t>Exposure to childhood adversity has an impact on adult mental health, increasing the risk for depression and suicide. Associations between Adverse Childhood Experiences (ACEs) and several adult mental and behavioral health outcomes are well documented in the literature, establishing the need for prevention. The current study analyzes the relationship between an expanded ACE score that includes being spanked as a child and adult mental health outcomes by examining each ACE separately to determine the contribution of each ACE. Data were drawn from Wave II of the CDC-Kaiser ACE Study, consisting of 7465 adult members of Kaiser Permanente in southern California. Dichotomous variables corresponding to each of the 11 ACE categories were created, with ACE score ranging from 0 to 11 corresponding to the total number of ACEs experienced. </a:t>
            </a:r>
            <a:r>
              <a:rPr lang="en-US">
                <a:solidFill>
                  <a:srgbClr val="212121"/>
                </a:solidFill>
                <a:highlight>
                  <a:srgbClr val="FFFF00"/>
                </a:highlight>
                <a:latin typeface="BlinkMacSystemFont"/>
              </a:rPr>
              <a:t>Multiple logistic regression modeling was used to examine the relationship between ACEs and adult mental health outcomes adjusting for sociodemographic covariates. </a:t>
            </a:r>
            <a:r>
              <a:rPr lang="en-US">
                <a:solidFill>
                  <a:srgbClr val="212121"/>
                </a:solidFill>
                <a:latin typeface="BlinkMacSystemFont"/>
              </a:rPr>
              <a:t>Results indicated a graded dose-response relationship between the expanded ACE score and the likelihood of moderate to heavy drinking, drug use, depressed affect, and suicide attempts in adulthood. In the adjusted models, being spanked as a child was significantly associated with all self-reported mental health outcomes. Over 80% of the sample reported exposure to at least one ACE, signifying the potential to capture experiences not previously considered by traditional ACE indices. </a:t>
            </a:r>
            <a:r>
              <a:rPr lang="en-US">
                <a:solidFill>
                  <a:srgbClr val="212121"/>
                </a:solidFill>
                <a:highlight>
                  <a:srgbClr val="FFFF00"/>
                </a:highlight>
                <a:latin typeface="BlinkMacSystemFont"/>
              </a:rPr>
              <a:t>The findings highlight the importance of examining both cumulative ACE scores and individual ACEs on adult health outcomes to better understand key risk and protective factors for future prevention efforts.</a:t>
            </a:r>
            <a:endParaRPr lang="en-US" sz="2400">
              <a:highlight>
                <a:srgbClr val="FFFF00"/>
              </a:highlight>
            </a:endParaRPr>
          </a:p>
          <a:p>
            <a:pPr lvl="0"/>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6287F6F-5589-A2F4-7A78-A37829B3C9EA}"/>
              </a:ext>
            </a:extLst>
          </p:cNvPr>
          <p:cNvPicPr>
            <a:picLocks noChangeAspect="1"/>
          </p:cNvPicPr>
          <p:nvPr/>
        </p:nvPicPr>
        <p:blipFill>
          <a:blip r:embed="rId2"/>
          <a:stretch>
            <a:fillRect/>
          </a:stretch>
        </p:blipFill>
        <p:spPr>
          <a:xfrm>
            <a:off x="2049014" y="830869"/>
            <a:ext cx="8093976" cy="4578254"/>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4C3B-12ED-CF18-F6BC-090D5C165B76}"/>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Other Traumatic Events/Circumstances</a:t>
            </a:r>
          </a:p>
        </p:txBody>
      </p:sp>
      <p:sp>
        <p:nvSpPr>
          <p:cNvPr id="3" name="Content Placeholder 2">
            <a:extLst>
              <a:ext uri="{FF2B5EF4-FFF2-40B4-BE49-F238E27FC236}">
                <a16:creationId xmlns:a16="http://schemas.microsoft.com/office/drawing/2014/main" id="{587D7C16-2767-8548-925D-224EC8EDDCEF}"/>
              </a:ext>
            </a:extLst>
          </p:cNvPr>
          <p:cNvSpPr txBox="1">
            <a:spLocks noGrp="1"/>
          </p:cNvSpPr>
          <p:nvPr>
            <p:ph idx="1"/>
          </p:nvPr>
        </p:nvSpPr>
        <p:spPr>
          <a:xfrm>
            <a:off x="1097280" y="1845734"/>
            <a:ext cx="10058400" cy="4023360"/>
          </a:xfrm>
          <a:prstGeom prst="rect">
            <a:avLst/>
          </a:prstGeom>
          <a:noFill/>
          <a:ln>
            <a:noFill/>
          </a:ln>
        </p:spPr>
        <p:txBody>
          <a:bodyPr vert="horz" wrap="square" lIns="0" tIns="45720" rIns="0" bIns="45720" anchor="t" anchorCtr="0" compatLnSpc="1">
            <a:normAutofit/>
          </a:bodyPr>
          <a:lstStyle/>
          <a:p>
            <a:pPr lvl="0"/>
            <a:endParaRPr lang="en-US" sz="2400"/>
          </a:p>
          <a:p>
            <a:pPr lvl="0"/>
            <a:r>
              <a:rPr lang="en-US" sz="2400"/>
              <a:t>Racism/historical trauma</a:t>
            </a:r>
          </a:p>
          <a:p>
            <a:pPr lvl="0"/>
            <a:r>
              <a:rPr lang="en-US" sz="2400"/>
              <a:t>Poverty</a:t>
            </a:r>
          </a:p>
          <a:p>
            <a:pPr lvl="0"/>
            <a:r>
              <a:rPr lang="en-US" sz="2400"/>
              <a:t>Combat exposure – combatants OR civilians</a:t>
            </a:r>
          </a:p>
          <a:p>
            <a:pPr lvl="0"/>
            <a:r>
              <a:rPr lang="en-US" sz="2400"/>
              <a:t>Serious illnesses (cancer, diabetes)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2" descr="Trauma &amp; The Brain - The Trauma Recovery Institute">
            <a:extLst>
              <a:ext uri="{FF2B5EF4-FFF2-40B4-BE49-F238E27FC236}">
                <a16:creationId xmlns:a16="http://schemas.microsoft.com/office/drawing/2014/main" id="{18D257F6-13D7-A8A4-70ED-CE01CE141863}"/>
              </a:ext>
            </a:extLst>
          </p:cNvPr>
          <p:cNvPicPr>
            <a:picLocks noChangeAspect="1"/>
          </p:cNvPicPr>
          <p:nvPr/>
        </p:nvPicPr>
        <p:blipFill>
          <a:blip r:embed="rId2"/>
          <a:srcRect/>
          <a:stretch>
            <a:fillRect/>
          </a:stretch>
        </p:blipFill>
        <p:spPr>
          <a:xfrm>
            <a:off x="1371600" y="523740"/>
            <a:ext cx="9448796" cy="5000625"/>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1CB34C3-1C10-5297-2464-316260EBC97A}"/>
              </a:ext>
            </a:extLst>
          </p:cNvPr>
          <p:cNvPicPr>
            <a:picLocks noChangeAspect="1"/>
          </p:cNvPicPr>
          <p:nvPr/>
        </p:nvPicPr>
        <p:blipFill>
          <a:blip r:embed="rId2"/>
          <a:srcRect/>
          <a:stretch>
            <a:fillRect/>
          </a:stretch>
        </p:blipFill>
        <p:spPr>
          <a:xfrm>
            <a:off x="2128156" y="248195"/>
            <a:ext cx="7935684" cy="5951765"/>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CE2B-25BC-395A-786E-EDF84BFBE556}"/>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Opioid Use Disorder</a:t>
            </a:r>
          </a:p>
        </p:txBody>
      </p:sp>
      <p:sp>
        <p:nvSpPr>
          <p:cNvPr id="3" name="Content Placeholder 2">
            <a:extLst>
              <a:ext uri="{FF2B5EF4-FFF2-40B4-BE49-F238E27FC236}">
                <a16:creationId xmlns:a16="http://schemas.microsoft.com/office/drawing/2014/main" id="{1F067D76-5415-DF39-F164-A11A2448362B}"/>
              </a:ext>
            </a:extLst>
          </p:cNvPr>
          <p:cNvSpPr txBox="1">
            <a:spLocks noGrp="1"/>
          </p:cNvSpPr>
          <p:nvPr>
            <p:ph idx="1"/>
          </p:nvPr>
        </p:nvSpPr>
        <p:spPr>
          <a:xfrm>
            <a:off x="1407197" y="1922919"/>
            <a:ext cx="9438573" cy="3678302"/>
          </a:xfrm>
          <a:prstGeom prst="rect">
            <a:avLst/>
          </a:prstGeom>
          <a:noFill/>
          <a:ln>
            <a:noFill/>
          </a:ln>
        </p:spPr>
        <p:txBody>
          <a:bodyPr vert="horz" wrap="square" lIns="0" tIns="45720" rIns="0" bIns="45720" anchor="t" anchorCtr="0" compatLnSpc="1">
            <a:normAutofit fontScale="92500" lnSpcReduction="10000"/>
          </a:bodyPr>
          <a:lstStyle/>
          <a:p>
            <a:pPr lvl="0"/>
            <a:r>
              <a:rPr lang="en-US" sz="2400"/>
              <a:t>Opioid Use Disorder (OUD) is an epidemic in the US</a:t>
            </a:r>
          </a:p>
          <a:p>
            <a:pPr lvl="1"/>
            <a:r>
              <a:rPr lang="en-US" sz="2000"/>
              <a:t>Currently, 1.5% of all deaths in the US are attributable to opioids*</a:t>
            </a:r>
          </a:p>
          <a:p>
            <a:pPr lvl="0"/>
            <a:r>
              <a:rPr lang="en-US" sz="2400"/>
              <a:t>There are large gaps in our ability to treat individuals with OUD</a:t>
            </a:r>
          </a:p>
          <a:p>
            <a:pPr lvl="1"/>
            <a:r>
              <a:rPr lang="en-US" sz="2000"/>
              <a:t>Those with OUD may not know that medicine exists/have no resources to get care</a:t>
            </a:r>
          </a:p>
          <a:p>
            <a:pPr lvl="1"/>
            <a:r>
              <a:rPr lang="en-US" sz="2000"/>
              <a:t>Not enough physicians are trained and/or waivered to treat OUD</a:t>
            </a:r>
          </a:p>
          <a:p>
            <a:pPr lvl="1"/>
            <a:r>
              <a:rPr lang="en-US" sz="2000" u="sng">
                <a:solidFill>
                  <a:srgbClr val="000000"/>
                </a:solidFill>
              </a:rPr>
              <a:t>Even for those who reach treatment: Relapse is extremely high</a:t>
            </a:r>
          </a:p>
          <a:p>
            <a:pPr lvl="0"/>
            <a:r>
              <a:rPr lang="en-US" sz="2200"/>
              <a:t>Our goal with this research was to examine treatment outcomes in individuals with OUD</a:t>
            </a:r>
          </a:p>
          <a:p>
            <a:pPr lvl="1"/>
            <a:r>
              <a:rPr lang="en-US" sz="2200"/>
              <a:t>Relapse</a:t>
            </a:r>
          </a:p>
          <a:p>
            <a:pPr lvl="1"/>
            <a:r>
              <a:rPr lang="en-US" sz="2200"/>
              <a:t>Prediction of treatment relapse</a:t>
            </a:r>
          </a:p>
          <a:p>
            <a:pPr lvl="1"/>
            <a:r>
              <a:rPr lang="en-US" sz="2200"/>
              <a:t>Prediction of treatment success</a:t>
            </a:r>
          </a:p>
        </p:txBody>
      </p:sp>
      <p:sp>
        <p:nvSpPr>
          <p:cNvPr id="4" name="TextBox 4">
            <a:extLst>
              <a:ext uri="{FF2B5EF4-FFF2-40B4-BE49-F238E27FC236}">
                <a16:creationId xmlns:a16="http://schemas.microsoft.com/office/drawing/2014/main" id="{AD3EF9D8-551C-F430-B959-2637ACF2B192}"/>
              </a:ext>
            </a:extLst>
          </p:cNvPr>
          <p:cNvSpPr txBox="1"/>
          <p:nvPr/>
        </p:nvSpPr>
        <p:spPr>
          <a:xfrm>
            <a:off x="904698" y="5587249"/>
            <a:ext cx="10443563" cy="52321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Gomes T, Tadrous M, Mamdani MM, Paterson JM, Juurlink DN. The Burden of Opioid-Related Mortality in the United States. </a:t>
            </a:r>
            <a:r>
              <a:rPr lang="en-US" sz="1400" b="0" i="1" u="none" strike="noStrike" kern="1200" cap="none" spc="0" baseline="0">
                <a:solidFill>
                  <a:srgbClr val="000000"/>
                </a:solidFill>
                <a:uFillTx/>
                <a:latin typeface="Calibri"/>
              </a:rPr>
              <a:t>JAMA Netw Open.</a:t>
            </a:r>
            <a:r>
              <a:rPr lang="en-US" sz="1400" b="0" i="0" u="none" strike="noStrike" kern="1200" cap="none" spc="0" baseline="0">
                <a:solidFill>
                  <a:srgbClr val="000000"/>
                </a:solidFill>
                <a:uFillTx/>
                <a:latin typeface="Calibri"/>
              </a:rPr>
              <a:t> Published online June 01, 20181(2):e180217. doi:10.1001/jamanetworkopen.2018.0217</a:t>
            </a:r>
            <a:endParaRPr lang="en-US" sz="1400" b="0" i="0" u="none" strike="noStrike" kern="1200" cap="none" spc="0" baseline="0">
              <a:solidFill>
                <a:srgbClr val="FF0000"/>
              </a:solidFill>
              <a:uFillTx/>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864DB18-EF46-FF8B-3096-9E6BC33A9F08}"/>
              </a:ext>
            </a:extLst>
          </p:cNvPr>
          <p:cNvPicPr>
            <a:picLocks noChangeAspect="1"/>
          </p:cNvPicPr>
          <p:nvPr/>
        </p:nvPicPr>
        <p:blipFill>
          <a:blip r:embed="rId2"/>
          <a:stretch>
            <a:fillRect/>
          </a:stretch>
        </p:blipFill>
        <p:spPr>
          <a:xfrm>
            <a:off x="1175653" y="904524"/>
            <a:ext cx="9840699" cy="5048951"/>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ACCA693-BE91-DE18-DF6D-ED5E43B68D28}"/>
              </a:ext>
            </a:extLst>
          </p:cNvPr>
          <p:cNvPicPr>
            <a:picLocks noChangeAspect="1"/>
          </p:cNvPicPr>
          <p:nvPr/>
        </p:nvPicPr>
        <p:blipFill>
          <a:blip r:embed="rId2"/>
          <a:stretch>
            <a:fillRect/>
          </a:stretch>
        </p:blipFill>
        <p:spPr>
          <a:xfrm>
            <a:off x="2441868" y="0"/>
            <a:ext cx="7308268" cy="6220772"/>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21D92C5-32F0-3ACA-F311-C21D7BA50065}"/>
              </a:ext>
            </a:extLst>
          </p:cNvPr>
          <p:cNvSpPr txBox="1"/>
          <p:nvPr/>
        </p:nvSpPr>
        <p:spPr>
          <a:xfrm>
            <a:off x="1576251" y="992773"/>
            <a:ext cx="9039493" cy="317009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Calibri"/>
              </a:rPr>
              <a:t>“Alcohol was but a symptom of our </a:t>
            </a:r>
            <a:r>
              <a:rPr lang="en-US" sz="4000">
                <a:solidFill>
                  <a:srgbClr val="000000"/>
                </a:solidFill>
                <a:latin typeface="Calibri"/>
              </a:rPr>
              <a:t>disease</a:t>
            </a:r>
            <a:r>
              <a:rPr lang="en-US" sz="4000" b="0" i="0" u="none" strike="noStrike" kern="1200" cap="none" spc="0" baseline="0">
                <a:solidFill>
                  <a:srgbClr val="000000"/>
                </a:solidFill>
                <a:uFillTx/>
                <a:latin typeface="Calibri"/>
              </a:rPr>
              <a:t>.  We had to get to the </a:t>
            </a:r>
            <a:r>
              <a:rPr lang="en-US" sz="4000" b="0" i="1" u="none" strike="noStrike" kern="1200" cap="none" spc="0" baseline="0">
                <a:solidFill>
                  <a:srgbClr val="000000"/>
                </a:solidFill>
                <a:uFillTx/>
                <a:latin typeface="Calibri"/>
              </a:rPr>
              <a:t>causes and conditions</a:t>
            </a:r>
            <a:r>
              <a:rPr lang="en-US" sz="4000" b="0" i="0" u="none" strike="noStrike" kern="1200" cap="none" spc="0" baseline="0">
                <a:solidFill>
                  <a:srgbClr val="000000"/>
                </a:solidFill>
                <a:uFillTx/>
                <a:latin typeface="Calibri"/>
              </a:rPr>
              <a: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Calibri"/>
              </a:rPr>
              <a:t>-Bill 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FD29E86-A487-21B5-C2F4-094A075D8588}"/>
              </a:ext>
            </a:extLst>
          </p:cNvPr>
          <p:cNvPicPr>
            <a:picLocks noChangeAspect="1"/>
          </p:cNvPicPr>
          <p:nvPr/>
        </p:nvPicPr>
        <p:blipFill>
          <a:blip r:embed="rId2"/>
          <a:stretch>
            <a:fillRect/>
          </a:stretch>
        </p:blipFill>
        <p:spPr>
          <a:xfrm>
            <a:off x="1194700" y="966447"/>
            <a:ext cx="9802596" cy="4925113"/>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905B8DA-8CAE-0AD2-3ACE-73856BD90DBC}"/>
              </a:ext>
            </a:extLst>
          </p:cNvPr>
          <p:cNvPicPr>
            <a:picLocks noChangeAspect="1"/>
          </p:cNvPicPr>
          <p:nvPr/>
        </p:nvPicPr>
        <p:blipFill>
          <a:blip r:embed="rId2"/>
          <a:srcRect/>
          <a:stretch>
            <a:fillRect/>
          </a:stretch>
        </p:blipFill>
        <p:spPr>
          <a:xfrm>
            <a:off x="2077717" y="248195"/>
            <a:ext cx="8036570" cy="5629951"/>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23E98E0-40D8-8C8A-9A20-C1168A847B2C}"/>
              </a:ext>
            </a:extLst>
          </p:cNvPr>
          <p:cNvPicPr>
            <a:picLocks noChangeAspect="1"/>
          </p:cNvPicPr>
          <p:nvPr/>
        </p:nvPicPr>
        <p:blipFill>
          <a:blip r:embed="rId2"/>
          <a:stretch>
            <a:fillRect/>
          </a:stretch>
        </p:blipFill>
        <p:spPr>
          <a:xfrm>
            <a:off x="832707" y="847365"/>
            <a:ext cx="10526591" cy="5163269"/>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BD1D00-B1CD-EB44-BE8E-04C8F947EF30}"/>
              </a:ext>
            </a:extLst>
          </p:cNvPr>
          <p:cNvPicPr>
            <a:picLocks noChangeAspect="1"/>
          </p:cNvPicPr>
          <p:nvPr/>
        </p:nvPicPr>
        <p:blipFill>
          <a:blip r:embed="rId2"/>
          <a:stretch>
            <a:fillRect/>
          </a:stretch>
        </p:blipFill>
        <p:spPr>
          <a:xfrm>
            <a:off x="508004" y="2458565"/>
            <a:ext cx="11175997" cy="2304068"/>
          </a:xfrm>
          <a:prstGeom prst="rect">
            <a:avLst/>
          </a:prstGeom>
          <a:noFill/>
          <a:ln cap="flat">
            <a:noFill/>
          </a:ln>
        </p:spPr>
      </p:pic>
      <p:pic>
        <p:nvPicPr>
          <p:cNvPr id="3" name="Picture 4">
            <a:extLst>
              <a:ext uri="{FF2B5EF4-FFF2-40B4-BE49-F238E27FC236}">
                <a16:creationId xmlns:a16="http://schemas.microsoft.com/office/drawing/2014/main" id="{A1FA2C83-E51F-B761-34DE-66CF72600C89}"/>
              </a:ext>
            </a:extLst>
          </p:cNvPr>
          <p:cNvPicPr>
            <a:picLocks noChangeAspect="1"/>
          </p:cNvPicPr>
          <p:nvPr/>
        </p:nvPicPr>
        <p:blipFill>
          <a:blip r:embed="rId3"/>
          <a:stretch>
            <a:fillRect/>
          </a:stretch>
        </p:blipFill>
        <p:spPr>
          <a:xfrm>
            <a:off x="254002" y="1493416"/>
            <a:ext cx="11684002" cy="718050"/>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23BC-57EA-8DC9-4EA9-0BDA627E1D95}"/>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Treatment for Opioid Use Disorder</a:t>
            </a:r>
          </a:p>
        </p:txBody>
      </p:sp>
      <p:sp>
        <p:nvSpPr>
          <p:cNvPr id="3" name="Content Placeholder 2">
            <a:extLst>
              <a:ext uri="{FF2B5EF4-FFF2-40B4-BE49-F238E27FC236}">
                <a16:creationId xmlns:a16="http://schemas.microsoft.com/office/drawing/2014/main" id="{40B29BB0-3D18-A7B7-C449-FB2933EC5C5E}"/>
              </a:ext>
            </a:extLst>
          </p:cNvPr>
          <p:cNvSpPr txBox="1"/>
          <p:nvPr/>
        </p:nvSpPr>
        <p:spPr>
          <a:xfrm>
            <a:off x="926022" y="1824621"/>
            <a:ext cx="5267392" cy="3954094"/>
          </a:xfrm>
          <a:prstGeom prst="rect">
            <a:avLst/>
          </a:prstGeom>
          <a:noFill/>
          <a:ln cap="flat">
            <a:noFill/>
          </a:ln>
        </p:spPr>
        <p:txBody>
          <a:bodyPr vert="horz" wrap="square" lIns="0" tIns="45720" rIns="0" bIns="45720" anchor="t" anchorCtr="0" compatLnSpc="1">
            <a:normAutofit fontScale="85000" lnSpcReduction="20000"/>
          </a:bodyPr>
          <a:lstStyle/>
          <a:p>
            <a:pPr marL="91440" marR="0" lvl="0" indent="-91440" algn="l" defTabSz="914400" rtl="0" fontAlgn="auto" hangingPunct="1">
              <a:lnSpc>
                <a:spcPct val="90000"/>
              </a:lnSpc>
              <a:spcBef>
                <a:spcPts val="1200"/>
              </a:spcBef>
              <a:spcAft>
                <a:spcPts val="200"/>
              </a:spcAft>
              <a:buClr>
                <a:srgbClr val="E48312"/>
              </a:buClr>
              <a:buSzPct val="100000"/>
              <a:buFont typeface="Calibri" pitchFamily="34"/>
              <a:buChar char=" "/>
              <a:tabLst/>
              <a:defRPr sz="1800" b="0" i="0" u="none" strike="noStrike" kern="0" cap="none" spc="0" baseline="0">
                <a:solidFill>
                  <a:srgbClr val="000000"/>
                </a:solidFill>
                <a:uFillTx/>
              </a:defRPr>
            </a:pPr>
            <a:r>
              <a:rPr lang="en-US" sz="2900" b="0" i="0" u="none" strike="noStrike" kern="1200" cap="none" spc="0" baseline="0">
                <a:solidFill>
                  <a:srgbClr val="404040"/>
                </a:solidFill>
                <a:uFillTx/>
                <a:latin typeface="Calibri"/>
              </a:rPr>
              <a:t>Medication Assisted Treatment (MAT)</a:t>
            </a:r>
          </a:p>
          <a:p>
            <a:pPr marL="384048" marR="0" lvl="1" indent="-182880" algn="l" defTabSz="914400" rtl="0" fontAlgn="auto" hangingPunct="1">
              <a:lnSpc>
                <a:spcPct val="9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300" b="0" i="0" u="none" strike="noStrike" kern="1200" cap="none" spc="0" baseline="0">
                <a:solidFill>
                  <a:srgbClr val="404040"/>
                </a:solidFill>
                <a:uFillTx/>
                <a:latin typeface="Calibri"/>
              </a:rPr>
              <a:t>Buprenorphine-naloxone</a:t>
            </a:r>
            <a:r>
              <a:rPr lang="en-US" sz="2300" b="1" i="0" u="none" strike="noStrike" kern="1200" cap="none" spc="0" baseline="0">
                <a:solidFill>
                  <a:srgbClr val="404040"/>
                </a:solidFill>
                <a:uFillTx/>
                <a:latin typeface="Calibri"/>
              </a:rPr>
              <a:t> </a:t>
            </a:r>
            <a:r>
              <a:rPr lang="en-US" sz="2300" b="0" i="0" u="none" strike="noStrike" kern="1200" cap="none" spc="0" baseline="0">
                <a:solidFill>
                  <a:srgbClr val="404040"/>
                </a:solidFill>
                <a:uFillTx/>
                <a:latin typeface="Calibri"/>
              </a:rPr>
              <a:t>= most widely accepted form of MAT*</a:t>
            </a:r>
          </a:p>
          <a:p>
            <a:pPr marL="384048" marR="0" lvl="1" indent="-182880" algn="l" defTabSz="914400" rtl="0" fontAlgn="auto" hangingPunct="1">
              <a:lnSpc>
                <a:spcPct val="9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300" b="0" i="0" u="none" strike="noStrike" kern="1200" cap="none" spc="0" baseline="0">
                <a:solidFill>
                  <a:srgbClr val="404040"/>
                </a:solidFill>
                <a:uFillTx/>
                <a:latin typeface="Calibri"/>
              </a:rPr>
              <a:t>Vivitrol/Oral Naltrexone</a:t>
            </a:r>
          </a:p>
          <a:p>
            <a:pPr marL="384048" marR="0" lvl="1" indent="-182880" algn="l" defTabSz="914400" rtl="0" fontAlgn="auto" hangingPunct="1">
              <a:lnSpc>
                <a:spcPct val="9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300" b="0" i="0" u="none" strike="noStrike" kern="1200" cap="none" spc="0" baseline="0">
                <a:solidFill>
                  <a:srgbClr val="404040"/>
                </a:solidFill>
                <a:uFillTx/>
                <a:latin typeface="Calibri"/>
              </a:rPr>
              <a:t>Sublocade</a:t>
            </a:r>
          </a:p>
          <a:p>
            <a:pPr marL="384048" marR="0" lvl="1" indent="-182880" algn="l" defTabSz="914400" rtl="0" fontAlgn="auto" hangingPunct="1">
              <a:lnSpc>
                <a:spcPct val="9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300" b="0" i="0" u="none" strike="noStrike" kern="1200" cap="none" spc="0" baseline="0">
                <a:solidFill>
                  <a:srgbClr val="404040"/>
                </a:solidFill>
                <a:uFillTx/>
                <a:latin typeface="Calibri"/>
              </a:rPr>
              <a:t>Methadone</a:t>
            </a:r>
          </a:p>
          <a:p>
            <a:pPr marL="384048" marR="0" lvl="1" indent="-182880" algn="l" defTabSz="914400" rtl="0" fontAlgn="auto" hangingPunct="1">
              <a:lnSpc>
                <a:spcPct val="9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300" b="0" i="0" u="none" strike="noStrike" kern="1200" cap="none" spc="0" baseline="0">
                <a:solidFill>
                  <a:srgbClr val="404040"/>
                </a:solidFill>
                <a:uFillTx/>
                <a:latin typeface="Calibri"/>
              </a:rPr>
              <a:t>Adjuntive (Robaxin, Clonodine, Etc.)</a:t>
            </a:r>
          </a:p>
          <a:p>
            <a:pPr marL="566928" marR="0" lvl="2" indent="-182880" algn="l" defTabSz="914400" rtl="0" fontAlgn="auto" hangingPunct="1">
              <a:lnSpc>
                <a:spcPct val="9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300" b="0" i="0" u="none" strike="noStrike" kern="1200" cap="none" spc="0" baseline="0">
                <a:solidFill>
                  <a:srgbClr val="404040"/>
                </a:solidFill>
                <a:uFillTx/>
                <a:latin typeface="Calibri"/>
              </a:rPr>
              <a:t>Reduces cravings but does not make the patient “high”</a:t>
            </a:r>
          </a:p>
          <a:p>
            <a:pPr marL="566928" marR="0" lvl="2" indent="-182880" algn="l" defTabSz="914400" rtl="0" fontAlgn="auto" hangingPunct="1">
              <a:lnSpc>
                <a:spcPct val="9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300" b="0" i="0" u="none" strike="noStrike" kern="1200" cap="none" spc="0" baseline="0">
                <a:solidFill>
                  <a:srgbClr val="404040"/>
                </a:solidFill>
                <a:uFillTx/>
                <a:latin typeface="Calibri"/>
              </a:rPr>
              <a:t>Very good outcomes in scientific research (↓relapse, ↑quality of life)</a:t>
            </a:r>
          </a:p>
          <a:p>
            <a:pPr marL="566928" marR="0" lvl="2" indent="-182880" algn="l" defTabSz="914400" rtl="0" fontAlgn="auto" hangingPunct="1">
              <a:lnSpc>
                <a:spcPct val="9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300" b="0" i="0" u="none" strike="noStrike" kern="1200" cap="none" spc="0" baseline="0">
                <a:solidFill>
                  <a:srgbClr val="404040"/>
                </a:solidFill>
                <a:uFillTx/>
                <a:latin typeface="Calibri"/>
              </a:rPr>
              <a:t>Prescribed on outpatient basis</a:t>
            </a:r>
          </a:p>
          <a:p>
            <a:pPr marL="566928" marR="0" lvl="2" indent="-182880" algn="l" defTabSz="914400" rtl="0" fontAlgn="auto" hangingPunct="1">
              <a:lnSpc>
                <a:spcPct val="9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300" b="0" i="0" u="none" strike="noStrike" kern="1200" cap="none" spc="0" baseline="0">
                <a:solidFill>
                  <a:srgbClr val="404040"/>
                </a:solidFill>
                <a:uFillTx/>
                <a:latin typeface="Calibri"/>
              </a:rPr>
              <a:t>Treatment course: 6 months – indefinitely</a:t>
            </a:r>
          </a:p>
          <a:p>
            <a:pPr marL="566928" marR="0" lvl="2" indent="-182880" algn="l" defTabSz="914400" rtl="0" fontAlgn="auto" hangingPunct="1">
              <a:lnSpc>
                <a:spcPct val="9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300" b="0" i="0" u="none" strike="noStrike" kern="1200" cap="none" spc="0" baseline="0">
                <a:solidFill>
                  <a:srgbClr val="404040"/>
                </a:solidFill>
                <a:uFillTx/>
                <a:latin typeface="Calibri"/>
              </a:rPr>
              <a:t>PAWS</a:t>
            </a:r>
          </a:p>
        </p:txBody>
      </p:sp>
      <p:sp>
        <p:nvSpPr>
          <p:cNvPr id="4" name="TextBox 4">
            <a:extLst>
              <a:ext uri="{FF2B5EF4-FFF2-40B4-BE49-F238E27FC236}">
                <a16:creationId xmlns:a16="http://schemas.microsoft.com/office/drawing/2014/main" id="{83B21C74-0A99-9C42-2121-74D91FC0393C}"/>
              </a:ext>
            </a:extLst>
          </p:cNvPr>
          <p:cNvSpPr txBox="1"/>
          <p:nvPr/>
        </p:nvSpPr>
        <p:spPr>
          <a:xfrm>
            <a:off x="6834435" y="4751304"/>
            <a:ext cx="4775307" cy="73866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 Main, F., &amp; Kelly, L. (2016). Systematic literature review on buprenorphine/naloxone use in outpatient opioid dependence treatment. Canadian Journal of Addiction, 7(1). </a:t>
            </a:r>
          </a:p>
        </p:txBody>
      </p:sp>
      <p:sp>
        <p:nvSpPr>
          <p:cNvPr id="5" name="TextBox 5">
            <a:extLst>
              <a:ext uri="{FF2B5EF4-FFF2-40B4-BE49-F238E27FC236}">
                <a16:creationId xmlns:a16="http://schemas.microsoft.com/office/drawing/2014/main" id="{FE8FF112-488F-BAA7-099C-4B3E2F2E723D}"/>
              </a:ext>
            </a:extLst>
          </p:cNvPr>
          <p:cNvSpPr txBox="1"/>
          <p:nvPr/>
        </p:nvSpPr>
        <p:spPr>
          <a:xfrm>
            <a:off x="6834435" y="1824621"/>
            <a:ext cx="3921550" cy="18476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US" sz="2500" b="0" i="0" u="none" strike="noStrike" kern="1200" cap="none" spc="0" baseline="0">
                <a:solidFill>
                  <a:srgbClr val="404040"/>
                </a:solidFill>
                <a:uFillTx/>
                <a:latin typeface="Calibri"/>
              </a:rPr>
              <a:t>Counseling</a:t>
            </a:r>
          </a:p>
          <a:p>
            <a:pPr marL="617220" marR="0" lvl="1"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Federally required practice when a patient receives MAT</a:t>
            </a:r>
          </a:p>
          <a:p>
            <a:pPr marL="1017270"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Medication reduces cravings</a:t>
            </a:r>
          </a:p>
          <a:p>
            <a:pPr marL="1017270"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Counseling helps patients make lifestyle changes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CBEF91AF-168D-F8F1-F49C-0CD4B0743C84}"/>
              </a:ext>
            </a:extLst>
          </p:cNvPr>
          <p:cNvSpPr txBox="1"/>
          <p:nvPr/>
        </p:nvSpPr>
        <p:spPr>
          <a:xfrm>
            <a:off x="1533238" y="1775691"/>
            <a:ext cx="3980876" cy="4144728"/>
          </a:xfrm>
          <a:prstGeom prst="rect">
            <a:avLst/>
          </a:prstGeom>
          <a:noFill/>
          <a:ln cap="flat">
            <a:noFill/>
          </a:ln>
        </p:spPr>
        <p:txBody>
          <a:bodyPr vert="horz" wrap="square" lIns="91440" tIns="45720" rIns="91440" bIns="45720" anchor="t" anchorCtr="0" compatLnSpc="1">
            <a:spAutoFit/>
          </a:bodyPr>
          <a:lstStyle/>
          <a:p>
            <a:pPr marL="0" marR="0" lvl="2" indent="0" algn="l" defTabSz="457200" rtl="0" fontAlgn="auto" hangingPunct="1">
              <a:lnSpc>
                <a:spcPct val="70000"/>
              </a:lnSpc>
              <a:spcBef>
                <a:spcPts val="200"/>
              </a:spcBef>
              <a:spcAft>
                <a:spcPts val="40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Activity:</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Yoga</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Dance</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Weight training</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Team Sports</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Martial Arts</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endParaRPr lang="en-US" sz="2000" b="0" i="0" u="none" strike="noStrike" kern="1200" cap="none" spc="0" baseline="0">
              <a:solidFill>
                <a:srgbClr val="404040"/>
              </a:solidFill>
              <a:uFillTx/>
              <a:latin typeface="Calibri"/>
            </a:endParaRPr>
          </a:p>
          <a:p>
            <a:pPr marL="0" marR="0" lvl="2" indent="0" algn="l" defTabSz="457200" rtl="0" fontAlgn="auto" hangingPunct="1">
              <a:lnSpc>
                <a:spcPct val="70000"/>
              </a:lnSpc>
              <a:spcBef>
                <a:spcPts val="200"/>
              </a:spcBef>
              <a:spcAft>
                <a:spcPts val="40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Therapy:</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PET</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EMDR</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CBT</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CPT</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MI</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TextBox 5">
            <a:extLst>
              <a:ext uri="{FF2B5EF4-FFF2-40B4-BE49-F238E27FC236}">
                <a16:creationId xmlns:a16="http://schemas.microsoft.com/office/drawing/2014/main" id="{77C86D02-7AE4-ED8E-CAB4-B32714475AC8}"/>
              </a:ext>
            </a:extLst>
          </p:cNvPr>
          <p:cNvSpPr txBox="1"/>
          <p:nvPr/>
        </p:nvSpPr>
        <p:spPr>
          <a:xfrm>
            <a:off x="6012874" y="1775691"/>
            <a:ext cx="4100946" cy="364714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Medication:</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SSRI’s</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Prazosin</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NO BENZO’s!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Experimental Approaches</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Quickly growing evidence</a:t>
            </a:r>
          </a:p>
          <a:p>
            <a:pPr marL="566928" marR="0" lvl="2" indent="-182880" algn="l" defTabSz="914400" rtl="0" fontAlgn="auto" hangingPunct="1">
              <a:lnSpc>
                <a:spcPct val="70000"/>
              </a:lnSpc>
              <a:spcBef>
                <a:spcPts val="200"/>
              </a:spcBef>
              <a:spcAft>
                <a:spcPts val="400"/>
              </a:spcAft>
              <a:buClr>
                <a:srgbClr val="E48312"/>
              </a:buClr>
              <a:buSzPct val="100000"/>
              <a:buFont typeface="Calibri" pitchFamily="34"/>
              <a:buChar char="◦"/>
              <a:tabLst/>
              <a:defRPr sz="1800" b="0" i="0" u="none" strike="noStrike" kern="0" cap="none" spc="0" baseline="0">
                <a:solidFill>
                  <a:srgbClr val="000000"/>
                </a:solidFill>
                <a:uFillTx/>
              </a:defRPr>
            </a:pPr>
            <a:r>
              <a:rPr lang="en-US" sz="2000" b="0" i="0" u="none" strike="noStrike" kern="1200" cap="none" spc="0" baseline="0">
                <a:solidFill>
                  <a:srgbClr val="404040"/>
                </a:solidFill>
                <a:uFillTx/>
                <a:latin typeface="Calibri"/>
              </a:rPr>
              <a:t>Psychedelics (MDMA, Ketamine, Psilocybin, Ayahuasca, Peyote, others)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Everything helps a little, nothing gives complete relief.</a:t>
            </a:r>
          </a:p>
        </p:txBody>
      </p:sp>
      <p:sp>
        <p:nvSpPr>
          <p:cNvPr id="4" name="Title 6">
            <a:extLst>
              <a:ext uri="{FF2B5EF4-FFF2-40B4-BE49-F238E27FC236}">
                <a16:creationId xmlns:a16="http://schemas.microsoft.com/office/drawing/2014/main" id="{4BDFF694-6248-353B-688D-B249C81615E4}"/>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Crossing the Corpus Callosum:</a:t>
            </a:r>
            <a:br>
              <a:rPr lang="en-US"/>
            </a:br>
            <a:r>
              <a:rPr lang="en-US"/>
              <a:t>Treatment of PTSD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830F-7F3B-4FFB-8B22-6781E66C3CD3}"/>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b="1"/>
              <a:t>Thank you</a:t>
            </a:r>
          </a:p>
        </p:txBody>
      </p:sp>
      <p:sp>
        <p:nvSpPr>
          <p:cNvPr id="3" name="Content Placeholder 2">
            <a:extLst>
              <a:ext uri="{FF2B5EF4-FFF2-40B4-BE49-F238E27FC236}">
                <a16:creationId xmlns:a16="http://schemas.microsoft.com/office/drawing/2014/main" id="{EC3E2E41-CDDF-48ED-3E1C-A48D45DA737E}"/>
              </a:ext>
            </a:extLst>
          </p:cNvPr>
          <p:cNvSpPr txBox="1">
            <a:spLocks noGrp="1"/>
          </p:cNvSpPr>
          <p:nvPr>
            <p:ph idx="1"/>
          </p:nvPr>
        </p:nvSpPr>
        <p:spPr>
          <a:xfrm>
            <a:off x="1097280" y="1845734"/>
            <a:ext cx="10058400" cy="4023360"/>
          </a:xfrm>
          <a:prstGeom prst="rect">
            <a:avLst/>
          </a:prstGeom>
          <a:noFill/>
          <a:ln>
            <a:noFill/>
          </a:ln>
        </p:spPr>
        <p:txBody>
          <a:bodyPr vert="horz" wrap="square" lIns="0" tIns="45720" rIns="0" bIns="45720" anchor="t" anchorCtr="0" compatLnSpc="1">
            <a:normAutofit/>
          </a:bodyPr>
          <a:lstStyle/>
          <a:p>
            <a:pPr lvl="0"/>
            <a:r>
              <a:rPr lang="en-US" sz="4000"/>
              <a:t>Causes &amp; Connections</a:t>
            </a:r>
            <a:br>
              <a:rPr lang="en-US"/>
            </a:br>
            <a:r>
              <a:rPr lang="en-US"/>
              <a:t>Substance and Process Use Disorder</a:t>
            </a:r>
            <a:br>
              <a:rPr lang="en-US"/>
            </a:br>
            <a:r>
              <a:rPr lang="en-US"/>
              <a:t>Understanding Etiology and What Drives the Behaviors</a:t>
            </a:r>
          </a:p>
          <a:p>
            <a:pPr lvl="0"/>
            <a:endParaRPr lang="en-US"/>
          </a:p>
          <a:p>
            <a:pPr lvl="0"/>
            <a:r>
              <a:rPr lang="en-US" sz="2400" cap="all" spc="200">
                <a:solidFill>
                  <a:srgbClr val="637052"/>
                </a:solidFill>
                <a:latin typeface="Calibri Light"/>
              </a:rPr>
              <a:t>Daniel David Sumrok, MD DFASAM FAAFP DABAM DABPM</a:t>
            </a:r>
          </a:p>
          <a:p>
            <a:pPr lvl="0"/>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8875-7B3F-E29C-5B20-07C4B133B438}"/>
              </a:ext>
            </a:extLst>
          </p:cNvPr>
          <p:cNvSpPr txBox="1">
            <a:spLocks noGrp="1"/>
          </p:cNvSpPr>
          <p:nvPr>
            <p:ph type="title" idx="4294967295"/>
          </p:nvPr>
        </p:nvSpPr>
        <p:spPr>
          <a:xfrm>
            <a:off x="2133600" y="287338"/>
            <a:ext cx="10058400" cy="1449387"/>
          </a:xfrm>
          <a:prstGeom prst="rect">
            <a:avLst/>
          </a:prstGeom>
          <a:noFill/>
          <a:ln>
            <a:noFill/>
          </a:ln>
        </p:spPr>
        <p:txBody>
          <a:bodyPr vert="horz" wrap="square" lIns="91440" tIns="45720" rIns="91440" bIns="45720" anchor="b" anchorCtr="0" compatLnSpc="1">
            <a:normAutofit/>
          </a:bodyPr>
          <a:lstStyle/>
          <a:p>
            <a:pPr lvl="0"/>
            <a:r>
              <a:rPr lang="en-US"/>
              <a:t>Daniel David Sumrok, MD </a:t>
            </a:r>
            <a:br>
              <a:rPr lang="en-US"/>
            </a:br>
            <a:r>
              <a:rPr lang="en-US"/>
              <a:t>DFASAM, FAAFP, DABAM, DABPM</a:t>
            </a:r>
          </a:p>
        </p:txBody>
      </p:sp>
      <p:sp>
        <p:nvSpPr>
          <p:cNvPr id="4" name="TextBox 3">
            <a:extLst>
              <a:ext uri="{FF2B5EF4-FFF2-40B4-BE49-F238E27FC236}">
                <a16:creationId xmlns:a16="http://schemas.microsoft.com/office/drawing/2014/main" id="{F383A536-191A-35A7-4F5B-8EB04394A0D1}"/>
              </a:ext>
            </a:extLst>
          </p:cNvPr>
          <p:cNvSpPr txBox="1"/>
          <p:nvPr/>
        </p:nvSpPr>
        <p:spPr>
          <a:xfrm>
            <a:off x="2615381" y="2261418"/>
            <a:ext cx="8180438" cy="2862322"/>
          </a:xfrm>
          <a:prstGeom prst="rect">
            <a:avLst/>
          </a:prstGeom>
          <a:noFill/>
        </p:spPr>
        <p:txBody>
          <a:bodyPr wrap="square" rtlCol="0">
            <a:spAutoFit/>
          </a:bodyPr>
          <a:lstStyle/>
          <a:p>
            <a:r>
              <a:rPr lang="en-US"/>
              <a:t>Region X ASAM Board Member</a:t>
            </a:r>
          </a:p>
          <a:p>
            <a:endParaRPr lang="en-US"/>
          </a:p>
          <a:p>
            <a:r>
              <a:rPr lang="en-US"/>
              <a:t>Regional Medical Director </a:t>
            </a:r>
          </a:p>
          <a:p>
            <a:r>
              <a:rPr lang="en-US"/>
              <a:t>Landmark Recovery</a:t>
            </a:r>
          </a:p>
          <a:p>
            <a:endParaRPr lang="en-US"/>
          </a:p>
          <a:p>
            <a:r>
              <a:rPr lang="en-US"/>
              <a:t>Immediate past president</a:t>
            </a:r>
          </a:p>
          <a:p>
            <a:r>
              <a:rPr lang="en-US"/>
              <a:t> TNSAM</a:t>
            </a:r>
          </a:p>
          <a:p>
            <a:endParaRPr lang="en-US"/>
          </a:p>
          <a:p>
            <a:r>
              <a:rPr lang="en-US"/>
              <a:t>Director Center for Addiction Science</a:t>
            </a:r>
          </a:p>
          <a:p>
            <a:r>
              <a:rPr lang="en-US"/>
              <a:t>UTHSC, Memphis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71EE-69B3-319A-57EB-817137AC23F8}"/>
              </a:ext>
            </a:extLst>
          </p:cNvPr>
          <p:cNvSpPr txBox="1"/>
          <p:nvPr/>
        </p:nvSpPr>
        <p:spPr>
          <a:xfrm>
            <a:off x="473101" y="449080"/>
            <a:ext cx="6952933" cy="1601909"/>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500" b="0" i="0" u="none" strike="noStrike" kern="1200" cap="none" spc="-50" baseline="0">
                <a:solidFill>
                  <a:srgbClr val="000000"/>
                </a:solidFill>
                <a:uFillTx/>
                <a:latin typeface="Calibri Light"/>
              </a:rPr>
              <a:t>Adverse Childhood Experiences Predict Opioid Relapse During Treatment among Rural Adults</a:t>
            </a:r>
          </a:p>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50" baseline="0">
              <a:solidFill>
                <a:srgbClr val="000000"/>
              </a:solidFill>
              <a:uFillTx/>
              <a:latin typeface="Calibri Light"/>
            </a:endParaRPr>
          </a:p>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50" baseline="0">
                <a:solidFill>
                  <a:srgbClr val="000000"/>
                </a:solidFill>
                <a:uFillTx/>
                <a:latin typeface="Calibri Light"/>
              </a:rPr>
              <a:t>Dr. Daniel Sumrok, Et Al.</a:t>
            </a:r>
          </a:p>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50" baseline="0">
                <a:solidFill>
                  <a:srgbClr val="000000"/>
                </a:solidFill>
                <a:uFillTx/>
                <a:latin typeface="Calibri Light"/>
              </a:rPr>
              <a:t>Journal of Addictive Behaviors September 2019</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2500" b="0" i="0" u="none" strike="noStrike" kern="1200" cap="none" spc="-50" baseline="0">
              <a:solidFill>
                <a:srgbClr val="000000"/>
              </a:solidFill>
              <a:uFillTx/>
              <a:latin typeface="Calibri Light"/>
            </a:endParaRPr>
          </a:p>
        </p:txBody>
      </p:sp>
      <p:pic>
        <p:nvPicPr>
          <p:cNvPr id="3" name="Picture 9" descr="Diagram, text&#10;&#10;Description automatically generated">
            <a:extLst>
              <a:ext uri="{FF2B5EF4-FFF2-40B4-BE49-F238E27FC236}">
                <a16:creationId xmlns:a16="http://schemas.microsoft.com/office/drawing/2014/main" id="{E037805B-46EA-6D36-2573-9E20336E345A}"/>
              </a:ext>
            </a:extLst>
          </p:cNvPr>
          <p:cNvPicPr>
            <a:picLocks noChangeAspect="1"/>
          </p:cNvPicPr>
          <p:nvPr/>
        </p:nvPicPr>
        <p:blipFill>
          <a:blip r:embed="rId2"/>
          <a:stretch>
            <a:fillRect/>
          </a:stretch>
        </p:blipFill>
        <p:spPr>
          <a:xfrm>
            <a:off x="758" y="429"/>
            <a:ext cx="12190479" cy="6857140"/>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A2F33-3DCB-1A2D-9EAA-4A5B5818E539}"/>
              </a:ext>
            </a:extLst>
          </p:cNvPr>
          <p:cNvSpPr txBox="1">
            <a:spLocks noGrp="1"/>
          </p:cNvSpPr>
          <p:nvPr>
            <p:ph type="title" idx="4294967295"/>
          </p:nvPr>
        </p:nvSpPr>
        <p:spPr>
          <a:xfrm>
            <a:off x="840507" y="2041233"/>
            <a:ext cx="3278910" cy="1682752"/>
          </a:xfrm>
        </p:spPr>
        <p:txBody>
          <a:bodyPr anchor="ctr"/>
          <a:lstStyle/>
          <a:p>
            <a:pPr lvl="0"/>
            <a:r>
              <a:rPr lang="en-US">
                <a:solidFill>
                  <a:srgbClr val="E48312"/>
                </a:solidFill>
              </a:rPr>
              <a:t>Results: Descriptive</a:t>
            </a:r>
          </a:p>
        </p:txBody>
      </p:sp>
      <p:grpSp>
        <p:nvGrpSpPr>
          <p:cNvPr id="3" name="Content Placeholder 2">
            <a:extLst>
              <a:ext uri="{FF2B5EF4-FFF2-40B4-BE49-F238E27FC236}">
                <a16:creationId xmlns:a16="http://schemas.microsoft.com/office/drawing/2014/main" id="{AD981591-A358-02FD-51A2-CFE0BE93AA22}"/>
              </a:ext>
            </a:extLst>
          </p:cNvPr>
          <p:cNvGrpSpPr/>
          <p:nvPr/>
        </p:nvGrpSpPr>
        <p:grpSpPr>
          <a:xfrm>
            <a:off x="4566586" y="1350395"/>
            <a:ext cx="7011984" cy="4157209"/>
            <a:chOff x="4566586" y="1350395"/>
            <a:chExt cx="7011984" cy="4157209"/>
          </a:xfrm>
        </p:grpSpPr>
        <p:sp>
          <p:nvSpPr>
            <p:cNvPr id="4" name="Freeform: Shape 3">
              <a:extLst>
                <a:ext uri="{FF2B5EF4-FFF2-40B4-BE49-F238E27FC236}">
                  <a16:creationId xmlns:a16="http://schemas.microsoft.com/office/drawing/2014/main" id="{01BCF443-ABC6-5A43-EF52-E2980B895712}"/>
                </a:ext>
              </a:extLst>
            </p:cNvPr>
            <p:cNvSpPr/>
            <p:nvPr/>
          </p:nvSpPr>
          <p:spPr>
            <a:xfrm>
              <a:off x="4566586" y="1350395"/>
              <a:ext cx="7011984" cy="635599"/>
            </a:xfrm>
            <a:custGeom>
              <a:avLst/>
              <a:gdLst>
                <a:gd name="f0" fmla="val 10800000"/>
                <a:gd name="f1" fmla="val 5400000"/>
                <a:gd name="f2" fmla="val 180"/>
                <a:gd name="f3" fmla="val w"/>
                <a:gd name="f4" fmla="val h"/>
                <a:gd name="f5" fmla="val 0"/>
                <a:gd name="f6" fmla="val 7011987"/>
                <a:gd name="f7" fmla="val 635602"/>
                <a:gd name="f8" fmla="val 105936"/>
                <a:gd name="f9" fmla="val 47429"/>
                <a:gd name="f10" fmla="val 6906051"/>
                <a:gd name="f11" fmla="val 6964558"/>
                <a:gd name="f12" fmla="val 529666"/>
                <a:gd name="f13" fmla="val 588173"/>
                <a:gd name="f14" fmla="+- 0 0 -90"/>
                <a:gd name="f15" fmla="*/ f3 1 7011987"/>
                <a:gd name="f16" fmla="*/ f4 1 635602"/>
                <a:gd name="f17" fmla="val f5"/>
                <a:gd name="f18" fmla="val f6"/>
                <a:gd name="f19" fmla="val f7"/>
                <a:gd name="f20" fmla="*/ f14 f0 1"/>
                <a:gd name="f21" fmla="+- f19 0 f17"/>
                <a:gd name="f22" fmla="+- f18 0 f17"/>
                <a:gd name="f23" fmla="*/ f20 1 f2"/>
                <a:gd name="f24" fmla="*/ f22 1 7011987"/>
                <a:gd name="f25" fmla="*/ f21 1 635602"/>
                <a:gd name="f26" fmla="*/ 0 f22 1"/>
                <a:gd name="f27" fmla="*/ 105936 f21 1"/>
                <a:gd name="f28" fmla="*/ 105936 f22 1"/>
                <a:gd name="f29" fmla="*/ 0 f21 1"/>
                <a:gd name="f30" fmla="*/ 6906051 f22 1"/>
                <a:gd name="f31" fmla="*/ 7011987 f22 1"/>
                <a:gd name="f32" fmla="*/ 529666 f21 1"/>
                <a:gd name="f33" fmla="*/ 635602 f21 1"/>
                <a:gd name="f34" fmla="+- f23 0 f1"/>
                <a:gd name="f35" fmla="*/ f26 1 7011987"/>
                <a:gd name="f36" fmla="*/ f27 1 635602"/>
                <a:gd name="f37" fmla="*/ f28 1 7011987"/>
                <a:gd name="f38" fmla="*/ f29 1 635602"/>
                <a:gd name="f39" fmla="*/ f30 1 7011987"/>
                <a:gd name="f40" fmla="*/ f31 1 7011987"/>
                <a:gd name="f41" fmla="*/ f32 1 635602"/>
                <a:gd name="f42" fmla="*/ f33 1 63560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7011987" h="63560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C44914"/>
                </a:gs>
                <a:gs pos="100000">
                  <a:srgbClr val="C34C18"/>
                </a:gs>
              </a:gsLst>
              <a:path path="circle">
                <a:fillToRect l="100000" t="100000"/>
              </a:path>
            </a:gradFill>
            <a:ln cap="flat">
              <a:noFill/>
              <a:prstDash val="solid"/>
            </a:ln>
            <a:effectLst>
              <a:outerShdw dist="25396" dir="2700000" algn="tl">
                <a:srgbClr val="000000">
                  <a:alpha val="60000"/>
                </a:srgbClr>
              </a:outerShdw>
            </a:effectLst>
          </p:spPr>
          <p:txBody>
            <a:bodyPr vert="horz" wrap="square" lIns="91988" tIns="91988" rIns="91988" bIns="91988"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Sample was 100% Caucasian and 75% male</a:t>
              </a:r>
            </a:p>
          </p:txBody>
        </p:sp>
        <p:sp>
          <p:nvSpPr>
            <p:cNvPr id="5" name="Freeform: Shape 4">
              <a:extLst>
                <a:ext uri="{FF2B5EF4-FFF2-40B4-BE49-F238E27FC236}">
                  <a16:creationId xmlns:a16="http://schemas.microsoft.com/office/drawing/2014/main" id="{85D90295-AC1B-058C-F653-68A2C0A26E1A}"/>
                </a:ext>
              </a:extLst>
            </p:cNvPr>
            <p:cNvSpPr/>
            <p:nvPr/>
          </p:nvSpPr>
          <p:spPr>
            <a:xfrm>
              <a:off x="4566586" y="2032071"/>
              <a:ext cx="7011984" cy="635599"/>
            </a:xfrm>
            <a:custGeom>
              <a:avLst/>
              <a:gdLst>
                <a:gd name="f0" fmla="val 10800000"/>
                <a:gd name="f1" fmla="val 5400000"/>
                <a:gd name="f2" fmla="val 180"/>
                <a:gd name="f3" fmla="val w"/>
                <a:gd name="f4" fmla="val h"/>
                <a:gd name="f5" fmla="val 0"/>
                <a:gd name="f6" fmla="val 7011987"/>
                <a:gd name="f7" fmla="val 635602"/>
                <a:gd name="f8" fmla="val 105936"/>
                <a:gd name="f9" fmla="val 47429"/>
                <a:gd name="f10" fmla="val 6906051"/>
                <a:gd name="f11" fmla="val 6964558"/>
                <a:gd name="f12" fmla="val 529666"/>
                <a:gd name="f13" fmla="val 588173"/>
                <a:gd name="f14" fmla="+- 0 0 -90"/>
                <a:gd name="f15" fmla="*/ f3 1 7011987"/>
                <a:gd name="f16" fmla="*/ f4 1 635602"/>
                <a:gd name="f17" fmla="val f5"/>
                <a:gd name="f18" fmla="val f6"/>
                <a:gd name="f19" fmla="val f7"/>
                <a:gd name="f20" fmla="*/ f14 f0 1"/>
                <a:gd name="f21" fmla="+- f19 0 f17"/>
                <a:gd name="f22" fmla="+- f18 0 f17"/>
                <a:gd name="f23" fmla="*/ f20 1 f2"/>
                <a:gd name="f24" fmla="*/ f22 1 7011987"/>
                <a:gd name="f25" fmla="*/ f21 1 635602"/>
                <a:gd name="f26" fmla="*/ 0 f22 1"/>
                <a:gd name="f27" fmla="*/ 105936 f21 1"/>
                <a:gd name="f28" fmla="*/ 105936 f22 1"/>
                <a:gd name="f29" fmla="*/ 0 f21 1"/>
                <a:gd name="f30" fmla="*/ 6906051 f22 1"/>
                <a:gd name="f31" fmla="*/ 7011987 f22 1"/>
                <a:gd name="f32" fmla="*/ 529666 f21 1"/>
                <a:gd name="f33" fmla="*/ 635602 f21 1"/>
                <a:gd name="f34" fmla="+- f23 0 f1"/>
                <a:gd name="f35" fmla="*/ f26 1 7011987"/>
                <a:gd name="f36" fmla="*/ f27 1 635602"/>
                <a:gd name="f37" fmla="*/ f28 1 7011987"/>
                <a:gd name="f38" fmla="*/ f29 1 635602"/>
                <a:gd name="f39" fmla="*/ f30 1 7011987"/>
                <a:gd name="f40" fmla="*/ f31 1 7011987"/>
                <a:gd name="f41" fmla="*/ f32 1 635602"/>
                <a:gd name="f42" fmla="*/ f33 1 63560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7011987" h="63560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B34B1C"/>
                </a:gs>
                <a:gs pos="100000">
                  <a:srgbClr val="B24D20"/>
                </a:gs>
              </a:gsLst>
              <a:path path="circle">
                <a:fillToRect l="100000" t="100000"/>
              </a:path>
            </a:gradFill>
            <a:ln cap="flat">
              <a:noFill/>
              <a:prstDash val="solid"/>
            </a:ln>
            <a:effectLst>
              <a:outerShdw dist="25396" dir="2700000" algn="tl">
                <a:srgbClr val="000000">
                  <a:alpha val="60000"/>
                </a:srgbClr>
              </a:outerShdw>
            </a:effectLst>
          </p:spPr>
          <p:txBody>
            <a:bodyPr vert="horz" wrap="square" lIns="91988" tIns="91988" rIns="91988" bIns="91988"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Age ranged from 21 to 81 years old (M=39.9, SD=9.5</a:t>
              </a:r>
            </a:p>
          </p:txBody>
        </p:sp>
        <p:sp>
          <p:nvSpPr>
            <p:cNvPr id="6" name="Freeform: Shape 5">
              <a:extLst>
                <a:ext uri="{FF2B5EF4-FFF2-40B4-BE49-F238E27FC236}">
                  <a16:creationId xmlns:a16="http://schemas.microsoft.com/office/drawing/2014/main" id="{12D7B9D5-72C7-4EF0-1392-806EEF87254A}"/>
                </a:ext>
              </a:extLst>
            </p:cNvPr>
            <p:cNvSpPr/>
            <p:nvPr/>
          </p:nvSpPr>
          <p:spPr>
            <a:xfrm>
              <a:off x="4566586" y="2713756"/>
              <a:ext cx="7011984" cy="635599"/>
            </a:xfrm>
            <a:custGeom>
              <a:avLst/>
              <a:gdLst>
                <a:gd name="f0" fmla="val 10800000"/>
                <a:gd name="f1" fmla="val 5400000"/>
                <a:gd name="f2" fmla="val 180"/>
                <a:gd name="f3" fmla="val w"/>
                <a:gd name="f4" fmla="val h"/>
                <a:gd name="f5" fmla="val 0"/>
                <a:gd name="f6" fmla="val 7011987"/>
                <a:gd name="f7" fmla="val 635602"/>
                <a:gd name="f8" fmla="val 105936"/>
                <a:gd name="f9" fmla="val 47429"/>
                <a:gd name="f10" fmla="val 6906051"/>
                <a:gd name="f11" fmla="val 6964558"/>
                <a:gd name="f12" fmla="val 529666"/>
                <a:gd name="f13" fmla="val 588173"/>
                <a:gd name="f14" fmla="+- 0 0 -90"/>
                <a:gd name="f15" fmla="*/ f3 1 7011987"/>
                <a:gd name="f16" fmla="*/ f4 1 635602"/>
                <a:gd name="f17" fmla="val f5"/>
                <a:gd name="f18" fmla="val f6"/>
                <a:gd name="f19" fmla="val f7"/>
                <a:gd name="f20" fmla="*/ f14 f0 1"/>
                <a:gd name="f21" fmla="+- f19 0 f17"/>
                <a:gd name="f22" fmla="+- f18 0 f17"/>
                <a:gd name="f23" fmla="*/ f20 1 f2"/>
                <a:gd name="f24" fmla="*/ f22 1 7011987"/>
                <a:gd name="f25" fmla="*/ f21 1 635602"/>
                <a:gd name="f26" fmla="*/ 0 f22 1"/>
                <a:gd name="f27" fmla="*/ 105936 f21 1"/>
                <a:gd name="f28" fmla="*/ 105936 f22 1"/>
                <a:gd name="f29" fmla="*/ 0 f21 1"/>
                <a:gd name="f30" fmla="*/ 6906051 f22 1"/>
                <a:gd name="f31" fmla="*/ 7011987 f22 1"/>
                <a:gd name="f32" fmla="*/ 529666 f21 1"/>
                <a:gd name="f33" fmla="*/ 635602 f21 1"/>
                <a:gd name="f34" fmla="+- f23 0 f1"/>
                <a:gd name="f35" fmla="*/ f26 1 7011987"/>
                <a:gd name="f36" fmla="*/ f27 1 635602"/>
                <a:gd name="f37" fmla="*/ f28 1 7011987"/>
                <a:gd name="f38" fmla="*/ f29 1 635602"/>
                <a:gd name="f39" fmla="*/ f30 1 7011987"/>
                <a:gd name="f40" fmla="*/ f31 1 7011987"/>
                <a:gd name="f41" fmla="*/ f32 1 635602"/>
                <a:gd name="f42" fmla="*/ f33 1 63560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7011987" h="63560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A44B24"/>
                </a:gs>
                <a:gs pos="100000">
                  <a:srgbClr val="A34D27"/>
                </a:gs>
              </a:gsLst>
              <a:path path="circle">
                <a:fillToRect l="100000" t="100000"/>
              </a:path>
            </a:gradFill>
            <a:ln cap="flat">
              <a:noFill/>
              <a:prstDash val="solid"/>
            </a:ln>
            <a:effectLst>
              <a:outerShdw dist="25396" dir="2700000" algn="tl">
                <a:srgbClr val="000000">
                  <a:alpha val="60000"/>
                </a:srgbClr>
              </a:outerShdw>
            </a:effectLst>
          </p:spPr>
          <p:txBody>
            <a:bodyPr vert="horz" wrap="square" lIns="91988" tIns="91988" rIns="91988" bIns="91988"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Number of office treatment visits ranged from 1 to 80 (M=23.6, SD=22</a:t>
              </a:r>
            </a:p>
          </p:txBody>
        </p:sp>
        <p:sp>
          <p:nvSpPr>
            <p:cNvPr id="7" name="Freeform: Shape 6">
              <a:extLst>
                <a:ext uri="{FF2B5EF4-FFF2-40B4-BE49-F238E27FC236}">
                  <a16:creationId xmlns:a16="http://schemas.microsoft.com/office/drawing/2014/main" id="{9CE6C7AA-308F-9D16-0E34-D309C4C3F084}"/>
                </a:ext>
              </a:extLst>
            </p:cNvPr>
            <p:cNvSpPr/>
            <p:nvPr/>
          </p:nvSpPr>
          <p:spPr>
            <a:xfrm>
              <a:off x="4566586" y="3395441"/>
              <a:ext cx="7011984" cy="635599"/>
            </a:xfrm>
            <a:custGeom>
              <a:avLst/>
              <a:gdLst>
                <a:gd name="f0" fmla="val 10800000"/>
                <a:gd name="f1" fmla="val 5400000"/>
                <a:gd name="f2" fmla="val 180"/>
                <a:gd name="f3" fmla="val w"/>
                <a:gd name="f4" fmla="val h"/>
                <a:gd name="f5" fmla="val 0"/>
                <a:gd name="f6" fmla="val 7011987"/>
                <a:gd name="f7" fmla="val 635602"/>
                <a:gd name="f8" fmla="val 105936"/>
                <a:gd name="f9" fmla="val 47429"/>
                <a:gd name="f10" fmla="val 6906051"/>
                <a:gd name="f11" fmla="val 6964558"/>
                <a:gd name="f12" fmla="val 529666"/>
                <a:gd name="f13" fmla="val 588173"/>
                <a:gd name="f14" fmla="+- 0 0 -90"/>
                <a:gd name="f15" fmla="*/ f3 1 7011987"/>
                <a:gd name="f16" fmla="*/ f4 1 635602"/>
                <a:gd name="f17" fmla="val f5"/>
                <a:gd name="f18" fmla="val f6"/>
                <a:gd name="f19" fmla="val f7"/>
                <a:gd name="f20" fmla="*/ f14 f0 1"/>
                <a:gd name="f21" fmla="+- f19 0 f17"/>
                <a:gd name="f22" fmla="+- f18 0 f17"/>
                <a:gd name="f23" fmla="*/ f20 1 f2"/>
                <a:gd name="f24" fmla="*/ f22 1 7011987"/>
                <a:gd name="f25" fmla="*/ f21 1 635602"/>
                <a:gd name="f26" fmla="*/ 0 f22 1"/>
                <a:gd name="f27" fmla="*/ 105936 f21 1"/>
                <a:gd name="f28" fmla="*/ 105936 f22 1"/>
                <a:gd name="f29" fmla="*/ 0 f21 1"/>
                <a:gd name="f30" fmla="*/ 6906051 f22 1"/>
                <a:gd name="f31" fmla="*/ 7011987 f22 1"/>
                <a:gd name="f32" fmla="*/ 529666 f21 1"/>
                <a:gd name="f33" fmla="*/ 635602 f21 1"/>
                <a:gd name="f34" fmla="+- f23 0 f1"/>
                <a:gd name="f35" fmla="*/ f26 1 7011987"/>
                <a:gd name="f36" fmla="*/ f27 1 635602"/>
                <a:gd name="f37" fmla="*/ f28 1 7011987"/>
                <a:gd name="f38" fmla="*/ f29 1 635602"/>
                <a:gd name="f39" fmla="*/ f30 1 7011987"/>
                <a:gd name="f40" fmla="*/ f31 1 7011987"/>
                <a:gd name="f41" fmla="*/ f32 1 635602"/>
                <a:gd name="f42" fmla="*/ f33 1 63560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7011987" h="63560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954C2B"/>
                </a:gs>
                <a:gs pos="100000">
                  <a:srgbClr val="944D2D"/>
                </a:gs>
              </a:gsLst>
              <a:path path="circle">
                <a:fillToRect l="100000" t="100000"/>
              </a:path>
            </a:gradFill>
            <a:ln cap="flat">
              <a:noFill/>
              <a:prstDash val="solid"/>
            </a:ln>
            <a:effectLst>
              <a:outerShdw dist="25396" dir="2700000" algn="tl">
                <a:srgbClr val="000000">
                  <a:alpha val="60000"/>
                </a:srgbClr>
              </a:outerShdw>
            </a:effectLst>
          </p:spPr>
          <p:txBody>
            <a:bodyPr vert="horz" wrap="square" lIns="91988" tIns="91988" rIns="91988" bIns="91988"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Majority (91%) of patients were prescribed Suboxone (8mg), 7% were prescribed Bunavail (4.2/0.7mg), and 2% were prescribed Zubsolv (5.7/0.7mg)</a:t>
              </a:r>
            </a:p>
          </p:txBody>
        </p:sp>
        <p:sp>
          <p:nvSpPr>
            <p:cNvPr id="8" name="Freeform: Shape 7">
              <a:extLst>
                <a:ext uri="{FF2B5EF4-FFF2-40B4-BE49-F238E27FC236}">
                  <a16:creationId xmlns:a16="http://schemas.microsoft.com/office/drawing/2014/main" id="{CABC2029-67E1-74D1-5D29-A046489A0E97}"/>
                </a:ext>
              </a:extLst>
            </p:cNvPr>
            <p:cNvSpPr/>
            <p:nvPr/>
          </p:nvSpPr>
          <p:spPr>
            <a:xfrm>
              <a:off x="4566586" y="4077126"/>
              <a:ext cx="7011984" cy="635599"/>
            </a:xfrm>
            <a:custGeom>
              <a:avLst/>
              <a:gdLst>
                <a:gd name="f0" fmla="val 10800000"/>
                <a:gd name="f1" fmla="val 5400000"/>
                <a:gd name="f2" fmla="val 180"/>
                <a:gd name="f3" fmla="val w"/>
                <a:gd name="f4" fmla="val h"/>
                <a:gd name="f5" fmla="val 0"/>
                <a:gd name="f6" fmla="val 7011987"/>
                <a:gd name="f7" fmla="val 635602"/>
                <a:gd name="f8" fmla="val 105936"/>
                <a:gd name="f9" fmla="val 47429"/>
                <a:gd name="f10" fmla="val 6906051"/>
                <a:gd name="f11" fmla="val 6964558"/>
                <a:gd name="f12" fmla="val 529666"/>
                <a:gd name="f13" fmla="val 588173"/>
                <a:gd name="f14" fmla="+- 0 0 -90"/>
                <a:gd name="f15" fmla="*/ f3 1 7011987"/>
                <a:gd name="f16" fmla="*/ f4 1 635602"/>
                <a:gd name="f17" fmla="val f5"/>
                <a:gd name="f18" fmla="val f6"/>
                <a:gd name="f19" fmla="val f7"/>
                <a:gd name="f20" fmla="*/ f14 f0 1"/>
                <a:gd name="f21" fmla="+- f19 0 f17"/>
                <a:gd name="f22" fmla="+- f18 0 f17"/>
                <a:gd name="f23" fmla="*/ f20 1 f2"/>
                <a:gd name="f24" fmla="*/ f22 1 7011987"/>
                <a:gd name="f25" fmla="*/ f21 1 635602"/>
                <a:gd name="f26" fmla="*/ 0 f22 1"/>
                <a:gd name="f27" fmla="*/ 105936 f21 1"/>
                <a:gd name="f28" fmla="*/ 105936 f22 1"/>
                <a:gd name="f29" fmla="*/ 0 f21 1"/>
                <a:gd name="f30" fmla="*/ 6906051 f22 1"/>
                <a:gd name="f31" fmla="*/ 7011987 f22 1"/>
                <a:gd name="f32" fmla="*/ 529666 f21 1"/>
                <a:gd name="f33" fmla="*/ 635602 f21 1"/>
                <a:gd name="f34" fmla="+- f23 0 f1"/>
                <a:gd name="f35" fmla="*/ f26 1 7011987"/>
                <a:gd name="f36" fmla="*/ f27 1 635602"/>
                <a:gd name="f37" fmla="*/ f28 1 7011987"/>
                <a:gd name="f38" fmla="*/ f29 1 635602"/>
                <a:gd name="f39" fmla="*/ f30 1 7011987"/>
                <a:gd name="f40" fmla="*/ f31 1 7011987"/>
                <a:gd name="f41" fmla="*/ f32 1 635602"/>
                <a:gd name="f42" fmla="*/ f33 1 635602"/>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7011987" h="63560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864C31"/>
                </a:gs>
                <a:gs pos="100000">
                  <a:srgbClr val="864D33"/>
                </a:gs>
              </a:gsLst>
              <a:path path="circle">
                <a:fillToRect l="100000" t="100000"/>
              </a:path>
            </a:gradFill>
            <a:ln cap="flat">
              <a:noFill/>
              <a:prstDash val="solid"/>
            </a:ln>
            <a:effectLst>
              <a:outerShdw dist="25396" dir="2700000" algn="tl">
                <a:srgbClr val="000000">
                  <a:alpha val="60000"/>
                </a:srgbClr>
              </a:outerShdw>
            </a:effectLst>
          </p:spPr>
          <p:txBody>
            <a:bodyPr vert="horz" wrap="square" lIns="91988" tIns="91988" rIns="91988" bIns="91988"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Mean ACE score was 3.5 (SD=2.9)</a:t>
              </a:r>
            </a:p>
          </p:txBody>
        </p:sp>
        <p:sp>
          <p:nvSpPr>
            <p:cNvPr id="9" name="Freeform: Shape 8">
              <a:extLst>
                <a:ext uri="{FF2B5EF4-FFF2-40B4-BE49-F238E27FC236}">
                  <a16:creationId xmlns:a16="http://schemas.microsoft.com/office/drawing/2014/main" id="{713FC7A4-79AB-2A04-D848-9292BE17E883}"/>
                </a:ext>
              </a:extLst>
            </p:cNvPr>
            <p:cNvSpPr/>
            <p:nvPr/>
          </p:nvSpPr>
          <p:spPr>
            <a:xfrm>
              <a:off x="4566586" y="4712726"/>
              <a:ext cx="7011984" cy="794878"/>
            </a:xfrm>
            <a:custGeom>
              <a:avLst/>
              <a:gdLst>
                <a:gd name="f0" fmla="val 10800000"/>
                <a:gd name="f1" fmla="val 5400000"/>
                <a:gd name="f2" fmla="val 180"/>
                <a:gd name="f3" fmla="val w"/>
                <a:gd name="f4" fmla="val h"/>
                <a:gd name="f5" fmla="val 0"/>
                <a:gd name="f6" fmla="val 7011987"/>
                <a:gd name="f7" fmla="val 794880"/>
                <a:gd name="f8" fmla="+- 0 0 -90"/>
                <a:gd name="f9" fmla="*/ f3 1 7011987"/>
                <a:gd name="f10" fmla="*/ f4 1 794880"/>
                <a:gd name="f11" fmla="val f5"/>
                <a:gd name="f12" fmla="val f6"/>
                <a:gd name="f13" fmla="val f7"/>
                <a:gd name="f14" fmla="*/ f8 f0 1"/>
                <a:gd name="f15" fmla="+- f13 0 f11"/>
                <a:gd name="f16" fmla="+- f12 0 f11"/>
                <a:gd name="f17" fmla="*/ f14 1 f2"/>
                <a:gd name="f18" fmla="*/ f16 1 7011987"/>
                <a:gd name="f19" fmla="*/ f15 1 794880"/>
                <a:gd name="f20" fmla="*/ 0 f16 1"/>
                <a:gd name="f21" fmla="*/ 0 f15 1"/>
                <a:gd name="f22" fmla="*/ 7011987 f16 1"/>
                <a:gd name="f23" fmla="*/ 794880 f15 1"/>
                <a:gd name="f24" fmla="+- f17 0 f1"/>
                <a:gd name="f25" fmla="*/ f20 1 7011987"/>
                <a:gd name="f26" fmla="*/ f21 1 794880"/>
                <a:gd name="f27" fmla="*/ f22 1 7011987"/>
                <a:gd name="f28" fmla="*/ f23 1 7948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7011987" h="794880">
                  <a:moveTo>
                    <a:pt x="f5" y="f5"/>
                  </a:moveTo>
                  <a:lnTo>
                    <a:pt x="f6" y="f5"/>
                  </a:lnTo>
                  <a:lnTo>
                    <a:pt x="f6" y="f7"/>
                  </a:lnTo>
                  <a:lnTo>
                    <a:pt x="f5" y="f7"/>
                  </a:lnTo>
                  <a:lnTo>
                    <a:pt x="f5" y="f5"/>
                  </a:lnTo>
                  <a:close/>
                </a:path>
              </a:pathLst>
            </a:custGeom>
            <a:noFill/>
            <a:ln cap="flat">
              <a:noFill/>
              <a:prstDash val="solid"/>
            </a:ln>
          </p:spPr>
          <p:txBody>
            <a:bodyPr vert="horz" wrap="square" lIns="222628" tIns="20317" rIns="113787" bIns="20317" anchor="t" anchorCtr="0" compatLnSpc="1">
              <a:noAutofit/>
            </a:bodyPr>
            <a:lstStyle/>
            <a:p>
              <a:pPr marL="114300" marR="0" lvl="1" indent="-114300" algn="l" defTabSz="533396"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18% of participants reported no ACE</a:t>
              </a:r>
            </a:p>
            <a:p>
              <a:pPr marL="114300" marR="0" lvl="1" indent="-114300" algn="l" defTabSz="533396"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46% reported four or more </a:t>
              </a:r>
            </a:p>
            <a:p>
              <a:pPr marL="228600" marR="0" lvl="2" indent="-114300" algn="l" defTabSz="533396"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Most commonly reported ACE included parent separation/divorce (59%), alcohol abuse by adult in the household (53%), verbal abuse (45%), and emotional neglect (40%)</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1D7A-6EAF-2835-839F-6A7B20EB7FCF}"/>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Results: Relapse during treatment</a:t>
            </a:r>
          </a:p>
        </p:txBody>
      </p:sp>
      <p:sp>
        <p:nvSpPr>
          <p:cNvPr id="3" name="Content Placeholder 2">
            <a:extLst>
              <a:ext uri="{FF2B5EF4-FFF2-40B4-BE49-F238E27FC236}">
                <a16:creationId xmlns:a16="http://schemas.microsoft.com/office/drawing/2014/main" id="{59F781AF-55CC-B9FE-C150-8195D73A26AB}"/>
              </a:ext>
            </a:extLst>
          </p:cNvPr>
          <p:cNvSpPr txBox="1">
            <a:spLocks noGrp="1"/>
          </p:cNvSpPr>
          <p:nvPr>
            <p:ph idx="1"/>
          </p:nvPr>
        </p:nvSpPr>
        <p:spPr>
          <a:xfrm>
            <a:off x="1187942" y="2062191"/>
            <a:ext cx="9673757" cy="3723317"/>
          </a:xfrm>
          <a:prstGeom prst="rect">
            <a:avLst/>
          </a:prstGeom>
          <a:noFill/>
          <a:ln>
            <a:noFill/>
          </a:ln>
        </p:spPr>
        <p:txBody>
          <a:bodyPr vert="horz" wrap="square" lIns="0" tIns="45720" rIns="0" bIns="45720" anchor="t" anchorCtr="0" compatLnSpc="1">
            <a:normAutofit/>
          </a:bodyPr>
          <a:lstStyle/>
          <a:p>
            <a:pPr lvl="0"/>
            <a:r>
              <a:rPr lang="en-US" sz="3200"/>
              <a:t>Relapse</a:t>
            </a:r>
          </a:p>
          <a:p>
            <a:pPr lvl="1"/>
            <a:r>
              <a:rPr lang="en-US" sz="2800"/>
              <a:t>Of the 87 patients, 47 (54%) relapsed at least once.</a:t>
            </a:r>
          </a:p>
          <a:p>
            <a:pPr lvl="1"/>
            <a:r>
              <a:rPr lang="en-US" sz="2800"/>
              <a:t>Of the 2,052 visit observations, 145 (7%) indicated a positive result for opioid relapse</a:t>
            </a:r>
          </a:p>
          <a:p>
            <a:pPr lvl="1"/>
            <a:r>
              <a:rPr lang="en-US" sz="2800"/>
              <a:t>The median number of visits to relapse was 1</a:t>
            </a:r>
          </a:p>
          <a:p>
            <a:pPr lvl="2"/>
            <a:r>
              <a:rPr lang="en-US" sz="2400"/>
              <a:t>Highest relapse rate (34%) on the first visit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7332-99E2-10F0-DC85-5947BB57D15F}"/>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Results: ace as a risk factor</a:t>
            </a:r>
          </a:p>
        </p:txBody>
      </p:sp>
      <p:sp>
        <p:nvSpPr>
          <p:cNvPr id="3" name="Content Placeholder 2">
            <a:extLst>
              <a:ext uri="{FF2B5EF4-FFF2-40B4-BE49-F238E27FC236}">
                <a16:creationId xmlns:a16="http://schemas.microsoft.com/office/drawing/2014/main" id="{99DCAA4C-51D8-3EC9-2219-0CC22FEBF6DD}"/>
              </a:ext>
            </a:extLst>
          </p:cNvPr>
          <p:cNvSpPr txBox="1">
            <a:spLocks noGrp="1"/>
          </p:cNvSpPr>
          <p:nvPr>
            <p:ph idx="1"/>
          </p:nvPr>
        </p:nvSpPr>
        <p:spPr>
          <a:xfrm>
            <a:off x="991392" y="1908361"/>
            <a:ext cx="9750667" cy="4803224"/>
          </a:xfrm>
          <a:prstGeom prst="rect">
            <a:avLst/>
          </a:prstGeom>
          <a:noFill/>
          <a:ln>
            <a:noFill/>
          </a:ln>
        </p:spPr>
        <p:txBody>
          <a:bodyPr vert="horz" wrap="square" lIns="0" tIns="45720" rIns="0" bIns="45720" anchor="t" anchorCtr="0" compatLnSpc="1">
            <a:normAutofit/>
          </a:bodyPr>
          <a:lstStyle/>
          <a:p>
            <a:pPr lvl="0"/>
            <a:r>
              <a:rPr lang="en-US" sz="2400"/>
              <a:t>GEE repeated measures model allowed us to include patients with different numbers of follow-up visits and make use of all available data while adjusting for number of visits for each patient</a:t>
            </a:r>
          </a:p>
          <a:p>
            <a:pPr lvl="0"/>
            <a:r>
              <a:rPr lang="en-US" sz="2400"/>
              <a:t>Results demonstrated that </a:t>
            </a:r>
            <a:r>
              <a:rPr lang="en-US" sz="2400" u="sng"/>
              <a:t>for every unit increase in ACE score, the odds of opioid relapse were 17% higher</a:t>
            </a:r>
            <a:endParaRPr lang="en-US" sz="2400"/>
          </a:p>
          <a:p>
            <a:pPr lvl="1"/>
            <a:r>
              <a:rPr lang="en-US" sz="2400"/>
              <a:t>(OR=1.17, 95% CI: 1.05-1.30, p=.005)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851F-30EA-FB3C-A948-67CB24B4B421}"/>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n-US"/>
              <a:t>Results: benefit of staying in treatment</a:t>
            </a:r>
          </a:p>
        </p:txBody>
      </p:sp>
      <p:sp>
        <p:nvSpPr>
          <p:cNvPr id="3" name="Content Placeholder 2">
            <a:extLst>
              <a:ext uri="{FF2B5EF4-FFF2-40B4-BE49-F238E27FC236}">
                <a16:creationId xmlns:a16="http://schemas.microsoft.com/office/drawing/2014/main" id="{26BBBC23-FF99-27F9-351F-B3A71DAAE826}"/>
              </a:ext>
            </a:extLst>
          </p:cNvPr>
          <p:cNvSpPr txBox="1">
            <a:spLocks noGrp="1"/>
          </p:cNvSpPr>
          <p:nvPr>
            <p:ph idx="1"/>
          </p:nvPr>
        </p:nvSpPr>
        <p:spPr>
          <a:xfrm>
            <a:off x="1097280" y="2045101"/>
            <a:ext cx="9118287" cy="3791678"/>
          </a:xfrm>
          <a:prstGeom prst="rect">
            <a:avLst/>
          </a:prstGeom>
          <a:noFill/>
          <a:ln>
            <a:noFill/>
          </a:ln>
        </p:spPr>
        <p:txBody>
          <a:bodyPr vert="horz" wrap="square" lIns="0" tIns="45720" rIns="0" bIns="45720" anchor="t" anchorCtr="0" compatLnSpc="1">
            <a:normAutofit lnSpcReduction="10000"/>
          </a:bodyPr>
          <a:lstStyle/>
          <a:p>
            <a:pPr lvl="0"/>
            <a:r>
              <a:rPr lang="en-US" sz="3200"/>
              <a:t>Odds of opioid relapse were 2</a:t>
            </a:r>
            <a:r>
              <a:rPr lang="en-US" sz="3200" u="sng"/>
              <a:t>% lower for every additional treatment visit </a:t>
            </a:r>
          </a:p>
          <a:p>
            <a:pPr lvl="1"/>
            <a:r>
              <a:rPr lang="en-US" sz="2800"/>
              <a:t>(OR=0.98, 95% CI: 0.97-0.99, p=.008)</a:t>
            </a:r>
          </a:p>
          <a:p>
            <a:pPr lvl="0"/>
            <a:r>
              <a:rPr lang="en-US" sz="3200"/>
              <a:t>Neither gender (OR=1.49, 95% CI: 0.68-3.28, p=.313) nor age (OR=0.99, 95% CI: 0.96-1.02, p=.697) were associated with opioid relapse</a:t>
            </a:r>
          </a:p>
          <a:p>
            <a:pPr lvl="1"/>
            <a:r>
              <a:rPr lang="en-US" sz="2800"/>
              <a:t>DFBETA statistics indicated that no observations (individuals with multiple relapses) influenced findings or were out of bounds of normal expectancy</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734F-447B-19B6-E771-AF11746C6773}"/>
              </a:ext>
            </a:extLst>
          </p:cNvPr>
          <p:cNvSpPr txBox="1">
            <a:spLocks noGrp="1"/>
          </p:cNvSpPr>
          <p:nvPr>
            <p:ph type="title" idx="4294967295"/>
          </p:nvPr>
        </p:nvSpPr>
        <p:spPr>
          <a:xfrm>
            <a:off x="414058" y="1715953"/>
            <a:ext cx="3408361" cy="1639107"/>
          </a:xfrm>
        </p:spPr>
        <p:txBody>
          <a:bodyPr/>
          <a:lstStyle/>
          <a:p>
            <a:pPr lvl="0"/>
            <a:r>
              <a:rPr lang="en-US" sz="3600"/>
              <a:t>Results: </a:t>
            </a:r>
            <a:br>
              <a:rPr lang="en-US" sz="3600"/>
            </a:br>
            <a:r>
              <a:rPr lang="en-US" sz="3600"/>
              <a:t>Benefit of staying in treatment</a:t>
            </a:r>
          </a:p>
        </p:txBody>
      </p:sp>
      <p:pic>
        <p:nvPicPr>
          <p:cNvPr id="3" name="Chart 1">
            <a:extLst>
              <a:ext uri="{FF2B5EF4-FFF2-40B4-BE49-F238E27FC236}">
                <a16:creationId xmlns:a16="http://schemas.microsoft.com/office/drawing/2014/main" id="{DD2EF441-290E-D2C6-3941-AC8E2CFF384F}"/>
              </a:ext>
            </a:extLst>
          </p:cNvPr>
          <p:cNvPicPr>
            <a:picLocks noChangeAspect="1"/>
          </p:cNvPicPr>
          <p:nvPr/>
        </p:nvPicPr>
        <p:blipFill>
          <a:blip r:embed="rId2"/>
          <a:stretch>
            <a:fillRect/>
          </a:stretch>
        </p:blipFill>
        <p:spPr>
          <a:xfrm>
            <a:off x="4236442" y="1715953"/>
            <a:ext cx="7611410" cy="3193962"/>
          </a:xfrm>
          <a:prstGeom prst="rect">
            <a:avLst/>
          </a:prstGeom>
          <a:noFill/>
          <a:ln cap="flat">
            <a:noFill/>
          </a:ln>
        </p:spPr>
      </p:pic>
      <p:cxnSp>
        <p:nvCxnSpPr>
          <p:cNvPr id="4" name="Straight Arrow Connector 10">
            <a:extLst>
              <a:ext uri="{FF2B5EF4-FFF2-40B4-BE49-F238E27FC236}">
                <a16:creationId xmlns:a16="http://schemas.microsoft.com/office/drawing/2014/main" id="{39D698D7-9B49-F1A0-0B6E-4DF5D5A7677A}"/>
              </a:ext>
            </a:extLst>
          </p:cNvPr>
          <p:cNvCxnSpPr/>
          <p:nvPr/>
        </p:nvCxnSpPr>
        <p:spPr>
          <a:xfrm>
            <a:off x="4859386" y="3726262"/>
            <a:ext cx="5603965" cy="561478"/>
          </a:xfrm>
          <a:prstGeom prst="straightConnector1">
            <a:avLst/>
          </a:prstGeom>
          <a:noFill/>
          <a:ln w="50804" cap="flat">
            <a:solidFill>
              <a:srgbClr val="FF0000"/>
            </a:solidFill>
            <a:prstDash val="solid"/>
            <a:tailEnd type="arrow"/>
          </a:ln>
          <a:effectLst>
            <a:outerShdw dist="25396" dir="2700000" algn="tl">
              <a:srgbClr val="000000">
                <a:alpha val="60000"/>
              </a:srgbClr>
            </a:outerShdw>
          </a:effectLst>
        </p:spPr>
      </p:cxnSp>
      <p:sp>
        <p:nvSpPr>
          <p:cNvPr id="5" name="Rectangle 19">
            <a:extLst>
              <a:ext uri="{FF2B5EF4-FFF2-40B4-BE49-F238E27FC236}">
                <a16:creationId xmlns:a16="http://schemas.microsoft.com/office/drawing/2014/main" id="{780ADCDF-3497-A08F-C22A-025DD5BF12F8}"/>
              </a:ext>
            </a:extLst>
          </p:cNvPr>
          <p:cNvSpPr/>
          <p:nvPr/>
        </p:nvSpPr>
        <p:spPr>
          <a:xfrm>
            <a:off x="810039" y="5563419"/>
            <a:ext cx="10571908" cy="46166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*Derefinko KJ, Salgado Garcia F, Talley K, Bursac Z, Johnson K, Murphy JG, McDevitt-Murphy M, Andrasik F, &amp; Sumrok DD. (in press). Adverse Childhood Experiences Predict Opioid Relapse During Treatment among Rural Adults. Addictive Behaviors.</a:t>
            </a:r>
          </a:p>
        </p:txBody>
      </p:sp>
    </p:spTree>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TM02900769%5b%5bfn=Retrospect%5d%5d</Template>
  <TotalTime>11644</TotalTime>
  <Words>1291</Words>
  <Application>Microsoft Office PowerPoint</Application>
  <PresentationFormat>Widescreen</PresentationFormat>
  <Paragraphs>120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BlinkMacSystemFont</vt:lpstr>
      <vt:lpstr>Calibri</vt:lpstr>
      <vt:lpstr>Calibri Light</vt:lpstr>
      <vt:lpstr>Retrospect</vt:lpstr>
      <vt:lpstr>Causes &amp; Conditions  Substance and Process Use Disorder Understanding Etiology and What Drives the Behaviors</vt:lpstr>
      <vt:lpstr>PowerPoint Presentation</vt:lpstr>
      <vt:lpstr>Daniel David Sumrok, MD  DFASAM, FAAFP, DABAM, DABPM</vt:lpstr>
      <vt:lpstr>PowerPoint Presentation</vt:lpstr>
      <vt:lpstr>Results: Descriptive</vt:lpstr>
      <vt:lpstr>Results: Relapse during treatment</vt:lpstr>
      <vt:lpstr>Results: ace as a risk factor</vt:lpstr>
      <vt:lpstr>Results: benefit of staying in treatment</vt:lpstr>
      <vt:lpstr>Results:  Benefit of staying in treatment</vt:lpstr>
      <vt:lpstr>Conclusions</vt:lpstr>
      <vt:lpstr>PowerPoint Presentation</vt:lpstr>
      <vt:lpstr>Unpacking Trauma</vt:lpstr>
      <vt:lpstr>PowerPoint Presentation</vt:lpstr>
      <vt:lpstr>Other Traumatic Events/Circumstances</vt:lpstr>
      <vt:lpstr>PowerPoint Presentation</vt:lpstr>
      <vt:lpstr>PowerPoint Presentation</vt:lpstr>
      <vt:lpstr>Opioid Use Disorder</vt:lpstr>
      <vt:lpstr>PowerPoint Presentation</vt:lpstr>
      <vt:lpstr>PowerPoint Presentation</vt:lpstr>
      <vt:lpstr>PowerPoint Presentation</vt:lpstr>
      <vt:lpstr>PowerPoint Presentation</vt:lpstr>
      <vt:lpstr>PowerPoint Presentation</vt:lpstr>
      <vt:lpstr>PowerPoint Presentation</vt:lpstr>
      <vt:lpstr>Treatment for Opioid Use Disorder</vt:lpstr>
      <vt:lpstr>Crossing the Corpus Callosum: Treatment of PTSD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&amp; Connections  Substance and Process Use Disorder Understanding Etiology and What Drives the Behaviors</dc:title>
  <dc:creator>Justin Poole</dc:creator>
  <cp:lastModifiedBy>Kyle Brewer</cp:lastModifiedBy>
  <cp:revision>2</cp:revision>
  <dcterms:created xsi:type="dcterms:W3CDTF">2023-03-09T13:34:44Z</dcterms:created>
  <dcterms:modified xsi:type="dcterms:W3CDTF">2025-05-10T23:55:42Z</dcterms:modified>
</cp:coreProperties>
</file>