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80" r:id="rId3"/>
    <p:sldMasterId id="2147483650" r:id="rId4"/>
    <p:sldMasterId id="2147483660" r:id="rId5"/>
    <p:sldMasterId id="2147483669" r:id="rId6"/>
    <p:sldMasterId id="2147483676" r:id="rId7"/>
  </p:sldMasterIdLst>
  <p:notesMasterIdLst>
    <p:notesMasterId r:id="rId36"/>
  </p:notesMasterIdLst>
  <p:sldIdLst>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2" r:id="rId31"/>
    <p:sldId id="281" r:id="rId32"/>
    <p:sldId id="283"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807C"/>
    <a:srgbClr val="A30C33"/>
    <a:srgbClr val="790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54"/>
  </p:normalViewPr>
  <p:slideViewPr>
    <p:cSldViewPr showGuides="1">
      <p:cViewPr varScale="1">
        <p:scale>
          <a:sx n="104" d="100"/>
          <a:sy n="104" d="100"/>
        </p:scale>
        <p:origin x="920" y="19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BB32BD-2CA7-4C2E-A2AF-1D86625FFA06}" type="datetimeFigureOut">
              <a:rPr lang="en-US" smtClean="0"/>
              <a:pPr/>
              <a:t>1/16/26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6C4EB-DE73-41E0-AD04-9F317D671CC6}" type="slidenum">
              <a:rPr lang="en-US" smtClean="0"/>
              <a:pPr/>
              <a:t>‹#›</a:t>
            </a:fld>
            <a:endParaRPr lang="en-US"/>
          </a:p>
        </p:txBody>
      </p:sp>
    </p:spTree>
    <p:extLst>
      <p:ext uri="{BB962C8B-B14F-4D97-AF65-F5344CB8AC3E}">
        <p14:creationId xmlns:p14="http://schemas.microsoft.com/office/powerpoint/2010/main" val="113986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1</a:t>
            </a:fld>
            <a:endParaRPr lang="en-US"/>
          </a:p>
        </p:txBody>
      </p:sp>
    </p:spTree>
    <p:extLst>
      <p:ext uri="{BB962C8B-B14F-4D97-AF65-F5344CB8AC3E}">
        <p14:creationId xmlns:p14="http://schemas.microsoft.com/office/powerpoint/2010/main" val="31441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rgbClr val="A30C33"/>
                </a:solidFill>
                <a:latin typeface="Arial"/>
                <a:cs typeface="Arial"/>
              </a:defRPr>
            </a:lvl1pPr>
          </a:lstStyle>
          <a:p>
            <a:r>
              <a:rPr lang="en-US" dirty="0"/>
              <a:t>Click to add title </a:t>
            </a:r>
          </a:p>
        </p:txBody>
      </p:sp>
      <p:sp>
        <p:nvSpPr>
          <p:cNvPr id="3"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rgbClr val="A30C3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321255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97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Title and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1524000" y="1767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1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Two Conten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016000" y="914402"/>
            <a:ext cx="10160000" cy="609599"/>
          </a:xfr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11" name="Content Placeholder 2"/>
          <p:cNvSpPr>
            <a:spLocks noGrp="1"/>
          </p:cNvSpPr>
          <p:nvPr>
            <p:ph idx="13"/>
          </p:nvPr>
        </p:nvSpPr>
        <p:spPr>
          <a:xfrm>
            <a:off x="609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6197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988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4800600"/>
            <a:ext cx="7315200" cy="566738"/>
          </a:xfr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6"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2389717" y="5367338"/>
            <a:ext cx="7315200" cy="804862"/>
          </a:xfr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65076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361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a:prstGeom prst="rect">
            <a:avLst/>
          </a:prstGeo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203715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a:prstGeom prst="rect">
            <a:avLst/>
          </a:prstGeo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84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Content Placeholder 2"/>
          <p:cNvSpPr>
            <a:spLocks noGrp="1"/>
          </p:cNvSpPr>
          <p:nvPr>
            <p:ph idx="13"/>
          </p:nvPr>
        </p:nvSpPr>
        <p:spPr>
          <a:xfrm>
            <a:off x="1524000" y="1767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779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a:prstGeom prst="rect">
            <a:avLst/>
          </a:prstGeo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83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y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383462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Picture with Caption">
    <p:spTree>
      <p:nvGrpSpPr>
        <p:cNvPr id="1" name=""/>
        <p:cNvGrpSpPr/>
        <p:nvPr/>
      </p:nvGrpSpPr>
      <p:grpSpPr>
        <a:xfrm>
          <a:off x="0" y="0"/>
          <a:ext cx="0" cy="0"/>
          <a:chOff x="0" y="0"/>
          <a:chExt cx="0" cy="0"/>
        </a:xfrm>
      </p:grpSpPr>
      <p:sp>
        <p:nvSpPr>
          <p:cNvPr id="10" name="Title 1"/>
          <p:cNvSpPr>
            <a:spLocks noGrp="1"/>
          </p:cNvSpPr>
          <p:nvPr>
            <p:ph type="title"/>
          </p:nvPr>
        </p:nvSpPr>
        <p:spPr>
          <a:xfrm>
            <a:off x="2389717" y="4800600"/>
            <a:ext cx="7315200" cy="566738"/>
          </a:xfrm>
          <a:prstGeom prst="rect">
            <a:avLst/>
          </a:prstGeo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11" name="Picture Placeholder 2"/>
          <p:cNvSpPr>
            <a:spLocks noGrp="1"/>
          </p:cNvSpPr>
          <p:nvPr>
            <p:ph type="pic" idx="1"/>
          </p:nvPr>
        </p:nvSpPr>
        <p:spPr>
          <a:xfrm>
            <a:off x="2389717" y="612775"/>
            <a:ext cx="73152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2"/>
          </p:nvPr>
        </p:nvSpPr>
        <p:spPr>
          <a:xfrm>
            <a:off x="2389717" y="5367338"/>
            <a:ext cx="7315200" cy="804862"/>
          </a:xfrm>
          <a:prstGeom prst="rect">
            <a:avLst/>
          </a:prstGeo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05564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5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2438400" y="4800600"/>
            <a:ext cx="7315200" cy="566738"/>
          </a:xfrm>
          <a:prstGeom prst="rect">
            <a:avLst/>
          </a:prstGeom>
        </p:spPr>
        <p:txBody>
          <a:bodyPr anchor="b">
            <a:normAutofit/>
          </a:bodyPr>
          <a:lstStyle>
            <a:lvl1pPr algn="l">
              <a:defRPr sz="1800" b="1">
                <a:latin typeface="Arial"/>
                <a:cs typeface="Arial"/>
              </a:defRPr>
            </a:lvl1pPr>
          </a:lstStyle>
          <a:p>
            <a:r>
              <a:rPr lang="en-US" dirty="0"/>
              <a:t>Click to edit Master title style</a:t>
            </a:r>
          </a:p>
        </p:txBody>
      </p:sp>
      <p:sp>
        <p:nvSpPr>
          <p:cNvPr id="9" name="Text Placeholder 3"/>
          <p:cNvSpPr>
            <a:spLocks noGrp="1"/>
          </p:cNvSpPr>
          <p:nvPr>
            <p:ph type="body" sz="half" idx="2"/>
          </p:nvPr>
        </p:nvSpPr>
        <p:spPr>
          <a:xfrm>
            <a:off x="2438400" y="5367338"/>
            <a:ext cx="7315200" cy="804862"/>
          </a:xfrm>
          <a:prstGeom prst="rect">
            <a:avLst/>
          </a:prstGeo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Content Placeholder 2"/>
          <p:cNvSpPr>
            <a:spLocks noGrp="1"/>
          </p:cNvSpPr>
          <p:nvPr>
            <p:ph idx="13"/>
          </p:nvPr>
        </p:nvSpPr>
        <p:spPr>
          <a:xfrm>
            <a:off x="2438400" y="609600"/>
            <a:ext cx="7315200" cy="4114800"/>
          </a:xfrm>
          <a:prstGeom prst="rect">
            <a:avLst/>
          </a:prstGeom>
        </p:spPr>
        <p:txBody>
          <a:bodyPr/>
          <a:lstStyle>
            <a:lvl1pPr marL="0" indent="0">
              <a:buFont typeface="Arial"/>
              <a:buNone/>
              <a:defRPr sz="1800">
                <a:solidFill>
                  <a:schemeClr val="tx1"/>
                </a:solidFill>
                <a:latin typeface="Arial"/>
                <a:cs typeface="Arial"/>
              </a:defRPr>
            </a:lvl1pPr>
            <a:lvl2pPr marL="403225" indent="-230188">
              <a:tabLst/>
              <a:defRPr sz="1800">
                <a:solidFill>
                  <a:schemeClr val="tx1"/>
                </a:solidFill>
                <a:latin typeface="Arial"/>
                <a:cs typeface="Arial"/>
              </a:defRPr>
            </a:lvl2pPr>
            <a:lvl3pPr marL="568325" indent="-165100">
              <a:defRPr sz="1800">
                <a:solidFill>
                  <a:schemeClr val="tx1"/>
                </a:solidFill>
                <a:latin typeface="Arial"/>
                <a:cs typeface="Arial"/>
              </a:defRPr>
            </a:lvl3pPr>
            <a:lvl4pPr marL="798513" indent="-230188">
              <a:defRPr sz="1800">
                <a:solidFill>
                  <a:schemeClr val="tx1"/>
                </a:solidFill>
                <a:latin typeface="Arial"/>
                <a:cs typeface="Arial"/>
              </a:defRPr>
            </a:lvl4pPr>
            <a:lvl5pPr marL="971550" indent="-173038">
              <a:defRPr sz="1800">
                <a:solidFill>
                  <a:schemeClr val="tx1"/>
                </a:solidFill>
                <a:latin typeface="Arial"/>
                <a:cs typeface="Arial"/>
              </a:defRPr>
            </a:lvl5pPr>
          </a:lstStyle>
          <a:p>
            <a:pPr lvl="0"/>
            <a:endParaRPr lang="en-US" dirty="0"/>
          </a:p>
        </p:txBody>
      </p:sp>
    </p:spTree>
    <p:extLst>
      <p:ext uri="{BB962C8B-B14F-4D97-AF65-F5344CB8AC3E}">
        <p14:creationId xmlns:p14="http://schemas.microsoft.com/office/powerpoint/2010/main" val="407679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27786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latin typeface="Arial"/>
                <a:cs typeface="Arial"/>
              </a:defRPr>
            </a:lvl1pPr>
          </a:lstStyle>
          <a:p>
            <a:r>
              <a:rPr lang="en-US" dirty="0"/>
              <a:t>Click to add title</a:t>
            </a:r>
          </a:p>
        </p:txBody>
      </p:sp>
    </p:spTree>
    <p:extLst>
      <p:ext uri="{BB962C8B-B14F-4D97-AF65-F5344CB8AC3E}">
        <p14:creationId xmlns:p14="http://schemas.microsoft.com/office/powerpoint/2010/main" val="201436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3"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Content Placeholder 2"/>
          <p:cNvSpPr>
            <a:spLocks noGrp="1"/>
          </p:cNvSpPr>
          <p:nvPr>
            <p:ph idx="13"/>
          </p:nvPr>
        </p:nvSpPr>
        <p:spPr>
          <a:xfrm>
            <a:off x="1524000" y="2148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682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11" name="Content Placeholder 2"/>
          <p:cNvSpPr>
            <a:spLocks noGrp="1"/>
          </p:cNvSpPr>
          <p:nvPr>
            <p:ph idx="13"/>
          </p:nvPr>
        </p:nvSpPr>
        <p:spPr>
          <a:xfrm>
            <a:off x="1524000" y="1767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817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p:spPr>
        <p:txBody>
          <a:bodyPr anchor="t">
            <a:normAutofit/>
          </a:bodyPr>
          <a:lstStyle>
            <a:lvl1pPr algn="ctr">
              <a:defRPr sz="3200" baseline="0">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42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7703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49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6.xml"/><Relationship Id="rId7"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
        <p:nvSpPr>
          <p:cNvPr id="4"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1/16/26</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270211" cy="6903720"/>
          </a:xfrm>
          <a:prstGeom prst="rect">
            <a:avLst/>
          </a:prstGeom>
        </p:spPr>
      </p:pic>
      <p:sp>
        <p:nvSpPr>
          <p:cNvPr id="8"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1/16/26</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3004760949"/>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9"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1/16/26</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52614406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43D5F-4AA8-E043-ABA6-5ED8B75A025D}" type="datetimeFigureOut">
              <a:rPr lang="en-US" smtClean="0"/>
              <a:t>1/16/26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0A92F-4BE2-9B4C-AE19-1C47AA9E536C}" type="slidenum">
              <a:rPr lang="en-US" smtClean="0"/>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1397"/>
            <a:ext cx="12270211" cy="6903720"/>
          </a:xfrm>
          <a:prstGeom prst="rect">
            <a:avLst/>
          </a:prstGeom>
        </p:spPr>
      </p:pic>
      <p:sp>
        <p:nvSpPr>
          <p:cNvPr id="9"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pPr/>
              <a:t>‹#›</a:t>
            </a:fld>
            <a:endParaRPr lang="en-US" sz="900" dirty="0"/>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Tree>
    <p:extLst>
      <p:ext uri="{BB962C8B-B14F-4D97-AF65-F5344CB8AC3E}">
        <p14:creationId xmlns:p14="http://schemas.microsoft.com/office/powerpoint/2010/main" val="3824655885"/>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2" r:id="rId3"/>
    <p:sldLayoutId id="2147483654" r:id="rId4"/>
    <p:sldLayoutId id="2147483659" r:id="rId5"/>
    <p:sldLayoutId id="214748365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89BAC-2917-424A-ACDC-924CB93C1DC3}" type="datetimeFigureOut">
              <a:rPr lang="en-US" smtClean="0"/>
              <a:t>1/16/26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E8EAE-1272-3C40-B6DE-1D055632DDE7}" type="slidenum">
              <a:rPr lang="en-US" smtClean="0"/>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11"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10538305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6"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23889782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01600" y="65690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Tree>
    <p:extLst>
      <p:ext uri="{BB962C8B-B14F-4D97-AF65-F5344CB8AC3E}">
        <p14:creationId xmlns:p14="http://schemas.microsoft.com/office/powerpoint/2010/main" val="3610322736"/>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coloradohealthinstitute.org/" TargetMode="External"/><Relationship Id="rId2" Type="http://schemas.openxmlformats.org/officeDocument/2006/relationships/hyperlink" Target="https://www.norc.or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05400" y="1752601"/>
            <a:ext cx="6705600" cy="1219200"/>
          </a:xfrm>
        </p:spPr>
        <p:txBody>
          <a:bodyPr>
            <a:normAutofit fontScale="90000"/>
          </a:bodyPr>
          <a:lstStyle/>
          <a:p>
            <a:r>
              <a:rPr lang="en-US" b="1" dirty="0"/>
              <a:t>Screening for Social Determinants of Health in Arkansas</a:t>
            </a:r>
            <a:br>
              <a:rPr lang="en-US" dirty="0"/>
            </a:br>
            <a:endParaRPr lang="en-US" dirty="0"/>
          </a:p>
        </p:txBody>
      </p:sp>
      <p:sp>
        <p:nvSpPr>
          <p:cNvPr id="5" name="Subtitle 4"/>
          <p:cNvSpPr>
            <a:spLocks noGrp="1"/>
          </p:cNvSpPr>
          <p:nvPr>
            <p:ph type="subTitle" idx="1"/>
          </p:nvPr>
        </p:nvSpPr>
        <p:spPr>
          <a:xfrm>
            <a:off x="5181600" y="2971801"/>
            <a:ext cx="6197600" cy="1066800"/>
          </a:xfrm>
        </p:spPr>
        <p:txBody>
          <a:bodyPr/>
          <a:lstStyle/>
          <a:p>
            <a:r>
              <a:rPr lang="en-US" dirty="0">
                <a:solidFill>
                  <a:schemeClr val="tx1"/>
                </a:solidFill>
              </a:rPr>
              <a:t>Benjamin Amick, PhD</a:t>
            </a:r>
          </a:p>
        </p:txBody>
      </p:sp>
    </p:spTree>
    <p:extLst>
      <p:ext uri="{BB962C8B-B14F-4D97-AF65-F5344CB8AC3E}">
        <p14:creationId xmlns:p14="http://schemas.microsoft.com/office/powerpoint/2010/main" val="267273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F9FD-0CDD-1D1F-FA7D-B33819EFD18F}"/>
              </a:ext>
            </a:extLst>
          </p:cNvPr>
          <p:cNvSpPr>
            <a:spLocks noGrp="1"/>
          </p:cNvSpPr>
          <p:nvPr>
            <p:ph type="ctrTitle"/>
          </p:nvPr>
        </p:nvSpPr>
        <p:spPr/>
        <p:txBody>
          <a:bodyPr/>
          <a:lstStyle/>
          <a:p>
            <a:r>
              <a:rPr lang="en-US" dirty="0"/>
              <a:t>EMR Integration with External SDOH Tools</a:t>
            </a:r>
          </a:p>
        </p:txBody>
      </p:sp>
      <p:pic>
        <p:nvPicPr>
          <p:cNvPr id="4" name="Content Placeholder 3">
            <a:extLst>
              <a:ext uri="{FF2B5EF4-FFF2-40B4-BE49-F238E27FC236}">
                <a16:creationId xmlns:a16="http://schemas.microsoft.com/office/drawing/2014/main" id="{1EC00943-DF9B-DA31-6CE0-D8CB03699409}"/>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200354"/>
            <a:ext cx="6039525" cy="4026350"/>
          </a:xfrm>
          <a:prstGeom prst="rect">
            <a:avLst/>
          </a:prstGeom>
          <a:noFill/>
          <a:ln>
            <a:noFill/>
          </a:ln>
        </p:spPr>
      </p:pic>
    </p:spTree>
    <p:extLst>
      <p:ext uri="{BB962C8B-B14F-4D97-AF65-F5344CB8AC3E}">
        <p14:creationId xmlns:p14="http://schemas.microsoft.com/office/powerpoint/2010/main" val="49906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F5CA9-1BC0-5982-77BB-E16FBFEC355C}"/>
              </a:ext>
            </a:extLst>
          </p:cNvPr>
          <p:cNvSpPr>
            <a:spLocks noGrp="1"/>
          </p:cNvSpPr>
          <p:nvPr>
            <p:ph type="ctrTitle"/>
          </p:nvPr>
        </p:nvSpPr>
        <p:spPr/>
        <p:txBody>
          <a:bodyPr/>
          <a:lstStyle/>
          <a:p>
            <a:r>
              <a:rPr lang="en-US" dirty="0"/>
              <a:t>Results – SDOH Activities</a:t>
            </a:r>
          </a:p>
        </p:txBody>
      </p:sp>
      <p:pic>
        <p:nvPicPr>
          <p:cNvPr id="4" name="Content Placeholder 3" descr="A graph with blue rectangles&#10;&#10;AI-generated content may be incorrect.">
            <a:extLst>
              <a:ext uri="{FF2B5EF4-FFF2-40B4-BE49-F238E27FC236}">
                <a16:creationId xmlns:a16="http://schemas.microsoft.com/office/drawing/2014/main" id="{34B929D8-DAE4-1A22-1888-6FB9D0857585}"/>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200354"/>
            <a:ext cx="5658525" cy="3772350"/>
          </a:xfrm>
          <a:prstGeom prst="rect">
            <a:avLst/>
          </a:prstGeom>
          <a:noFill/>
          <a:ln>
            <a:noFill/>
          </a:ln>
        </p:spPr>
      </p:pic>
    </p:spTree>
    <p:extLst>
      <p:ext uri="{BB962C8B-B14F-4D97-AF65-F5344CB8AC3E}">
        <p14:creationId xmlns:p14="http://schemas.microsoft.com/office/powerpoint/2010/main" val="98340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0198-6315-B432-5648-8B1BF2E569F7}"/>
              </a:ext>
            </a:extLst>
          </p:cNvPr>
          <p:cNvSpPr>
            <a:spLocks noGrp="1"/>
          </p:cNvSpPr>
          <p:nvPr>
            <p:ph type="ctrTitle"/>
          </p:nvPr>
        </p:nvSpPr>
        <p:spPr/>
        <p:txBody>
          <a:bodyPr/>
          <a:lstStyle/>
          <a:p>
            <a:r>
              <a:rPr lang="en-US" dirty="0"/>
              <a:t>Results – Screening Frequency</a:t>
            </a:r>
          </a:p>
        </p:txBody>
      </p:sp>
      <p:pic>
        <p:nvPicPr>
          <p:cNvPr id="4" name="Content Placeholder 3" descr="A graph of blue rectangular bars&#10;&#10;AI-generated content may be incorrect.">
            <a:extLst>
              <a:ext uri="{FF2B5EF4-FFF2-40B4-BE49-F238E27FC236}">
                <a16:creationId xmlns:a16="http://schemas.microsoft.com/office/drawing/2014/main" id="{5321E233-919A-FB00-9F96-0847E9487A90}"/>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200354"/>
            <a:ext cx="5963325" cy="3975550"/>
          </a:xfrm>
          <a:prstGeom prst="rect">
            <a:avLst/>
          </a:prstGeom>
          <a:noFill/>
          <a:ln>
            <a:noFill/>
          </a:ln>
        </p:spPr>
      </p:pic>
    </p:spTree>
    <p:extLst>
      <p:ext uri="{BB962C8B-B14F-4D97-AF65-F5344CB8AC3E}">
        <p14:creationId xmlns:p14="http://schemas.microsoft.com/office/powerpoint/2010/main" val="286825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C8E4-2F3A-DA86-9E74-D71DE0DDFBA2}"/>
              </a:ext>
            </a:extLst>
          </p:cNvPr>
          <p:cNvSpPr>
            <a:spLocks noGrp="1"/>
          </p:cNvSpPr>
          <p:nvPr>
            <p:ph type="ctrTitle"/>
          </p:nvPr>
        </p:nvSpPr>
        <p:spPr/>
        <p:txBody>
          <a:bodyPr/>
          <a:lstStyle/>
          <a:p>
            <a:r>
              <a:rPr lang="en-US" dirty="0"/>
              <a:t>Results – Screening Tools</a:t>
            </a:r>
          </a:p>
        </p:txBody>
      </p:sp>
      <p:pic>
        <p:nvPicPr>
          <p:cNvPr id="4" name="Content Placeholder 3" descr="A graph with blue and black text&#10;&#10;AI-generated content may be incorrect.">
            <a:extLst>
              <a:ext uri="{FF2B5EF4-FFF2-40B4-BE49-F238E27FC236}">
                <a16:creationId xmlns:a16="http://schemas.microsoft.com/office/drawing/2014/main" id="{9C53E5C8-B624-83B5-E978-2CA0B2508227}"/>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981200"/>
            <a:ext cx="6115725" cy="4077151"/>
          </a:xfrm>
          <a:prstGeom prst="rect">
            <a:avLst/>
          </a:prstGeom>
          <a:noFill/>
          <a:ln>
            <a:noFill/>
          </a:ln>
        </p:spPr>
      </p:pic>
    </p:spTree>
    <p:extLst>
      <p:ext uri="{BB962C8B-B14F-4D97-AF65-F5344CB8AC3E}">
        <p14:creationId xmlns:p14="http://schemas.microsoft.com/office/powerpoint/2010/main" val="259162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DA8A-95A6-F429-CF86-615F89A4B4F7}"/>
              </a:ext>
            </a:extLst>
          </p:cNvPr>
          <p:cNvSpPr>
            <a:spLocks noGrp="1"/>
          </p:cNvSpPr>
          <p:nvPr>
            <p:ph type="ctrTitle"/>
          </p:nvPr>
        </p:nvSpPr>
        <p:spPr/>
        <p:txBody>
          <a:bodyPr/>
          <a:lstStyle/>
          <a:p>
            <a:r>
              <a:rPr lang="en-US" dirty="0"/>
              <a:t>Results – Satisfaction with Screening Tool</a:t>
            </a:r>
          </a:p>
        </p:txBody>
      </p:sp>
      <p:pic>
        <p:nvPicPr>
          <p:cNvPr id="4" name="Content Placeholder 3" descr="A pie chart with text&#10;&#10;AI-generated content may be incorrect.">
            <a:extLst>
              <a:ext uri="{FF2B5EF4-FFF2-40B4-BE49-F238E27FC236}">
                <a16:creationId xmlns:a16="http://schemas.microsoft.com/office/drawing/2014/main" id="{7B3D3880-9A69-E5E9-F759-F47060D24A15}"/>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3228637" y="2090578"/>
            <a:ext cx="5734725" cy="3823150"/>
          </a:xfrm>
          <a:prstGeom prst="rect">
            <a:avLst/>
          </a:prstGeom>
          <a:noFill/>
          <a:ln>
            <a:noFill/>
          </a:ln>
        </p:spPr>
      </p:pic>
    </p:spTree>
    <p:extLst>
      <p:ext uri="{BB962C8B-B14F-4D97-AF65-F5344CB8AC3E}">
        <p14:creationId xmlns:p14="http://schemas.microsoft.com/office/powerpoint/2010/main" val="154540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C30E-7426-C559-56CB-60639DB7039C}"/>
              </a:ext>
            </a:extLst>
          </p:cNvPr>
          <p:cNvSpPr>
            <a:spLocks noGrp="1"/>
          </p:cNvSpPr>
          <p:nvPr>
            <p:ph type="ctrTitle"/>
          </p:nvPr>
        </p:nvSpPr>
        <p:spPr/>
        <p:txBody>
          <a:bodyPr/>
          <a:lstStyle/>
          <a:p>
            <a:r>
              <a:rPr lang="en-US" dirty="0"/>
              <a:t>Results – Screening and Doing by Domain</a:t>
            </a:r>
          </a:p>
        </p:txBody>
      </p:sp>
      <p:pic>
        <p:nvPicPr>
          <p:cNvPr id="4" name="Content Placeholder 3">
            <a:extLst>
              <a:ext uri="{FF2B5EF4-FFF2-40B4-BE49-F238E27FC236}">
                <a16:creationId xmlns:a16="http://schemas.microsoft.com/office/drawing/2014/main" id="{2B6D7822-15CE-226B-0728-4C9527FF2598}"/>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981200"/>
            <a:ext cx="5521358" cy="3680905"/>
          </a:xfrm>
          <a:prstGeom prst="rect">
            <a:avLst/>
          </a:prstGeom>
          <a:noFill/>
          <a:ln>
            <a:noFill/>
          </a:ln>
        </p:spPr>
      </p:pic>
    </p:spTree>
    <p:extLst>
      <p:ext uri="{BB962C8B-B14F-4D97-AF65-F5344CB8AC3E}">
        <p14:creationId xmlns:p14="http://schemas.microsoft.com/office/powerpoint/2010/main" val="190957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8E24-96DC-AF75-18C9-8DA454367349}"/>
              </a:ext>
            </a:extLst>
          </p:cNvPr>
          <p:cNvSpPr>
            <a:spLocks noGrp="1"/>
          </p:cNvSpPr>
          <p:nvPr>
            <p:ph type="ctrTitle"/>
          </p:nvPr>
        </p:nvSpPr>
        <p:spPr/>
        <p:txBody>
          <a:bodyPr/>
          <a:lstStyle/>
          <a:p>
            <a:r>
              <a:rPr lang="en-US" dirty="0"/>
              <a:t>Results - Screening and Doing Economic and Legal</a:t>
            </a:r>
          </a:p>
        </p:txBody>
      </p:sp>
      <p:pic>
        <p:nvPicPr>
          <p:cNvPr id="4" name="Content Placeholder 3" descr="A graph of blue bars&#10;&#10;AI-generated content may be incorrect.">
            <a:extLst>
              <a:ext uri="{FF2B5EF4-FFF2-40B4-BE49-F238E27FC236}">
                <a16:creationId xmlns:a16="http://schemas.microsoft.com/office/drawing/2014/main" id="{E5ADD7A5-CC0C-634F-0315-611463795E97}"/>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3048001" y="2057401"/>
            <a:ext cx="5796754" cy="3864502"/>
          </a:xfrm>
          <a:prstGeom prst="rect">
            <a:avLst/>
          </a:prstGeom>
          <a:noFill/>
          <a:ln>
            <a:noFill/>
          </a:ln>
        </p:spPr>
      </p:pic>
    </p:spTree>
    <p:extLst>
      <p:ext uri="{BB962C8B-B14F-4D97-AF65-F5344CB8AC3E}">
        <p14:creationId xmlns:p14="http://schemas.microsoft.com/office/powerpoint/2010/main" val="218761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03B1-12F6-7EA1-6277-056ED3A96900}"/>
              </a:ext>
            </a:extLst>
          </p:cNvPr>
          <p:cNvSpPr>
            <a:spLocks noGrp="1"/>
          </p:cNvSpPr>
          <p:nvPr>
            <p:ph type="ctrTitle"/>
          </p:nvPr>
        </p:nvSpPr>
        <p:spPr/>
        <p:txBody>
          <a:bodyPr/>
          <a:lstStyle/>
          <a:p>
            <a:r>
              <a:rPr lang="en-US" dirty="0"/>
              <a:t>Results – Screening and Doing for Social Services</a:t>
            </a:r>
          </a:p>
        </p:txBody>
      </p:sp>
      <p:pic>
        <p:nvPicPr>
          <p:cNvPr id="4" name="Content Placeholder 3" descr="A graph of health insurance services&#10;&#10;AI-generated content may be incorrect.">
            <a:extLst>
              <a:ext uri="{FF2B5EF4-FFF2-40B4-BE49-F238E27FC236}">
                <a16:creationId xmlns:a16="http://schemas.microsoft.com/office/drawing/2014/main" id="{B404DAFB-56B5-0CC2-2487-78F1F6188A7B}"/>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819401" y="2291797"/>
            <a:ext cx="5673758" cy="3782505"/>
          </a:xfrm>
          <a:prstGeom prst="rect">
            <a:avLst/>
          </a:prstGeom>
          <a:noFill/>
          <a:ln>
            <a:noFill/>
          </a:ln>
        </p:spPr>
      </p:pic>
    </p:spTree>
    <p:extLst>
      <p:ext uri="{BB962C8B-B14F-4D97-AF65-F5344CB8AC3E}">
        <p14:creationId xmlns:p14="http://schemas.microsoft.com/office/powerpoint/2010/main" val="954357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A688-8F0C-E761-EBEF-56A3EB5E59ED}"/>
              </a:ext>
            </a:extLst>
          </p:cNvPr>
          <p:cNvSpPr>
            <a:spLocks noGrp="1"/>
          </p:cNvSpPr>
          <p:nvPr>
            <p:ph type="ctrTitle"/>
          </p:nvPr>
        </p:nvSpPr>
        <p:spPr/>
        <p:txBody>
          <a:bodyPr/>
          <a:lstStyle/>
          <a:p>
            <a:r>
              <a:rPr lang="en-US" dirty="0"/>
              <a:t>Results - Collaborations</a:t>
            </a:r>
          </a:p>
        </p:txBody>
      </p:sp>
      <p:pic>
        <p:nvPicPr>
          <p:cNvPr id="4" name="Content Placeholder 3">
            <a:extLst>
              <a:ext uri="{FF2B5EF4-FFF2-40B4-BE49-F238E27FC236}">
                <a16:creationId xmlns:a16="http://schemas.microsoft.com/office/drawing/2014/main" id="{04180B2A-5C4D-5E87-EAE8-3AF787DC701C}"/>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1905000"/>
            <a:ext cx="5257799" cy="3505200"/>
          </a:xfrm>
          <a:prstGeom prst="rect">
            <a:avLst/>
          </a:prstGeom>
          <a:noFill/>
          <a:ln>
            <a:noFill/>
          </a:ln>
        </p:spPr>
      </p:pic>
      <p:pic>
        <p:nvPicPr>
          <p:cNvPr id="5" name="Picture 4">
            <a:extLst>
              <a:ext uri="{FF2B5EF4-FFF2-40B4-BE49-F238E27FC236}">
                <a16:creationId xmlns:a16="http://schemas.microsoft.com/office/drawing/2014/main" id="{E8D99B1E-D949-B227-C82F-2776E987EC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880616"/>
            <a:ext cx="5523409" cy="3681984"/>
          </a:xfrm>
          <a:prstGeom prst="rect">
            <a:avLst/>
          </a:prstGeom>
          <a:noFill/>
          <a:ln>
            <a:noFill/>
          </a:ln>
        </p:spPr>
      </p:pic>
    </p:spTree>
    <p:extLst>
      <p:ext uri="{BB962C8B-B14F-4D97-AF65-F5344CB8AC3E}">
        <p14:creationId xmlns:p14="http://schemas.microsoft.com/office/powerpoint/2010/main" val="282315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8391-E7DE-853A-8934-845268BA9CAE}"/>
              </a:ext>
            </a:extLst>
          </p:cNvPr>
          <p:cNvSpPr>
            <a:spLocks noGrp="1"/>
          </p:cNvSpPr>
          <p:nvPr>
            <p:ph type="ctrTitle"/>
          </p:nvPr>
        </p:nvSpPr>
        <p:spPr/>
        <p:txBody>
          <a:bodyPr/>
          <a:lstStyle/>
          <a:p>
            <a:r>
              <a:rPr lang="en-US" dirty="0"/>
              <a:t>Results – Resources Needed for SDOH Activities</a:t>
            </a:r>
          </a:p>
        </p:txBody>
      </p:sp>
      <p:pic>
        <p:nvPicPr>
          <p:cNvPr id="4" name="Content Placeholder 3">
            <a:extLst>
              <a:ext uri="{FF2B5EF4-FFF2-40B4-BE49-F238E27FC236}">
                <a16:creationId xmlns:a16="http://schemas.microsoft.com/office/drawing/2014/main" id="{E6C4C3C5-A454-BBEF-EB7E-1E97727D722C}"/>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200354"/>
            <a:ext cx="5658525" cy="3772350"/>
          </a:xfrm>
          <a:prstGeom prst="rect">
            <a:avLst/>
          </a:prstGeom>
          <a:noFill/>
          <a:ln>
            <a:noFill/>
          </a:ln>
        </p:spPr>
      </p:pic>
    </p:spTree>
    <p:extLst>
      <p:ext uri="{BB962C8B-B14F-4D97-AF65-F5344CB8AC3E}">
        <p14:creationId xmlns:p14="http://schemas.microsoft.com/office/powerpoint/2010/main" val="261974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2A8BEF-C9D6-38A3-308E-8C3067F000C7}"/>
              </a:ext>
            </a:extLst>
          </p:cNvPr>
          <p:cNvSpPr>
            <a:spLocks noGrp="1"/>
          </p:cNvSpPr>
          <p:nvPr>
            <p:ph type="ctr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DD0673F5-240C-78BB-7F8C-CD7BCC75966F}"/>
              </a:ext>
            </a:extLst>
          </p:cNvPr>
          <p:cNvSpPr>
            <a:spLocks noGrp="1"/>
          </p:cNvSpPr>
          <p:nvPr>
            <p:ph idx="13"/>
          </p:nvPr>
        </p:nvSpPr>
        <p:spPr/>
        <p:txBody>
          <a:bodyPr/>
          <a:lstStyle/>
          <a:p>
            <a:r>
              <a:rPr lang="en-CA" dirty="0"/>
              <a:t>A statewide survey of Arkansas healthcare providers was conducted to understand their use of social determinants of health (SDOH) screening tools along with barriers and facilitators in addressing SDOH needs</a:t>
            </a:r>
          </a:p>
          <a:p>
            <a:r>
              <a:rPr lang="en-CA" dirty="0"/>
              <a:t>Surveying current practices, challenges, and opportunities for collecting and using SDOH data can inform state health policies to improve SDOH integration among Arkansas healthcare providers</a:t>
            </a:r>
          </a:p>
          <a:p>
            <a:r>
              <a:rPr lang="en-CA" dirty="0"/>
              <a:t>The survey instrument was developed by the Arkansas Department of Health with partners from The University of Arkansas for Medical Sciences, the University of Arkansas – Fayetteville, and the University of Arkansas – Little Rock. </a:t>
            </a:r>
            <a:endParaRPr lang="en-US" dirty="0"/>
          </a:p>
        </p:txBody>
      </p:sp>
    </p:spTree>
    <p:extLst>
      <p:ext uri="{BB962C8B-B14F-4D97-AF65-F5344CB8AC3E}">
        <p14:creationId xmlns:p14="http://schemas.microsoft.com/office/powerpoint/2010/main" val="4075522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7FB3-E988-0B49-224E-C5D72A6B04FE}"/>
              </a:ext>
            </a:extLst>
          </p:cNvPr>
          <p:cNvSpPr>
            <a:spLocks noGrp="1"/>
          </p:cNvSpPr>
          <p:nvPr>
            <p:ph type="ctrTitle"/>
          </p:nvPr>
        </p:nvSpPr>
        <p:spPr/>
        <p:txBody>
          <a:bodyPr/>
          <a:lstStyle/>
          <a:p>
            <a:r>
              <a:rPr lang="en-US" dirty="0"/>
              <a:t>SDOH Screening Challenges</a:t>
            </a:r>
          </a:p>
        </p:txBody>
      </p:sp>
      <p:pic>
        <p:nvPicPr>
          <p:cNvPr id="4" name="Content Placeholder 3">
            <a:extLst>
              <a:ext uri="{FF2B5EF4-FFF2-40B4-BE49-F238E27FC236}">
                <a16:creationId xmlns:a16="http://schemas.microsoft.com/office/drawing/2014/main" id="{2A5F6A57-CA25-B462-FA8C-675899B64AE3}"/>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790700"/>
            <a:ext cx="4824069" cy="3276600"/>
          </a:xfrm>
          <a:prstGeom prst="rect">
            <a:avLst/>
          </a:prstGeom>
          <a:noFill/>
          <a:ln>
            <a:noFill/>
          </a:ln>
        </p:spPr>
      </p:pic>
      <p:pic>
        <p:nvPicPr>
          <p:cNvPr id="5" name="Picture 4">
            <a:extLst>
              <a:ext uri="{FF2B5EF4-FFF2-40B4-BE49-F238E27FC236}">
                <a16:creationId xmlns:a16="http://schemas.microsoft.com/office/drawing/2014/main" id="{BD6B12EA-6202-1640-0E56-6D1986BE1F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52600"/>
            <a:ext cx="5410200" cy="3606517"/>
          </a:xfrm>
          <a:prstGeom prst="rect">
            <a:avLst/>
          </a:prstGeom>
          <a:noFill/>
          <a:ln>
            <a:noFill/>
          </a:ln>
        </p:spPr>
      </p:pic>
    </p:spTree>
    <p:extLst>
      <p:ext uri="{BB962C8B-B14F-4D97-AF65-F5344CB8AC3E}">
        <p14:creationId xmlns:p14="http://schemas.microsoft.com/office/powerpoint/2010/main" val="6619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AB54-A5C0-0F5B-CE55-0191837C3C8D}"/>
              </a:ext>
            </a:extLst>
          </p:cNvPr>
          <p:cNvSpPr>
            <a:spLocks noGrp="1"/>
          </p:cNvSpPr>
          <p:nvPr>
            <p:ph type="ctrTitle"/>
          </p:nvPr>
        </p:nvSpPr>
        <p:spPr/>
        <p:txBody>
          <a:bodyPr/>
          <a:lstStyle/>
          <a:p>
            <a:r>
              <a:rPr lang="en-US" dirty="0"/>
              <a:t>Results – Plans to Increase Resources for SDOH?</a:t>
            </a:r>
          </a:p>
        </p:txBody>
      </p:sp>
      <p:pic>
        <p:nvPicPr>
          <p:cNvPr id="4" name="Content Placeholder 3">
            <a:extLst>
              <a:ext uri="{FF2B5EF4-FFF2-40B4-BE49-F238E27FC236}">
                <a16:creationId xmlns:a16="http://schemas.microsoft.com/office/drawing/2014/main" id="{389C1B8F-B3BA-DF40-311D-F4704F68B7AF}"/>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200354"/>
            <a:ext cx="5810925" cy="3873950"/>
          </a:xfrm>
          <a:prstGeom prst="rect">
            <a:avLst/>
          </a:prstGeom>
          <a:noFill/>
          <a:ln>
            <a:noFill/>
          </a:ln>
        </p:spPr>
      </p:pic>
    </p:spTree>
    <p:extLst>
      <p:ext uri="{BB962C8B-B14F-4D97-AF65-F5344CB8AC3E}">
        <p14:creationId xmlns:p14="http://schemas.microsoft.com/office/powerpoint/2010/main" val="34981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548A-0AEA-64DF-2E32-167B1B90178B}"/>
              </a:ext>
            </a:extLst>
          </p:cNvPr>
          <p:cNvSpPr>
            <a:spLocks noGrp="1"/>
          </p:cNvSpPr>
          <p:nvPr>
            <p:ph type="ctrTitle"/>
          </p:nvPr>
        </p:nvSpPr>
        <p:spPr/>
        <p:txBody>
          <a:bodyPr/>
          <a:lstStyle/>
          <a:p>
            <a:r>
              <a:rPr lang="en-US" dirty="0"/>
              <a:t>Recommendations: Policymakers</a:t>
            </a:r>
          </a:p>
        </p:txBody>
      </p:sp>
      <p:sp>
        <p:nvSpPr>
          <p:cNvPr id="3" name="Content Placeholder 2">
            <a:extLst>
              <a:ext uri="{FF2B5EF4-FFF2-40B4-BE49-F238E27FC236}">
                <a16:creationId xmlns:a16="http://schemas.microsoft.com/office/drawing/2014/main" id="{26A43D23-B1A5-D855-79C9-034699F3E2EF}"/>
              </a:ext>
            </a:extLst>
          </p:cNvPr>
          <p:cNvSpPr>
            <a:spLocks noGrp="1"/>
          </p:cNvSpPr>
          <p:nvPr>
            <p:ph idx="13"/>
          </p:nvPr>
        </p:nvSpPr>
        <p:spPr/>
        <p:txBody>
          <a:bodyPr>
            <a:normAutofit/>
          </a:bodyPr>
          <a:lstStyle/>
          <a:p>
            <a:pPr lvl="0" fontAlgn="base"/>
            <a:r>
              <a:rPr lang="en-CA" dirty="0"/>
              <a:t>Develop a Sustainable Financing Model for SDOH. </a:t>
            </a:r>
          </a:p>
          <a:p>
            <a:pPr lvl="1" fontAlgn="base"/>
            <a:r>
              <a:rPr lang="en-CA" dirty="0"/>
              <a:t>Action: Actively promote and provide technical assistance for the adoption of newly available reimbursement codes, such as HCPCS code G0136, which allows for payment for SDOH risk assessments under Medicare.</a:t>
            </a:r>
            <a:endParaRPr lang="en-US" sz="1600" dirty="0"/>
          </a:p>
          <a:p>
            <a:pPr lvl="1" fontAlgn="base"/>
            <a:r>
              <a:rPr lang="en-CA" dirty="0"/>
              <a:t>Action: Work with </a:t>
            </a:r>
            <a:r>
              <a:rPr lang="en-CA" sz="1600" dirty="0"/>
              <a:t>QHPs/Qualified Health plans </a:t>
            </a:r>
            <a:r>
              <a:rPr lang="en-CA" dirty="0"/>
              <a:t>to incorporate SDOH-related activities into value-based payment (VBP) arrangements. This can include using incentive payments or quality withhold arrangements to reward plans for screening, making effective referrals, and forming partnerships with CBOs, a strategy supported by CMS guidance and explored by other states.</a:t>
            </a:r>
            <a:endParaRPr lang="en-US" sz="1600" dirty="0"/>
          </a:p>
          <a:p>
            <a:pPr lvl="1" fontAlgn="base"/>
            <a:r>
              <a:rPr lang="en-CA" dirty="0"/>
              <a:t>Action: Frame SDOH investment not as a new cost, but as a long-term strategy for improving health outcomes and controlling costs, which is a key priority for Arkansas Medicaid sustainability. Evidence suggests addressing social needs can reduce high-cost utilization like emergency department visits and hospital readmissions.</a:t>
            </a:r>
            <a:endParaRPr lang="en-US" sz="1600" dirty="0"/>
          </a:p>
          <a:p>
            <a:pPr marL="0" indent="0">
              <a:buNone/>
            </a:pPr>
            <a:endParaRPr lang="en-US" dirty="0"/>
          </a:p>
        </p:txBody>
      </p:sp>
    </p:spTree>
    <p:extLst>
      <p:ext uri="{BB962C8B-B14F-4D97-AF65-F5344CB8AC3E}">
        <p14:creationId xmlns:p14="http://schemas.microsoft.com/office/powerpoint/2010/main" val="3278979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7DE3-452A-E386-8AFF-1724EFC324AB}"/>
              </a:ext>
            </a:extLst>
          </p:cNvPr>
          <p:cNvSpPr>
            <a:spLocks noGrp="1"/>
          </p:cNvSpPr>
          <p:nvPr>
            <p:ph type="ctrTitle"/>
          </p:nvPr>
        </p:nvSpPr>
        <p:spPr/>
        <p:txBody>
          <a:bodyPr/>
          <a:lstStyle/>
          <a:p>
            <a:r>
              <a:rPr lang="en-US" dirty="0"/>
              <a:t>Recommendations: Policymakers Cont.</a:t>
            </a:r>
          </a:p>
        </p:txBody>
      </p:sp>
      <p:sp>
        <p:nvSpPr>
          <p:cNvPr id="3" name="Content Placeholder 2">
            <a:extLst>
              <a:ext uri="{FF2B5EF4-FFF2-40B4-BE49-F238E27FC236}">
                <a16:creationId xmlns:a16="http://schemas.microsoft.com/office/drawing/2014/main" id="{21837FF9-9D30-1DB5-A280-E05D5B0D21EC}"/>
              </a:ext>
            </a:extLst>
          </p:cNvPr>
          <p:cNvSpPr>
            <a:spLocks noGrp="1"/>
          </p:cNvSpPr>
          <p:nvPr>
            <p:ph idx="13"/>
          </p:nvPr>
        </p:nvSpPr>
        <p:spPr/>
        <p:txBody>
          <a:bodyPr/>
          <a:lstStyle/>
          <a:p>
            <a:pPr lvl="0" fontAlgn="base"/>
            <a:r>
              <a:rPr lang="en-CA" dirty="0"/>
              <a:t>Catalyze a Statewide Collaborative Infrastructure. </a:t>
            </a:r>
          </a:p>
          <a:p>
            <a:pPr lvl="1" fontAlgn="base"/>
            <a:r>
              <a:rPr lang="en-CA" dirty="0"/>
              <a:t>Action: Fund the development and implementation of a statewide or regional Community Information Exchange (CIE) platform. A CIE is a shared technology infrastructure that enables standardized, closed-loop referrals between healthcare and social service organizations.</a:t>
            </a:r>
            <a:endParaRPr lang="en-US" sz="1600" dirty="0"/>
          </a:p>
          <a:p>
            <a:pPr lvl="1" fontAlgn="base"/>
            <a:r>
              <a:rPr lang="en-CA" dirty="0"/>
              <a:t>Action: Provide grants and technical assistance to formalize regional collaborative networks, leveraging the 33% of providers who are interested in joining one. These networks should bring together providers, CBOs, and public health agencies to coordinate care and share resources.</a:t>
            </a:r>
            <a:endParaRPr lang="en-US" sz="1600" dirty="0"/>
          </a:p>
          <a:p>
            <a:endParaRPr lang="en-US" dirty="0"/>
          </a:p>
        </p:txBody>
      </p:sp>
    </p:spTree>
    <p:extLst>
      <p:ext uri="{BB962C8B-B14F-4D97-AF65-F5344CB8AC3E}">
        <p14:creationId xmlns:p14="http://schemas.microsoft.com/office/powerpoint/2010/main" val="304728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B862-E167-FF01-E4BD-F863D48E793C}"/>
              </a:ext>
            </a:extLst>
          </p:cNvPr>
          <p:cNvSpPr>
            <a:spLocks noGrp="1"/>
          </p:cNvSpPr>
          <p:nvPr>
            <p:ph type="ctrTitle"/>
          </p:nvPr>
        </p:nvSpPr>
        <p:spPr/>
        <p:txBody>
          <a:bodyPr/>
          <a:lstStyle/>
          <a:p>
            <a:r>
              <a:rPr lang="en-US" dirty="0"/>
              <a:t>Recommendations: Policymakers </a:t>
            </a:r>
            <a:r>
              <a:rPr lang="en-US" dirty="0" err="1"/>
              <a:t>cont</a:t>
            </a:r>
            <a:endParaRPr lang="en-US" dirty="0"/>
          </a:p>
        </p:txBody>
      </p:sp>
      <p:sp>
        <p:nvSpPr>
          <p:cNvPr id="3" name="Content Placeholder 2">
            <a:extLst>
              <a:ext uri="{FF2B5EF4-FFF2-40B4-BE49-F238E27FC236}">
                <a16:creationId xmlns:a16="http://schemas.microsoft.com/office/drawing/2014/main" id="{E8DCC7A2-E117-9366-7735-8A7A18C57978}"/>
              </a:ext>
            </a:extLst>
          </p:cNvPr>
          <p:cNvSpPr>
            <a:spLocks noGrp="1"/>
          </p:cNvSpPr>
          <p:nvPr>
            <p:ph idx="13"/>
          </p:nvPr>
        </p:nvSpPr>
        <p:spPr/>
        <p:txBody>
          <a:bodyPr/>
          <a:lstStyle/>
          <a:p>
            <a:pPr lvl="0" fontAlgn="base"/>
            <a:r>
              <a:rPr lang="en-CA" dirty="0"/>
              <a:t>Promote Standardization of Tools and Data. The fragmentation of screening tools and data practices hinders system-wide improvement.</a:t>
            </a:r>
            <a:endParaRPr lang="en-US" sz="1600" dirty="0"/>
          </a:p>
          <a:p>
            <a:pPr lvl="1" fontAlgn="base"/>
            <a:r>
              <a:rPr lang="en-CA" dirty="0"/>
              <a:t>Action: Incentivize the adoption of a single, validated, nationally recognized screening tool, such as PRAPARE, which is evidence-based and designed for this purpose. Incentives could be tied to VBP models or grant funding.</a:t>
            </a:r>
          </a:p>
          <a:p>
            <a:pPr lvl="1" fontAlgn="base"/>
            <a:r>
              <a:rPr lang="en-CA" dirty="0"/>
              <a:t>Action: Promote the consistent use of ICD-10-CM "Z codes" (Z55-Z65) to document identified social needs within the EHR. This aligns with CMS recommendations and is essential for creating standardized, analyzable data at the population level.</a:t>
            </a:r>
            <a:endParaRPr lang="en-US" dirty="0"/>
          </a:p>
          <a:p>
            <a:pPr lvl="1" fontAlgn="base"/>
            <a:endParaRPr lang="en-US" sz="1600" dirty="0"/>
          </a:p>
          <a:p>
            <a:endParaRPr lang="en-US" dirty="0"/>
          </a:p>
        </p:txBody>
      </p:sp>
    </p:spTree>
    <p:extLst>
      <p:ext uri="{BB962C8B-B14F-4D97-AF65-F5344CB8AC3E}">
        <p14:creationId xmlns:p14="http://schemas.microsoft.com/office/powerpoint/2010/main" val="105093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F186-BA13-1D91-B12B-616F096D3BCC}"/>
              </a:ext>
            </a:extLst>
          </p:cNvPr>
          <p:cNvSpPr>
            <a:spLocks noGrp="1"/>
          </p:cNvSpPr>
          <p:nvPr>
            <p:ph type="ctrTitle"/>
          </p:nvPr>
        </p:nvSpPr>
        <p:spPr/>
        <p:txBody>
          <a:bodyPr>
            <a:normAutofit fontScale="90000"/>
          </a:bodyPr>
          <a:lstStyle/>
          <a:p>
            <a:r>
              <a:rPr lang="en-US" dirty="0"/>
              <a:t>Recommendations: Health Care Systems and Providers</a:t>
            </a:r>
          </a:p>
        </p:txBody>
      </p:sp>
      <p:sp>
        <p:nvSpPr>
          <p:cNvPr id="3" name="Content Placeholder 2">
            <a:extLst>
              <a:ext uri="{FF2B5EF4-FFF2-40B4-BE49-F238E27FC236}">
                <a16:creationId xmlns:a16="http://schemas.microsoft.com/office/drawing/2014/main" id="{03272FE8-98B8-426F-6C12-00D29EBF64C6}"/>
              </a:ext>
            </a:extLst>
          </p:cNvPr>
          <p:cNvSpPr>
            <a:spLocks noGrp="1"/>
          </p:cNvSpPr>
          <p:nvPr>
            <p:ph idx="13"/>
          </p:nvPr>
        </p:nvSpPr>
        <p:spPr/>
        <p:txBody>
          <a:bodyPr/>
          <a:lstStyle/>
          <a:p>
            <a:pPr lvl="0" fontAlgn="base"/>
            <a:r>
              <a:rPr lang="en-CA" dirty="0"/>
              <a:t>Invest in Workflow Integration and Workforce Training. Move beyond the simple act of screening to build robust internal processes.</a:t>
            </a:r>
            <a:endParaRPr lang="en-US" sz="1600" dirty="0"/>
          </a:p>
          <a:p>
            <a:pPr lvl="1" fontAlgn="base"/>
            <a:r>
              <a:rPr lang="en-CA" dirty="0"/>
              <a:t>Action: Develop, document, and implement clear clinical workflows that specify </a:t>
            </a:r>
            <a:r>
              <a:rPr lang="en-CA" i="1" dirty="0"/>
              <a:t>what</a:t>
            </a:r>
            <a:r>
              <a:rPr lang="en-CA" dirty="0"/>
              <a:t> happens after a positive SDOH screen, including who is responsible for the referral, how it is documented, and what the follow-up procedure is.</a:t>
            </a:r>
            <a:endParaRPr lang="en-US" sz="1600" dirty="0"/>
          </a:p>
          <a:p>
            <a:pPr lvl="1" fontAlgn="base"/>
            <a:r>
              <a:rPr lang="en-CA" dirty="0"/>
              <a:t>Action: Invest in comprehensive training for all staff involved in the SDOH process from front desk personnel to nurses and physicians. Training should cover not only how to use the screening tool but also best practices for sensitive communication, cultural competency, and trauma-informed care.</a:t>
            </a:r>
            <a:endParaRPr lang="en-US" sz="1600" dirty="0"/>
          </a:p>
          <a:p>
            <a:endParaRPr lang="en-US" dirty="0"/>
          </a:p>
        </p:txBody>
      </p:sp>
    </p:spTree>
    <p:extLst>
      <p:ext uri="{BB962C8B-B14F-4D97-AF65-F5344CB8AC3E}">
        <p14:creationId xmlns:p14="http://schemas.microsoft.com/office/powerpoint/2010/main" val="3833022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62AA-D7BD-49A8-7B07-B21897A45736}"/>
              </a:ext>
            </a:extLst>
          </p:cNvPr>
          <p:cNvSpPr>
            <a:spLocks noGrp="1"/>
          </p:cNvSpPr>
          <p:nvPr>
            <p:ph type="ctrTitle"/>
          </p:nvPr>
        </p:nvSpPr>
        <p:spPr/>
        <p:txBody>
          <a:bodyPr/>
          <a:lstStyle/>
          <a:p>
            <a:r>
              <a:rPr lang="en-US" dirty="0"/>
              <a:t>Recommendations: Systems and Providers Cont.</a:t>
            </a:r>
          </a:p>
        </p:txBody>
      </p:sp>
      <p:sp>
        <p:nvSpPr>
          <p:cNvPr id="3" name="Content Placeholder 2">
            <a:extLst>
              <a:ext uri="{FF2B5EF4-FFF2-40B4-BE49-F238E27FC236}">
                <a16:creationId xmlns:a16="http://schemas.microsoft.com/office/drawing/2014/main" id="{2BBD5F64-379A-588B-D69C-73609D5B2BF9}"/>
              </a:ext>
            </a:extLst>
          </p:cNvPr>
          <p:cNvSpPr>
            <a:spLocks noGrp="1"/>
          </p:cNvSpPr>
          <p:nvPr>
            <p:ph idx="13"/>
          </p:nvPr>
        </p:nvSpPr>
        <p:spPr/>
        <p:txBody>
          <a:bodyPr/>
          <a:lstStyle/>
          <a:p>
            <a:pPr lvl="0" fontAlgn="base"/>
            <a:r>
              <a:rPr lang="en-CA" dirty="0"/>
              <a:t>Forge Proactive and Formal Community Partnerships. Do not wait for a state-led system to build essential relationships.</a:t>
            </a:r>
            <a:endParaRPr lang="en-US" sz="1600" dirty="0"/>
          </a:p>
          <a:p>
            <a:pPr lvl="1" fontAlgn="base"/>
            <a:r>
              <a:rPr lang="en-CA" dirty="0"/>
              <a:t>Action: Proactively identify key CBOs in the service area that align with the most common patient needs (e.g., food, housing, transportation).</a:t>
            </a:r>
            <a:endParaRPr lang="en-US" sz="1600" dirty="0"/>
          </a:p>
          <a:p>
            <a:pPr lvl="1" fontAlgn="base"/>
            <a:r>
              <a:rPr lang="en-CA" dirty="0"/>
              <a:t>Action: Establish formal Memoranda of Understanding (MOUs) or partnership agreements that clearly define roles, responsibilities, communication channels, and protocols for sharing patient information securely and with consent. This formalizes relationships and builds a foundation for a more effective referral network.</a:t>
            </a:r>
            <a:endParaRPr lang="en-US" sz="1600" dirty="0"/>
          </a:p>
          <a:p>
            <a:endParaRPr lang="en-US" dirty="0"/>
          </a:p>
        </p:txBody>
      </p:sp>
    </p:spTree>
    <p:extLst>
      <p:ext uri="{BB962C8B-B14F-4D97-AF65-F5344CB8AC3E}">
        <p14:creationId xmlns:p14="http://schemas.microsoft.com/office/powerpoint/2010/main" val="131252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9346-4640-3F6E-4094-23253ED40D5E}"/>
              </a:ext>
            </a:extLst>
          </p:cNvPr>
          <p:cNvSpPr>
            <a:spLocks noGrp="1"/>
          </p:cNvSpPr>
          <p:nvPr>
            <p:ph type="ctrTitle"/>
          </p:nvPr>
        </p:nvSpPr>
        <p:spPr/>
        <p:txBody>
          <a:bodyPr/>
          <a:lstStyle/>
          <a:p>
            <a:r>
              <a:rPr lang="en-US" dirty="0"/>
              <a:t>Recommendations: CBO’s and Philanthropic Partners</a:t>
            </a:r>
          </a:p>
        </p:txBody>
      </p:sp>
      <p:sp>
        <p:nvSpPr>
          <p:cNvPr id="3" name="Content Placeholder 2">
            <a:extLst>
              <a:ext uri="{FF2B5EF4-FFF2-40B4-BE49-F238E27FC236}">
                <a16:creationId xmlns:a16="http://schemas.microsoft.com/office/drawing/2014/main" id="{C76B5DC3-CFF6-3C63-DAF5-3296A179988E}"/>
              </a:ext>
            </a:extLst>
          </p:cNvPr>
          <p:cNvSpPr>
            <a:spLocks noGrp="1"/>
          </p:cNvSpPr>
          <p:nvPr>
            <p:ph idx="13"/>
          </p:nvPr>
        </p:nvSpPr>
        <p:spPr/>
        <p:txBody>
          <a:bodyPr>
            <a:normAutofit fontScale="92500" lnSpcReduction="10000"/>
          </a:bodyPr>
          <a:lstStyle/>
          <a:p>
            <a:pPr lvl="0" fontAlgn="base"/>
            <a:r>
              <a:rPr lang="en-CA" dirty="0"/>
              <a:t>Advocate for and Invest in CBO Capacity.</a:t>
            </a:r>
            <a:endParaRPr lang="en-US" sz="1600" dirty="0"/>
          </a:p>
          <a:p>
            <a:pPr lvl="1" fontAlgn="base"/>
            <a:r>
              <a:rPr lang="en-CA" dirty="0"/>
              <a:t>Action: CBOs should use the data from this report, particularly the finding that 63% of collaborating providers see limited CBO resources as a primary barrier, to advocate for increased funding from state, local, and philanthropic sources.</a:t>
            </a:r>
            <a:endParaRPr lang="en-US" sz="1600" dirty="0"/>
          </a:p>
          <a:p>
            <a:pPr lvl="0" fontAlgn="base"/>
            <a:r>
              <a:rPr lang="en-CA" dirty="0"/>
              <a:t>Actively Participate in Network and System Design. </a:t>
            </a:r>
          </a:p>
          <a:p>
            <a:pPr lvl="1" fontAlgn="base"/>
            <a:r>
              <a:rPr lang="en-CA" dirty="0"/>
              <a:t>Action: Engage actively in the formation of regional collaborative networks and the design of statewide Community Information Exchange. The perspective and expertise of CBOs are essential to ensure that the resulting systems are practical, effective, and truly meet the needs of the community.</a:t>
            </a:r>
            <a:endParaRPr lang="en-US" sz="1600" dirty="0"/>
          </a:p>
          <a:p>
            <a:pPr lvl="1" fontAlgn="base"/>
            <a:r>
              <a:rPr lang="en-CA" dirty="0"/>
              <a:t>Action: Partner with healthcare organizations on joint grant applications and advocacy efforts to present a united front, demonstrating a shared commitment to building a more integrated system of care for all Arkansans.</a:t>
            </a:r>
            <a:endParaRPr lang="en-US" sz="1600" dirty="0"/>
          </a:p>
          <a:p>
            <a:r>
              <a:rPr lang="en-CA" b="1" dirty="0"/>
              <a:t> </a:t>
            </a:r>
            <a:endParaRPr lang="en-US" dirty="0"/>
          </a:p>
          <a:p>
            <a:endParaRPr lang="en-US" dirty="0"/>
          </a:p>
        </p:txBody>
      </p:sp>
    </p:spTree>
    <p:extLst>
      <p:ext uri="{BB962C8B-B14F-4D97-AF65-F5344CB8AC3E}">
        <p14:creationId xmlns:p14="http://schemas.microsoft.com/office/powerpoint/2010/main" val="2039295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0B5D-DDBF-1F25-4E13-40421181FA21}"/>
              </a:ext>
            </a:extLst>
          </p:cNvPr>
          <p:cNvSpPr>
            <a:spLocks noGrp="1"/>
          </p:cNvSpPr>
          <p:nvPr>
            <p:ph type="ctrTitle"/>
          </p:nvPr>
        </p:nvSpPr>
        <p:spPr/>
        <p:txBody>
          <a:bodyPr/>
          <a:lstStyle/>
          <a:p>
            <a:r>
              <a:rPr lang="en-US" dirty="0"/>
              <a:t>Take Home Message</a:t>
            </a:r>
          </a:p>
        </p:txBody>
      </p:sp>
      <p:sp>
        <p:nvSpPr>
          <p:cNvPr id="3" name="Content Placeholder 2">
            <a:extLst>
              <a:ext uri="{FF2B5EF4-FFF2-40B4-BE49-F238E27FC236}">
                <a16:creationId xmlns:a16="http://schemas.microsoft.com/office/drawing/2014/main" id="{1E21BB78-3636-AABC-3CB4-3FCD2B94494A}"/>
              </a:ext>
            </a:extLst>
          </p:cNvPr>
          <p:cNvSpPr>
            <a:spLocks noGrp="1"/>
          </p:cNvSpPr>
          <p:nvPr>
            <p:ph idx="13"/>
          </p:nvPr>
        </p:nvSpPr>
        <p:spPr/>
        <p:txBody>
          <a:bodyPr/>
          <a:lstStyle/>
          <a:p>
            <a:endParaRPr lang="en-US" dirty="0"/>
          </a:p>
        </p:txBody>
      </p:sp>
    </p:spTree>
    <p:extLst>
      <p:ext uri="{BB962C8B-B14F-4D97-AF65-F5344CB8AC3E}">
        <p14:creationId xmlns:p14="http://schemas.microsoft.com/office/powerpoint/2010/main" val="11854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ED67-992B-68F5-F564-558EBA7932BC}"/>
              </a:ext>
            </a:extLst>
          </p:cNvPr>
          <p:cNvSpPr>
            <a:spLocks noGrp="1"/>
          </p:cNvSpPr>
          <p:nvPr>
            <p:ph type="ctrTitle"/>
          </p:nvPr>
        </p:nvSpPr>
        <p:spPr/>
        <p:txBody>
          <a:bodyPr/>
          <a:lstStyle/>
          <a:p>
            <a:r>
              <a:rPr lang="en-US" dirty="0"/>
              <a:t>Survey Instrument</a:t>
            </a:r>
          </a:p>
        </p:txBody>
      </p:sp>
      <p:sp>
        <p:nvSpPr>
          <p:cNvPr id="3" name="Content Placeholder 2">
            <a:extLst>
              <a:ext uri="{FF2B5EF4-FFF2-40B4-BE49-F238E27FC236}">
                <a16:creationId xmlns:a16="http://schemas.microsoft.com/office/drawing/2014/main" id="{4A084771-23ED-3F36-B820-3A1F8678CC6C}"/>
              </a:ext>
            </a:extLst>
          </p:cNvPr>
          <p:cNvSpPr>
            <a:spLocks noGrp="1"/>
          </p:cNvSpPr>
          <p:nvPr>
            <p:ph idx="13"/>
          </p:nvPr>
        </p:nvSpPr>
        <p:spPr/>
        <p:txBody>
          <a:bodyPr>
            <a:normAutofit fontScale="92500" lnSpcReduction="20000"/>
          </a:bodyPr>
          <a:lstStyle/>
          <a:p>
            <a:r>
              <a:rPr lang="en-CA" dirty="0"/>
              <a:t>The survey instrument was developed in collaboration with staff from the Arkansas Department of Health (SHARE), the project team, and external stakeholders building on information from both the published and gray literature. </a:t>
            </a:r>
          </a:p>
          <a:p>
            <a:r>
              <a:rPr lang="en-CA" dirty="0"/>
              <a:t>A review of the published literature indicated tools for assessing social determinants of health vary significantly in how they are used, which tool is used, and the domains considered.</a:t>
            </a:r>
            <a:r>
              <a:rPr lang="en-CA" baseline="30000" dirty="0"/>
              <a:t>1</a:t>
            </a:r>
            <a:r>
              <a:rPr lang="en-CA" dirty="0"/>
              <a:t> </a:t>
            </a:r>
          </a:p>
          <a:p>
            <a:r>
              <a:rPr lang="en-CA" dirty="0"/>
              <a:t>Recent studies have highlighted tools used by US healthcare institutions and the domains included in each tool.</a:t>
            </a:r>
            <a:r>
              <a:rPr lang="en-CA" baseline="30000" dirty="0"/>
              <a:t>2</a:t>
            </a:r>
            <a:r>
              <a:rPr lang="en-CA" dirty="0"/>
              <a:t> Most of the grey literature reported on tools assessed in the published literature. </a:t>
            </a:r>
            <a:r>
              <a:rPr lang="en-CA" baseline="30000" dirty="0"/>
              <a:t>3,4</a:t>
            </a:r>
            <a:endParaRPr lang="en-US" dirty="0"/>
          </a:p>
          <a:p>
            <a:pPr lvl="1"/>
            <a:r>
              <a:rPr lang="en-CA" sz="1400" dirty="0"/>
              <a:t>1. Neshan M, et al. Screening tools to address social determinants of health in the united states: A systematic review. </a:t>
            </a:r>
            <a:r>
              <a:rPr lang="en-CA" sz="1400" i="1" dirty="0"/>
              <a:t>J Clin Trans Sci</a:t>
            </a:r>
            <a:r>
              <a:rPr lang="en-CA" sz="1400" dirty="0"/>
              <a:t>. </a:t>
            </a:r>
          </a:p>
          <a:p>
            <a:pPr lvl="1"/>
            <a:r>
              <a:rPr lang="en-CA" sz="1400" dirty="0"/>
              <a:t>2. Moen M, et al. A review of tools to screen for social determinants of health in the united states: A practice brief. </a:t>
            </a:r>
            <a:r>
              <a:rPr lang="en-CA" sz="1400" i="1" dirty="0"/>
              <a:t>Population Health Management</a:t>
            </a:r>
            <a:r>
              <a:rPr lang="en-CA" sz="1400" dirty="0"/>
              <a:t>. 2020;23(6):422. </a:t>
            </a:r>
          </a:p>
          <a:p>
            <a:pPr lvl="1"/>
            <a:r>
              <a:rPr lang="en-CA" sz="1400" dirty="0"/>
              <a:t>3. NORC at the University of Chicago, American Health Information Management Association (AHIMA). Social determinants of health data: Survey results on the collection, integration, and use. 2023. </a:t>
            </a:r>
            <a:r>
              <a:rPr lang="en-CA" sz="1400" u="sng" dirty="0">
                <a:hlinkClick r:id="rId2"/>
              </a:rPr>
              <a:t>https://www.norc.org/</a:t>
            </a:r>
            <a:r>
              <a:rPr lang="en-CA" sz="1400" dirty="0"/>
              <a:t>. </a:t>
            </a:r>
          </a:p>
          <a:p>
            <a:pPr lvl="1"/>
            <a:r>
              <a:rPr lang="en-CA" sz="1400" dirty="0"/>
              <a:t>4. Colorado Health Institute, Colorado Office of eHealth Innovation, eHealth Commission, </a:t>
            </a:r>
            <a:r>
              <a:rPr lang="en-CA" sz="1400" dirty="0" err="1"/>
              <a:t>OeHI</a:t>
            </a:r>
            <a:r>
              <a:rPr lang="en-CA" sz="1400" dirty="0"/>
              <a:t> Care Coordination Community Engagement Task Force. Implementation guidance for screening for social determinants of health in an electronic health record. </a:t>
            </a:r>
            <a:r>
              <a:rPr lang="en-CA" sz="1400" u="sng" dirty="0">
                <a:hlinkClick r:id="rId3"/>
              </a:rPr>
              <a:t>https://www.coloradohealthinstitute.org/</a:t>
            </a:r>
            <a:r>
              <a:rPr lang="en-CA" sz="1400" dirty="0"/>
              <a:t>. Updated 2021</a:t>
            </a:r>
            <a:endParaRPr lang="en-US" sz="1400" dirty="0"/>
          </a:p>
        </p:txBody>
      </p:sp>
    </p:spTree>
    <p:extLst>
      <p:ext uri="{BB962C8B-B14F-4D97-AF65-F5344CB8AC3E}">
        <p14:creationId xmlns:p14="http://schemas.microsoft.com/office/powerpoint/2010/main" val="52086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716C5-E6C6-5F51-5E72-BC4C42FF51DA}"/>
              </a:ext>
            </a:extLst>
          </p:cNvPr>
          <p:cNvSpPr>
            <a:spLocks noGrp="1"/>
          </p:cNvSpPr>
          <p:nvPr>
            <p:ph type="ctrTitle"/>
          </p:nvPr>
        </p:nvSpPr>
        <p:spPr/>
        <p:txBody>
          <a:bodyPr/>
          <a:lstStyle/>
          <a:p>
            <a:r>
              <a:rPr lang="en-US" dirty="0"/>
              <a:t>Survey Administration</a:t>
            </a:r>
          </a:p>
        </p:txBody>
      </p:sp>
      <p:sp>
        <p:nvSpPr>
          <p:cNvPr id="3" name="Content Placeholder 2">
            <a:extLst>
              <a:ext uri="{FF2B5EF4-FFF2-40B4-BE49-F238E27FC236}">
                <a16:creationId xmlns:a16="http://schemas.microsoft.com/office/drawing/2014/main" id="{CF5CFE19-7B74-78E5-AF0D-CE56B9CD6F43}"/>
              </a:ext>
            </a:extLst>
          </p:cNvPr>
          <p:cNvSpPr>
            <a:spLocks noGrp="1"/>
          </p:cNvSpPr>
          <p:nvPr>
            <p:ph idx="13"/>
          </p:nvPr>
        </p:nvSpPr>
        <p:spPr/>
        <p:txBody>
          <a:bodyPr/>
          <a:lstStyle/>
          <a:p>
            <a:r>
              <a:rPr lang="en-CA" dirty="0"/>
              <a:t>Limited published literature on barriers and facilitators to screening for social determinants of health. Thus, we relied primarily on grey literature for survey questions addressing factors influencing screening decisions. </a:t>
            </a:r>
          </a:p>
          <a:p>
            <a:r>
              <a:rPr lang="en-CA" dirty="0"/>
              <a:t>Based on the review of literature, a preliminary screening tool was developed and vetted by the research team. A draft version of the survey was then vetted with stakeholders from the hospital association, Arkansas Medicaid, and other organizations. </a:t>
            </a:r>
          </a:p>
          <a:p>
            <a:r>
              <a:rPr lang="en-CA" dirty="0"/>
              <a:t>The final survey was uploaded into Qualtrics. </a:t>
            </a:r>
          </a:p>
          <a:p>
            <a:r>
              <a:rPr lang="en-CA" dirty="0"/>
              <a:t>Finally, a letter was sent to participating organizations asking to complete the survey online. After several mail outs, a team of research assistants called non-completing organizations to get surveys completed by phone or other means. The final sample of 145 represented 1376 hospitals, clinics, and healthcare facilities statewide with a survey completion rate of 91.8%. </a:t>
            </a:r>
            <a:endParaRPr lang="en-US" dirty="0"/>
          </a:p>
          <a:p>
            <a:endParaRPr lang="en-US" dirty="0"/>
          </a:p>
        </p:txBody>
      </p:sp>
    </p:spTree>
    <p:extLst>
      <p:ext uri="{BB962C8B-B14F-4D97-AF65-F5344CB8AC3E}">
        <p14:creationId xmlns:p14="http://schemas.microsoft.com/office/powerpoint/2010/main" val="229854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1AA9-3DA7-D4BE-33D2-F431E9EB0D4A}"/>
              </a:ext>
            </a:extLst>
          </p:cNvPr>
          <p:cNvSpPr>
            <a:spLocks noGrp="1"/>
          </p:cNvSpPr>
          <p:nvPr>
            <p:ph type="ctrTitle"/>
          </p:nvPr>
        </p:nvSpPr>
        <p:spPr/>
        <p:txBody>
          <a:bodyPr/>
          <a:lstStyle/>
          <a:p>
            <a:r>
              <a:rPr lang="en-US" dirty="0"/>
              <a:t>Results – Responses by Provider Types</a:t>
            </a:r>
          </a:p>
        </p:txBody>
      </p:sp>
      <p:pic>
        <p:nvPicPr>
          <p:cNvPr id="4" name="Content Placeholder 3" descr="A graph of a number of patients&#10;&#10;AI-generated content may be incorrect.">
            <a:extLst>
              <a:ext uri="{FF2B5EF4-FFF2-40B4-BE49-F238E27FC236}">
                <a16:creationId xmlns:a16="http://schemas.microsoft.com/office/drawing/2014/main" id="{9BA1FEC4-463D-824B-F86D-449CC693529B}"/>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3129756" y="2200354"/>
            <a:ext cx="6547643" cy="4365096"/>
          </a:xfrm>
          <a:prstGeom prst="rect">
            <a:avLst/>
          </a:prstGeom>
          <a:noFill/>
          <a:ln>
            <a:noFill/>
          </a:ln>
        </p:spPr>
      </p:pic>
    </p:spTree>
    <p:extLst>
      <p:ext uri="{BB962C8B-B14F-4D97-AF65-F5344CB8AC3E}">
        <p14:creationId xmlns:p14="http://schemas.microsoft.com/office/powerpoint/2010/main" val="372408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AB0D-CF7A-B946-17F1-0E7633F2109E}"/>
              </a:ext>
            </a:extLst>
          </p:cNvPr>
          <p:cNvSpPr>
            <a:spLocks noGrp="1"/>
          </p:cNvSpPr>
          <p:nvPr>
            <p:ph type="ctrTitle"/>
          </p:nvPr>
        </p:nvSpPr>
        <p:spPr/>
        <p:txBody>
          <a:bodyPr/>
          <a:lstStyle/>
          <a:p>
            <a:r>
              <a:rPr lang="en-US" dirty="0"/>
              <a:t>Results – Responses by Clinical Area</a:t>
            </a:r>
          </a:p>
        </p:txBody>
      </p:sp>
      <p:pic>
        <p:nvPicPr>
          <p:cNvPr id="4" name="Content Placeholder 3" descr="A graph of blue and white bars&#10;&#10;AI-generated content may be incorrect.">
            <a:extLst>
              <a:ext uri="{FF2B5EF4-FFF2-40B4-BE49-F238E27FC236}">
                <a16:creationId xmlns:a16="http://schemas.microsoft.com/office/drawing/2014/main" id="{CAE750F9-A91E-CB90-F103-EC15FA51CAD2}"/>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981200"/>
            <a:ext cx="6300669" cy="4200446"/>
          </a:xfrm>
          <a:prstGeom prst="rect">
            <a:avLst/>
          </a:prstGeom>
          <a:noFill/>
          <a:ln>
            <a:noFill/>
          </a:ln>
        </p:spPr>
      </p:pic>
    </p:spTree>
    <p:extLst>
      <p:ext uri="{BB962C8B-B14F-4D97-AF65-F5344CB8AC3E}">
        <p14:creationId xmlns:p14="http://schemas.microsoft.com/office/powerpoint/2010/main" val="227345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371F29-21D5-8D5B-B3F5-5F59FDF34F45}"/>
              </a:ext>
            </a:extLst>
          </p:cNvPr>
          <p:cNvSpPr>
            <a:spLocks noGrp="1"/>
          </p:cNvSpPr>
          <p:nvPr>
            <p:ph type="ctrTitle"/>
          </p:nvPr>
        </p:nvSpPr>
        <p:spPr/>
        <p:txBody>
          <a:bodyPr/>
          <a:lstStyle/>
          <a:p>
            <a:r>
              <a:rPr lang="en-US" dirty="0"/>
              <a:t>Results – Responses by Organization Size</a:t>
            </a:r>
          </a:p>
        </p:txBody>
      </p:sp>
      <p:pic>
        <p:nvPicPr>
          <p:cNvPr id="7" name="Content Placeholder 6" descr="A graph of a number of people&#10;&#10;AI-generated content may be incorrect.">
            <a:extLst>
              <a:ext uri="{FF2B5EF4-FFF2-40B4-BE49-F238E27FC236}">
                <a16:creationId xmlns:a16="http://schemas.microsoft.com/office/drawing/2014/main" id="{587DB9E5-CEDC-91D5-F535-36B67638EDCC}"/>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200354"/>
            <a:ext cx="5506125" cy="3670750"/>
          </a:xfrm>
          <a:prstGeom prst="rect">
            <a:avLst/>
          </a:prstGeom>
          <a:noFill/>
          <a:ln>
            <a:noFill/>
          </a:ln>
        </p:spPr>
      </p:pic>
    </p:spTree>
    <p:extLst>
      <p:ext uri="{BB962C8B-B14F-4D97-AF65-F5344CB8AC3E}">
        <p14:creationId xmlns:p14="http://schemas.microsoft.com/office/powerpoint/2010/main" val="45993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D76D-47B3-C900-9924-FB265AE297F1}"/>
              </a:ext>
            </a:extLst>
          </p:cNvPr>
          <p:cNvSpPr>
            <a:spLocks noGrp="1"/>
          </p:cNvSpPr>
          <p:nvPr>
            <p:ph type="ctrTitle"/>
          </p:nvPr>
        </p:nvSpPr>
        <p:spPr/>
        <p:txBody>
          <a:bodyPr/>
          <a:lstStyle/>
          <a:p>
            <a:r>
              <a:rPr lang="en-US" dirty="0"/>
              <a:t>Results – EMR System</a:t>
            </a:r>
          </a:p>
        </p:txBody>
      </p:sp>
      <p:pic>
        <p:nvPicPr>
          <p:cNvPr id="4" name="Content Placeholder 3" descr="A graph of blue rectangular bars with text&#10;&#10;AI-generated content may be incorrect.">
            <a:extLst>
              <a:ext uri="{FF2B5EF4-FFF2-40B4-BE49-F238E27FC236}">
                <a16:creationId xmlns:a16="http://schemas.microsoft.com/office/drawing/2014/main" id="{03B364D5-CEAF-AA05-8B85-934A3190681B}"/>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200354"/>
            <a:ext cx="5963325" cy="3975550"/>
          </a:xfrm>
          <a:prstGeom prst="rect">
            <a:avLst/>
          </a:prstGeom>
          <a:noFill/>
          <a:ln>
            <a:noFill/>
          </a:ln>
        </p:spPr>
      </p:pic>
    </p:spTree>
    <p:extLst>
      <p:ext uri="{BB962C8B-B14F-4D97-AF65-F5344CB8AC3E}">
        <p14:creationId xmlns:p14="http://schemas.microsoft.com/office/powerpoint/2010/main" val="219510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35C9-6AD4-40B8-7B34-7F24D8B16DAA}"/>
              </a:ext>
            </a:extLst>
          </p:cNvPr>
          <p:cNvSpPr>
            <a:spLocks noGrp="1"/>
          </p:cNvSpPr>
          <p:nvPr>
            <p:ph type="ctrTitle"/>
          </p:nvPr>
        </p:nvSpPr>
        <p:spPr/>
        <p:txBody>
          <a:bodyPr/>
          <a:lstStyle/>
          <a:p>
            <a:r>
              <a:rPr lang="en-US" dirty="0"/>
              <a:t>Results – Interest in Statewide SDOH System</a:t>
            </a:r>
          </a:p>
        </p:txBody>
      </p:sp>
      <p:pic>
        <p:nvPicPr>
          <p:cNvPr id="4" name="Content Placeholder 3" descr="A pie chart with text&#10;&#10;AI-generated content may be incorrect.">
            <a:extLst>
              <a:ext uri="{FF2B5EF4-FFF2-40B4-BE49-F238E27FC236}">
                <a16:creationId xmlns:a16="http://schemas.microsoft.com/office/drawing/2014/main" id="{409EDE72-B896-9494-17E2-50639C4647DC}"/>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200354"/>
            <a:ext cx="5887125" cy="3924750"/>
          </a:xfrm>
          <a:prstGeom prst="rect">
            <a:avLst/>
          </a:prstGeom>
          <a:noFill/>
          <a:ln>
            <a:noFill/>
          </a:ln>
        </p:spPr>
      </p:pic>
    </p:spTree>
    <p:extLst>
      <p:ext uri="{BB962C8B-B14F-4D97-AF65-F5344CB8AC3E}">
        <p14:creationId xmlns:p14="http://schemas.microsoft.com/office/powerpoint/2010/main" val="2243260211"/>
      </p:ext>
    </p:extLst>
  </p:cSld>
  <p:clrMapOvr>
    <a:masterClrMapping/>
  </p:clrMapOvr>
</p:sld>
</file>

<file path=ppt/theme/theme1.xml><?xml version="1.0" encoding="utf-8"?>
<a:theme xmlns:a="http://schemas.openxmlformats.org/drawingml/2006/main" name="UA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AMS –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AMS –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1351</Words>
  <Application>Microsoft Macintosh PowerPoint</Application>
  <PresentationFormat>Widescreen</PresentationFormat>
  <Paragraphs>66</Paragraphs>
  <Slides>28</Slides>
  <Notes>1</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28</vt:i4>
      </vt:variant>
    </vt:vector>
  </HeadingPairs>
  <TitlesOfParts>
    <vt:vector size="37" baseType="lpstr">
      <vt:lpstr>Arial</vt:lpstr>
      <vt:lpstr>Calibri</vt:lpstr>
      <vt:lpstr>UAMS</vt:lpstr>
      <vt:lpstr>UAMS – Gray</vt:lpstr>
      <vt:lpstr>UAMS – Red</vt:lpstr>
      <vt:lpstr>Custom Design</vt:lpstr>
      <vt:lpstr>1_Custom Design</vt:lpstr>
      <vt:lpstr>2_Custom Design</vt:lpstr>
      <vt:lpstr>3_Custom Design</vt:lpstr>
      <vt:lpstr>Screening for Social Determinants of Health in Arkansas </vt:lpstr>
      <vt:lpstr>Introduction</vt:lpstr>
      <vt:lpstr>Survey Instrument</vt:lpstr>
      <vt:lpstr>Survey Administration</vt:lpstr>
      <vt:lpstr>Results – Responses by Provider Types</vt:lpstr>
      <vt:lpstr>Results – Responses by Clinical Area</vt:lpstr>
      <vt:lpstr>Results – Responses by Organization Size</vt:lpstr>
      <vt:lpstr>Results – EMR System</vt:lpstr>
      <vt:lpstr>Results – Interest in Statewide SDOH System</vt:lpstr>
      <vt:lpstr>EMR Integration with External SDOH Tools</vt:lpstr>
      <vt:lpstr>Results – SDOH Activities</vt:lpstr>
      <vt:lpstr>Results – Screening Frequency</vt:lpstr>
      <vt:lpstr>Results – Screening Tools</vt:lpstr>
      <vt:lpstr>Results – Satisfaction with Screening Tool</vt:lpstr>
      <vt:lpstr>Results – Screening and Doing by Domain</vt:lpstr>
      <vt:lpstr>Results - Screening and Doing Economic and Legal</vt:lpstr>
      <vt:lpstr>Results – Screening and Doing for Social Services</vt:lpstr>
      <vt:lpstr>Results - Collaborations</vt:lpstr>
      <vt:lpstr>Results – Resources Needed for SDOH Activities</vt:lpstr>
      <vt:lpstr>SDOH Screening Challenges</vt:lpstr>
      <vt:lpstr>Results – Plans to Increase Resources for SDOH?</vt:lpstr>
      <vt:lpstr>Recommendations: Policymakers</vt:lpstr>
      <vt:lpstr>Recommendations: Policymakers Cont.</vt:lpstr>
      <vt:lpstr>Recommendations: Policymakers cont</vt:lpstr>
      <vt:lpstr>Recommendations: Health Care Systems and Providers</vt:lpstr>
      <vt:lpstr>Recommendations: Systems and Providers Cont.</vt:lpstr>
      <vt:lpstr>Recommendations: CBO’s and Philanthropic Partners</vt:lpstr>
      <vt:lpstr>Take Home Message</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Photography</dc:title>
  <dc:creator>sam</dc:creator>
  <cp:lastModifiedBy>Amick, Benjamin C</cp:lastModifiedBy>
  <cp:revision>55</cp:revision>
  <cp:lastPrinted>2015-09-23T19:12:53Z</cp:lastPrinted>
  <dcterms:created xsi:type="dcterms:W3CDTF">2012-06-27T20:39:58Z</dcterms:created>
  <dcterms:modified xsi:type="dcterms:W3CDTF">2026-01-16T17:04:30Z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390d5-a4f3-448c-8368-24080179bc53_Enabled">
    <vt:lpwstr>true</vt:lpwstr>
  </property>
  <property fmtid="{D5CDD505-2E9C-101B-9397-08002B2CF9AE}" pid="3" name="MSIP_Label_8ca390d5-a4f3-448c-8368-24080179bc53_SetDate">
    <vt:lpwstr>2025-12-10T17:52:44Z</vt:lpwstr>
  </property>
  <property fmtid="{D5CDD505-2E9C-101B-9397-08002B2CF9AE}" pid="4" name="MSIP_Label_8ca390d5-a4f3-448c-8368-24080179bc53_Method">
    <vt:lpwstr>Standard</vt:lpwstr>
  </property>
  <property fmtid="{D5CDD505-2E9C-101B-9397-08002B2CF9AE}" pid="5" name="MSIP_Label_8ca390d5-a4f3-448c-8368-24080179bc53_Name">
    <vt:lpwstr>Low Risk</vt:lpwstr>
  </property>
  <property fmtid="{D5CDD505-2E9C-101B-9397-08002B2CF9AE}" pid="6" name="MSIP_Label_8ca390d5-a4f3-448c-8368-24080179bc53_SiteId">
    <vt:lpwstr>5b703aa0-061f-4ed9-beca-765a39ee1304</vt:lpwstr>
  </property>
  <property fmtid="{D5CDD505-2E9C-101B-9397-08002B2CF9AE}" pid="7" name="MSIP_Label_8ca390d5-a4f3-448c-8368-24080179bc53_ActionId">
    <vt:lpwstr>f3d87b2f-5f71-4b9e-9ec3-745c2a1986d9</vt:lpwstr>
  </property>
  <property fmtid="{D5CDD505-2E9C-101B-9397-08002B2CF9AE}" pid="8" name="MSIP_Label_8ca390d5-a4f3-448c-8368-24080179bc53_ContentBits">
    <vt:lpwstr>0</vt:lpwstr>
  </property>
  <property fmtid="{D5CDD505-2E9C-101B-9397-08002B2CF9AE}" pid="9" name="MSIP_Label_8ca390d5-a4f3-448c-8368-24080179bc53_Tag">
    <vt:lpwstr>10, 3, 0, 1</vt:lpwstr>
  </property>
</Properties>
</file>