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90" r:id="rId3"/>
  </p:sldMasterIdLst>
  <p:notesMasterIdLst>
    <p:notesMasterId r:id="rId55"/>
  </p:notesMasterIdLst>
  <p:sldIdLst>
    <p:sldId id="307" r:id="rId4"/>
    <p:sldId id="262" r:id="rId5"/>
    <p:sldId id="264" r:id="rId6"/>
    <p:sldId id="263" r:id="rId7"/>
    <p:sldId id="275" r:id="rId8"/>
    <p:sldId id="309" r:id="rId9"/>
    <p:sldId id="318" r:id="rId10"/>
    <p:sldId id="317" r:id="rId11"/>
    <p:sldId id="320" r:id="rId12"/>
    <p:sldId id="319" r:id="rId13"/>
    <p:sldId id="321" r:id="rId14"/>
    <p:sldId id="322" r:id="rId15"/>
    <p:sldId id="278" r:id="rId16"/>
    <p:sldId id="279" r:id="rId17"/>
    <p:sldId id="311" r:id="rId18"/>
    <p:sldId id="266" r:id="rId19"/>
    <p:sldId id="267" r:id="rId20"/>
    <p:sldId id="268" r:id="rId21"/>
    <p:sldId id="308" r:id="rId22"/>
    <p:sldId id="261" r:id="rId23"/>
    <p:sldId id="310" r:id="rId24"/>
    <p:sldId id="272" r:id="rId25"/>
    <p:sldId id="313" r:id="rId26"/>
    <p:sldId id="280" r:id="rId27"/>
    <p:sldId id="286" r:id="rId28"/>
    <p:sldId id="276" r:id="rId29"/>
    <p:sldId id="287" r:id="rId30"/>
    <p:sldId id="288" r:id="rId31"/>
    <p:sldId id="281" r:id="rId32"/>
    <p:sldId id="312" r:id="rId33"/>
    <p:sldId id="282" r:id="rId34"/>
    <p:sldId id="314" r:id="rId35"/>
    <p:sldId id="315" r:id="rId36"/>
    <p:sldId id="284" r:id="rId37"/>
    <p:sldId id="316" r:id="rId38"/>
    <p:sldId id="290" r:id="rId39"/>
    <p:sldId id="323" r:id="rId40"/>
    <p:sldId id="324" r:id="rId41"/>
    <p:sldId id="305" r:id="rId42"/>
    <p:sldId id="326" r:id="rId43"/>
    <p:sldId id="328" r:id="rId44"/>
    <p:sldId id="329" r:id="rId45"/>
    <p:sldId id="330" r:id="rId46"/>
    <p:sldId id="331" r:id="rId47"/>
    <p:sldId id="332" r:id="rId48"/>
    <p:sldId id="333" r:id="rId49"/>
    <p:sldId id="334" r:id="rId50"/>
    <p:sldId id="294" r:id="rId51"/>
    <p:sldId id="336" r:id="rId52"/>
    <p:sldId id="335" r:id="rId53"/>
    <p:sldId id="325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CC"/>
    <a:srgbClr val="66FF99"/>
    <a:srgbClr val="33CC33"/>
    <a:srgbClr val="99FF99"/>
    <a:srgbClr val="FFCC66"/>
    <a:srgbClr val="FF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2EC92-D4B8-419B-9470-F7617BE4462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C6E36-2509-4C4A-B9B1-991DF50C7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56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2e7578292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2e75782925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g32e75782925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e7578292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e75782925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2e75782925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8a6a9fae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8a6a9fae4_0_6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862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953cac226_0_16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2b953cac226_0_1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953cac226_0_18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2b953cac226_0_1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b953cac226_0_24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g2b953cac226_0_2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b953cac226_0_26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2b953cac226_0_2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b953cac226_0_32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2b953cac226_0_3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bc605ab3c_0_1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5bc605ab3c_0_1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9128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5ee025f79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5ee025f79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5ee025f79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5ee025f79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137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5ee025f79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5ee025f79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5bc605ab3c_0_27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25bc605ab3c_0_27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5ee025f799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5ee025f799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5ee025f79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5ee025f79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5bc605ab3c_0_1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5bc605ab3c_0_1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5bc605ab3c_0_20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5bc605ab3c_0_20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>
          <a:extLst>
            <a:ext uri="{FF2B5EF4-FFF2-40B4-BE49-F238E27FC236}">
              <a16:creationId xmlns:a16="http://schemas.microsoft.com/office/drawing/2014/main" id="{BC82473D-628F-28B6-CBD5-1EB6D9AC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5bc605ab3c_0_1740:notes">
            <a:extLst>
              <a:ext uri="{FF2B5EF4-FFF2-40B4-BE49-F238E27FC236}">
                <a16:creationId xmlns:a16="http://schemas.microsoft.com/office/drawing/2014/main" id="{CAD42076-3217-F5C3-266B-FB8ED86C84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5bc605ab3c_0_1740:notes">
            <a:extLst>
              <a:ext uri="{FF2B5EF4-FFF2-40B4-BE49-F238E27FC236}">
                <a16:creationId xmlns:a16="http://schemas.microsoft.com/office/drawing/2014/main" id="{71870196-69A2-E92C-BADE-6E1E8E79EC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363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>
          <a:extLst>
            <a:ext uri="{FF2B5EF4-FFF2-40B4-BE49-F238E27FC236}">
              <a16:creationId xmlns:a16="http://schemas.microsoft.com/office/drawing/2014/main" id="{86EBF641-3816-8799-7E99-B222C4B74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5bc605ab3c_0_1740:notes">
            <a:extLst>
              <a:ext uri="{FF2B5EF4-FFF2-40B4-BE49-F238E27FC236}">
                <a16:creationId xmlns:a16="http://schemas.microsoft.com/office/drawing/2014/main" id="{4359C5D7-28E8-1140-B649-6E56989506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5bc605ab3c_0_1740:notes">
            <a:extLst>
              <a:ext uri="{FF2B5EF4-FFF2-40B4-BE49-F238E27FC236}">
                <a16:creationId xmlns:a16="http://schemas.microsoft.com/office/drawing/2014/main" id="{6774656A-C7F1-0A53-99BE-2C370074AC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9803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5ee025f799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59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PCPs see patients over the childhood/adolescent lifespan and develop trust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1590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⮚"/>
            </a:pP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Yearly well visits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1590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⮚"/>
            </a:pP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Substance use can be part of preventative health conversations</a:t>
            </a: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7" name="Google Shape;467;g25ee025f799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3336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>
          <a:extLst>
            <a:ext uri="{FF2B5EF4-FFF2-40B4-BE49-F238E27FC236}">
              <a16:creationId xmlns:a16="http://schemas.microsoft.com/office/drawing/2014/main" id="{7AAB1124-13EC-7823-4894-C5438C009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>
            <a:extLst>
              <a:ext uri="{FF2B5EF4-FFF2-40B4-BE49-F238E27FC236}">
                <a16:creationId xmlns:a16="http://schemas.microsoft.com/office/drawing/2014/main" id="{13FBA891-3600-7503-9D6A-4C414099BA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>
            <a:extLst>
              <a:ext uri="{FF2B5EF4-FFF2-40B4-BE49-F238E27FC236}">
                <a16:creationId xmlns:a16="http://schemas.microsoft.com/office/drawing/2014/main" id="{3A12414A-FA36-D123-25BB-4127284E9C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8856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>
          <a:extLst>
            <a:ext uri="{FF2B5EF4-FFF2-40B4-BE49-F238E27FC236}">
              <a16:creationId xmlns:a16="http://schemas.microsoft.com/office/drawing/2014/main" id="{7AAB1124-13EC-7823-4894-C5438C009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>
            <a:extLst>
              <a:ext uri="{FF2B5EF4-FFF2-40B4-BE49-F238E27FC236}">
                <a16:creationId xmlns:a16="http://schemas.microsoft.com/office/drawing/2014/main" id="{13FBA891-3600-7503-9D6A-4C414099BA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>
            <a:extLst>
              <a:ext uri="{FF2B5EF4-FFF2-40B4-BE49-F238E27FC236}">
                <a16:creationId xmlns:a16="http://schemas.microsoft.com/office/drawing/2014/main" id="{3A12414A-FA36-D123-25BB-4127284E9C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9610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bc2fab95b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2bc2fab95b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>
          <a:extLst>
            <a:ext uri="{FF2B5EF4-FFF2-40B4-BE49-F238E27FC236}">
              <a16:creationId xmlns:a16="http://schemas.microsoft.com/office/drawing/2014/main" id="{7AAB1124-13EC-7823-4894-C5438C009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953cac226_0_1335:notes">
            <a:extLst>
              <a:ext uri="{FF2B5EF4-FFF2-40B4-BE49-F238E27FC236}">
                <a16:creationId xmlns:a16="http://schemas.microsoft.com/office/drawing/2014/main" id="{13FBA891-3600-7503-9D6A-4C414099BA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b953cac226_0_1335:notes">
            <a:extLst>
              <a:ext uri="{FF2B5EF4-FFF2-40B4-BE49-F238E27FC236}">
                <a16:creationId xmlns:a16="http://schemas.microsoft.com/office/drawing/2014/main" id="{3A12414A-FA36-D123-25BB-4127284E9C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5782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">
  <p:cSld name="3_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9"/>
          <p:cNvSpPr/>
          <p:nvPr/>
        </p:nvSpPr>
        <p:spPr>
          <a:xfrm>
            <a:off x="1704665" y="2120624"/>
            <a:ext cx="1709966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accent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1704665" y="2675856"/>
            <a:ext cx="8822641" cy="303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228600" marR="0" lvl="0" indent="-2540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1676400" y="782434"/>
            <a:ext cx="8850906" cy="108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sz="3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  <p:sp>
        <p:nvSpPr>
          <p:cNvPr id="14" name="Google Shape;14;p19"/>
          <p:cNvSpPr txBox="1"/>
          <p:nvPr/>
        </p:nvSpPr>
        <p:spPr>
          <a:xfrm>
            <a:off x="0" y="6428866"/>
            <a:ext cx="12192000" cy="427544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rgbClr val="005CB9"/>
              </a:gs>
              <a:gs pos="100000">
                <a:srgbClr val="005CB9">
                  <a:alpha val="98039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</a:pPr>
            <a:endParaRPr sz="325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2"/>
          </p:nvPr>
        </p:nvSpPr>
        <p:spPr>
          <a:xfrm>
            <a:off x="255654" y="6388196"/>
            <a:ext cx="9603701" cy="308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666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412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888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">
  <p:cSld name="1_Title Slide 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69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1759656" y="2608703"/>
            <a:ext cx="8672689" cy="139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Arial"/>
              <a:buNone/>
              <a:defRPr sz="5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1759656" y="4219096"/>
            <a:ext cx="8672689" cy="124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" name="Google Shape;20;p20" descr="Texas Targeted Opioid Response program logo"/>
          <p:cNvPicPr preferRelativeResize="0"/>
          <p:nvPr/>
        </p:nvPicPr>
        <p:blipFill rotWithShape="1">
          <a:blip r:embed="rId3">
            <a:alphaModFix/>
          </a:blip>
          <a:srcRect t="4735"/>
          <a:stretch/>
        </p:blipFill>
        <p:spPr>
          <a:xfrm>
            <a:off x="7557376" y="367664"/>
            <a:ext cx="2176210" cy="777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20"/>
          <p:cNvCxnSpPr/>
          <p:nvPr/>
        </p:nvCxnSpPr>
        <p:spPr>
          <a:xfrm>
            <a:off x="9907032" y="398980"/>
            <a:ext cx="0" cy="771851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694" y="5934491"/>
            <a:ext cx="2494119" cy="53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0" descr="A black and white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0478" y="485273"/>
            <a:ext cx="1788118" cy="608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0" descr="A black background with white text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63754" y="5949709"/>
            <a:ext cx="3165885" cy="608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2668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Funding Slide">
  <p:cSld name="2_Funding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6708" y="-265147"/>
            <a:ext cx="12679681" cy="735676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1"/>
          <p:cNvSpPr txBox="1"/>
          <p:nvPr/>
        </p:nvSpPr>
        <p:spPr>
          <a:xfrm>
            <a:off x="1584811" y="2270515"/>
            <a:ext cx="929664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20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presentation is supported by Texas Targeted Opioid Response, a public health initiative operated by the Texas Health and Human Services Commission through federal funding from the Substance Abuse and Mental Health Services Administration grant award number H79TI085747.</a:t>
            </a:r>
            <a:endParaRPr sz="700"/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endParaRPr sz="20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20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views expressed do not necessarily reflect the official policies of the Department of Health and Human Services or Texas Health and Human Services; nor does mention of trade names, commercial practices, or organizations imply endorsement by the U.S. or Texas Government.</a:t>
            </a:r>
            <a:endParaRPr sz="700"/>
          </a:p>
        </p:txBody>
      </p:sp>
      <p:pic>
        <p:nvPicPr>
          <p:cNvPr id="28" name="Google Shape;28;p21" descr="Texas Targeted Opioid Response program logo"/>
          <p:cNvPicPr preferRelativeResize="0"/>
          <p:nvPr/>
        </p:nvPicPr>
        <p:blipFill rotWithShape="1">
          <a:blip r:embed="rId3">
            <a:alphaModFix/>
          </a:blip>
          <a:srcRect t="4735"/>
          <a:stretch/>
        </p:blipFill>
        <p:spPr>
          <a:xfrm>
            <a:off x="7557376" y="367664"/>
            <a:ext cx="2176210" cy="777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oogle Shape;29;p21"/>
          <p:cNvCxnSpPr/>
          <p:nvPr/>
        </p:nvCxnSpPr>
        <p:spPr>
          <a:xfrm>
            <a:off x="9907032" y="398980"/>
            <a:ext cx="0" cy="771851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" name="Google Shape;30;p21" descr="A black and white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0478" y="485273"/>
            <a:ext cx="1788118" cy="608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79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ue Section Break">
  <p:cSld name="5_Blue Section Brea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220" y="-108858"/>
            <a:ext cx="12279108" cy="704130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2"/>
          <p:cNvSpPr/>
          <p:nvPr/>
        </p:nvSpPr>
        <p:spPr>
          <a:xfrm>
            <a:off x="1383667" y="3950208"/>
            <a:ext cx="2903976" cy="84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accent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1383668" y="2315185"/>
            <a:ext cx="942466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196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White Section Break">
  <p:cSld name="4_White Section Brea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1383667" y="3949255"/>
            <a:ext cx="2902578" cy="868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1383668" y="2315185"/>
            <a:ext cx="942466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469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lue Blank">
  <p:cSld name="7_Blue 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255654" y="6333332"/>
            <a:ext cx="11656951" cy="36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28600" marR="0" lvl="0" indent="-1143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666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412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237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646111" y="452719"/>
            <a:ext cx="9404800" cy="14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1103312" y="2052919"/>
            <a:ext cx="8946800" cy="4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1pPr>
            <a:lvl2pPr marL="1219170" lvl="1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2pPr>
            <a:lvl3pPr marL="1828754" lvl="2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3pPr>
            <a:lvl4pPr marL="2438339" lvl="3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4pPr>
            <a:lvl5pPr marL="3047924" lvl="4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5pPr>
            <a:lvl6pPr marL="3657509" lvl="5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6pPr>
            <a:lvl7pPr marL="4267093" lvl="6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7pPr>
            <a:lvl8pPr marL="4876678" lvl="7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8pPr>
            <a:lvl9pPr marL="5486263" lvl="8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 rot="5400000">
            <a:off x="10155539" y="1790801"/>
            <a:ext cx="990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 rot="5400000">
            <a:off x="8951471" y="3225400"/>
            <a:ext cx="3860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400" cy="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105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646111" y="452719"/>
            <a:ext cx="9404800" cy="14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1103312" y="2060575"/>
            <a:ext cx="4396400" cy="4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 sz="1867"/>
            </a:lvl1pPr>
            <a:lvl2pPr marL="1219170" lvl="1" indent="-389457" algn="l" rtl="0">
              <a:spcBef>
                <a:spcPts val="1067"/>
              </a:spcBef>
              <a:spcAft>
                <a:spcPts val="0"/>
              </a:spcAft>
              <a:buSzPts val="1000"/>
              <a:buChar char="►"/>
              <a:defRPr sz="1600"/>
            </a:lvl2pPr>
            <a:lvl3pPr marL="1828754" lvl="2" indent="-372524" algn="l" rtl="0">
              <a:spcBef>
                <a:spcPts val="1067"/>
              </a:spcBef>
              <a:spcAft>
                <a:spcPts val="0"/>
              </a:spcAft>
              <a:buSzPts val="800"/>
              <a:buChar char="►"/>
              <a:defRPr sz="1467"/>
            </a:lvl3pPr>
            <a:lvl4pPr marL="2438339" lvl="3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4pPr>
            <a:lvl5pPr marL="3047924" lvl="4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5pPr>
            <a:lvl6pPr marL="3657509" lvl="5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6pPr>
            <a:lvl7pPr marL="4267093" lvl="6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7pPr>
            <a:lvl8pPr marL="4876678" lvl="7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8pPr>
            <a:lvl9pPr marL="5486263" lvl="8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2"/>
          </p:nvPr>
        </p:nvSpPr>
        <p:spPr>
          <a:xfrm>
            <a:off x="5654493" y="2056092"/>
            <a:ext cx="4396400" cy="4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97923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  <a:defRPr sz="1867"/>
            </a:lvl1pPr>
            <a:lvl2pPr marL="1219170" lvl="1" indent="-389457" algn="l" rtl="0">
              <a:spcBef>
                <a:spcPts val="1067"/>
              </a:spcBef>
              <a:spcAft>
                <a:spcPts val="0"/>
              </a:spcAft>
              <a:buSzPts val="1000"/>
              <a:buChar char="►"/>
              <a:defRPr sz="1600"/>
            </a:lvl2pPr>
            <a:lvl3pPr marL="1828754" lvl="2" indent="-372524" algn="l" rtl="0">
              <a:spcBef>
                <a:spcPts val="1067"/>
              </a:spcBef>
              <a:spcAft>
                <a:spcPts val="0"/>
              </a:spcAft>
              <a:buSzPts val="800"/>
              <a:buChar char="►"/>
              <a:defRPr sz="1467"/>
            </a:lvl3pPr>
            <a:lvl4pPr marL="2438339" lvl="3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4pPr>
            <a:lvl5pPr marL="3047924" lvl="4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5pPr>
            <a:lvl6pPr marL="3657509" lvl="5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6pPr>
            <a:lvl7pPr marL="4267093" lvl="6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7pPr>
            <a:lvl8pPr marL="4876678" lvl="7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8pPr>
            <a:lvl9pPr marL="5486263" lvl="8" indent="-364058" algn="l" rtl="0">
              <a:spcBef>
                <a:spcPts val="1067"/>
              </a:spcBef>
              <a:spcAft>
                <a:spcPts val="0"/>
              </a:spcAft>
              <a:buSzPts val="700"/>
              <a:buChar char="►"/>
              <a:defRPr sz="1200"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 rot="5400000">
            <a:off x="10155539" y="1790801"/>
            <a:ext cx="990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ftr" idx="11"/>
          </p:nvPr>
        </p:nvSpPr>
        <p:spPr>
          <a:xfrm rot="5400000">
            <a:off x="8951471" y="3225400"/>
            <a:ext cx="3860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400" cy="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9875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1154956" y="2861733"/>
            <a:ext cx="8825600" cy="19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Gothic"/>
              <a:buNone/>
              <a:defRPr sz="4000" b="0" cap="none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1154955" y="4777381"/>
            <a:ext cx="88256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 rtl="0">
              <a:spcBef>
                <a:spcPts val="1067"/>
              </a:spcBef>
              <a:spcAft>
                <a:spcPts val="0"/>
              </a:spcAft>
              <a:buSzPts val="1200"/>
              <a:buNone/>
              <a:defRPr sz="2000" cap="none">
                <a:solidFill>
                  <a:srgbClr val="86D1D8"/>
                </a:solidFill>
              </a:defRPr>
            </a:lvl1pPr>
            <a:lvl2pPr marL="1219170" lvl="1" indent="-304792" algn="l" rtl="0">
              <a:spcBef>
                <a:spcPts val="1067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lt1"/>
                </a:solidFill>
              </a:defRPr>
            </a:lvl2pPr>
            <a:lvl3pPr marL="1828754" lvl="2" indent="-304792" algn="l" rtl="0">
              <a:spcBef>
                <a:spcPts val="1067"/>
              </a:spcBef>
              <a:spcAft>
                <a:spcPts val="0"/>
              </a:spcAft>
              <a:buSzPts val="1000"/>
              <a:buNone/>
              <a:defRPr sz="1600">
                <a:solidFill>
                  <a:schemeClr val="lt1"/>
                </a:solidFill>
              </a:defRPr>
            </a:lvl3pPr>
            <a:lvl4pPr marL="2438339" lvl="3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4pPr>
            <a:lvl5pPr marL="3047924" lvl="4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5pPr>
            <a:lvl6pPr marL="3657509" lvl="5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6pPr>
            <a:lvl7pPr marL="4267093" lvl="6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7pPr>
            <a:lvl8pPr marL="4876678" lvl="7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8pPr>
            <a:lvl9pPr marL="5486263" lvl="8" indent="-304792" algn="l" rtl="0">
              <a:spcBef>
                <a:spcPts val="1067"/>
              </a:spcBef>
              <a:spcAft>
                <a:spcPts val="0"/>
              </a:spcAft>
              <a:buSzPts val="800"/>
              <a:buNone/>
              <a:defRPr sz="1467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dt" idx="10"/>
          </p:nvPr>
        </p:nvSpPr>
        <p:spPr>
          <a:xfrm rot="5400000">
            <a:off x="10155539" y="1790801"/>
            <a:ext cx="990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ftr" idx="11"/>
          </p:nvPr>
        </p:nvSpPr>
        <p:spPr>
          <a:xfrm rot="5400000">
            <a:off x="8951471" y="3225400"/>
            <a:ext cx="3860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400" cy="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3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White Blank">
  <p:cSld name="6_White 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255654" y="6333332"/>
            <a:ext cx="11656951" cy="36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28600" marR="0" lvl="0" indent="-1143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666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412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937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36D6703-83CF-4405-9400-78981D160542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9/9/26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0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64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5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60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49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5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62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65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845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29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68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15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42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1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6082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32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94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6096000" y="-1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cxnSp>
        <p:nvCxnSpPr>
          <p:cNvPr id="93" name="Google Shape;93;p21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21"/>
          <p:cNvSpPr txBox="1">
            <a:spLocks noGrp="1"/>
          </p:cNvSpPr>
          <p:nvPr>
            <p:ph type="title"/>
          </p:nvPr>
        </p:nvSpPr>
        <p:spPr>
          <a:xfrm>
            <a:off x="354000" y="1446167"/>
            <a:ext cx="5393600" cy="22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ubTitle" idx="1"/>
          </p:nvPr>
        </p:nvSpPr>
        <p:spPr>
          <a:xfrm>
            <a:off x="354000" y="3793600"/>
            <a:ext cx="5393600" cy="18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prstClr val="white"/>
                </a:solidFill>
              </a:rPr>
              <a:pPr/>
              <a:t>‹#›</a:t>
            </a:fld>
            <a:endParaRPr lang="e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5676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/>
          <p:nvPr/>
        </p:nvSpPr>
        <p:spPr>
          <a:xfrm>
            <a:off x="-167" y="6727600"/>
            <a:ext cx="12192000" cy="13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prstClr val="black"/>
              </a:solidFill>
            </a:endParaRPr>
          </a:p>
        </p:txBody>
      </p:sp>
      <p:cxnSp>
        <p:nvCxnSpPr>
          <p:cNvPr id="68" name="Google Shape;68;p16"/>
          <p:cNvCxnSpPr/>
          <p:nvPr/>
        </p:nvCxnSpPr>
        <p:spPr>
          <a:xfrm>
            <a:off x="559233" y="1538927"/>
            <a:ext cx="5136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15600" y="496967"/>
            <a:ext cx="11360800" cy="8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415600" y="1890400"/>
            <a:ext cx="11360800" cy="42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>
                <a:solidFill>
                  <a:prstClr val="white"/>
                </a:solidFill>
              </a:rPr>
              <a:pPr algn="r"/>
              <a:t>‹#›</a:t>
            </a:fld>
            <a:endParaRPr lang="e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0982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865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963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32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05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493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33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275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542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36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749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58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">
  <p:cSld name="1_Title Slide 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690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1759656" y="2608703"/>
            <a:ext cx="8672689" cy="139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Arial"/>
              <a:buNone/>
              <a:defRPr sz="5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1759656" y="4219096"/>
            <a:ext cx="8672689" cy="124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54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" name="Google Shape;20;p20" descr="Texas Targeted Opioid Response program logo"/>
          <p:cNvPicPr preferRelativeResize="0"/>
          <p:nvPr/>
        </p:nvPicPr>
        <p:blipFill rotWithShape="1">
          <a:blip r:embed="rId3">
            <a:alphaModFix/>
          </a:blip>
          <a:srcRect t="4735"/>
          <a:stretch/>
        </p:blipFill>
        <p:spPr>
          <a:xfrm>
            <a:off x="7557376" y="367664"/>
            <a:ext cx="2176210" cy="777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20"/>
          <p:cNvCxnSpPr/>
          <p:nvPr/>
        </p:nvCxnSpPr>
        <p:spPr>
          <a:xfrm>
            <a:off x="9907032" y="398980"/>
            <a:ext cx="0" cy="771851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694" y="5934491"/>
            <a:ext cx="2494119" cy="53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0" descr="A black and white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0478" y="485273"/>
            <a:ext cx="1788118" cy="608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0" descr="A black background with white text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63754" y="5949709"/>
            <a:ext cx="3165885" cy="608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0843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">
  <p:cSld name="3_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9"/>
          <p:cNvSpPr/>
          <p:nvPr/>
        </p:nvSpPr>
        <p:spPr>
          <a:xfrm>
            <a:off x="1704665" y="2120624"/>
            <a:ext cx="1709966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accent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1704665" y="2675856"/>
            <a:ext cx="8822641" cy="303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228600" marR="0" lvl="0" indent="-2540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03200" algn="l" rtl="0">
              <a:lnSpc>
                <a:spcPct val="2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1676400" y="782434"/>
            <a:ext cx="8850906" cy="108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  <a:defRPr sz="3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  <p:sp>
        <p:nvSpPr>
          <p:cNvPr id="14" name="Google Shape;14;p19"/>
          <p:cNvSpPr txBox="1"/>
          <p:nvPr/>
        </p:nvSpPr>
        <p:spPr>
          <a:xfrm>
            <a:off x="0" y="6428866"/>
            <a:ext cx="12192000" cy="427544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rgbClr val="005CB9"/>
              </a:gs>
              <a:gs pos="100000">
                <a:srgbClr val="005CB9">
                  <a:alpha val="98039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</a:pPr>
            <a:endParaRPr sz="325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2"/>
          </p:nvPr>
        </p:nvSpPr>
        <p:spPr>
          <a:xfrm>
            <a:off x="255654" y="6388196"/>
            <a:ext cx="9603701" cy="308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2666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799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412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999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56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599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6490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Funding Slide">
  <p:cSld name="2_Funding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6708" y="-265147"/>
            <a:ext cx="12679681" cy="735676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1"/>
          <p:cNvSpPr txBox="1"/>
          <p:nvPr/>
        </p:nvSpPr>
        <p:spPr>
          <a:xfrm>
            <a:off x="1584811" y="2270515"/>
            <a:ext cx="929664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20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presentation is supported by Texas Targeted Opioid Response, a public health initiative operated by the Texas Health and Human Services Commission through federal funding from the Substance Abuse and Mental Health Services Administration grant award number H79TI085747.</a:t>
            </a:r>
            <a:endParaRPr sz="700"/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endParaRPr sz="20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20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views expressed do not necessarily reflect the official policies of the Department of Health and Human Services or Texas Health and Human Services; nor does mention of trade names, commercial practices, or organizations imply endorsement by the U.S. or Texas Government.</a:t>
            </a:r>
            <a:endParaRPr sz="700"/>
          </a:p>
        </p:txBody>
      </p:sp>
      <p:pic>
        <p:nvPicPr>
          <p:cNvPr id="28" name="Google Shape;28;p21" descr="Texas Targeted Opioid Response program logo"/>
          <p:cNvPicPr preferRelativeResize="0"/>
          <p:nvPr/>
        </p:nvPicPr>
        <p:blipFill rotWithShape="1">
          <a:blip r:embed="rId3">
            <a:alphaModFix/>
          </a:blip>
          <a:srcRect t="4735"/>
          <a:stretch/>
        </p:blipFill>
        <p:spPr>
          <a:xfrm>
            <a:off x="7557376" y="367664"/>
            <a:ext cx="2176210" cy="777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oogle Shape;29;p21"/>
          <p:cNvCxnSpPr/>
          <p:nvPr/>
        </p:nvCxnSpPr>
        <p:spPr>
          <a:xfrm>
            <a:off x="9907032" y="398980"/>
            <a:ext cx="0" cy="771851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" name="Google Shape;30;p21" descr="A black and white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0478" y="485273"/>
            <a:ext cx="1788118" cy="608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6998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ue Section Break">
  <p:cSld name="5_Blue Section Brea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220" y="-108858"/>
            <a:ext cx="12279108" cy="704130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2"/>
          <p:cNvSpPr/>
          <p:nvPr/>
        </p:nvSpPr>
        <p:spPr>
          <a:xfrm>
            <a:off x="1383667" y="3950208"/>
            <a:ext cx="2903976" cy="84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accent2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1383668" y="2315185"/>
            <a:ext cx="9424665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860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7.jpeg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8740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70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36D6703-83CF-4405-9400-78981D160542}" type="datetimeFigureOut">
              <a:rPr lang="en-US" smtClean="0">
                <a:solidFill>
                  <a:srgbClr val="B31166"/>
                </a:solidFill>
              </a:rPr>
              <a:pPr/>
              <a:t>9/9/26</a:t>
            </a:fld>
            <a:endParaRPr lang="en-US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1A9228A-A558-4FF2-BD8B-5CB03D003E6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42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4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mc.ncbi.nlm.nih.gov/articles/PMC3767415/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a.gov/sites/default/files/2022-12/DEA-OPCK_FactSheet_December_2022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0.jpeg"/><Relationship Id="rId4" Type="http://schemas.openxmlformats.org/officeDocument/2006/relationships/image" Target="../media/image6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3767415/" TargetMode="External"/><Relationship Id="rId13" Type="http://schemas.openxmlformats.org/officeDocument/2006/relationships/hyperlink" Target="https://mtrcinc.com/stages-of-change/" TargetMode="External"/><Relationship Id="rId3" Type="http://schemas.openxmlformats.org/officeDocument/2006/relationships/hyperlink" Target="https://aims.uw.edu/" TargetMode="External"/><Relationship Id="rId7" Type="http://schemas.openxmlformats.org/officeDocument/2006/relationships/hyperlink" Target="https://www.asam.org/publications-resources/textbooks" TargetMode="External"/><Relationship Id="rId12" Type="http://schemas.openxmlformats.org/officeDocument/2006/relationships/hyperlink" Target="https://www.samhsa.gov/mental-health/what-is-mental-health/conditions/co-occurring-disorder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tnlibrary.org/instrument/nida-clinical-trials-network-audit-c-questionnaire/" TargetMode="External"/><Relationship Id="rId11" Type="http://schemas.openxmlformats.org/officeDocument/2006/relationships/hyperlink" Target="https://www.dea.gov/sites/default/files/2022-12/DEA-OPCK_FactSheet_December_2022.pdf" TargetMode="External"/><Relationship Id="rId5" Type="http://schemas.openxmlformats.org/officeDocument/2006/relationships/hyperlink" Target="https://oasas.ny.gov/system/files/documents/2019/11/drugabusescreeningtest-10_4-24-18.pdf" TargetMode="External"/><Relationship Id="rId10" Type="http://schemas.openxmlformats.org/officeDocument/2006/relationships/hyperlink" Target="https://www.recoveryanswers.org/recovery-101/brain-in-recovery" TargetMode="External"/><Relationship Id="rId4" Type="http://schemas.openxmlformats.org/officeDocument/2006/relationships/hyperlink" Target="https://crafft.org/" TargetMode="External"/><Relationship Id="rId9" Type="http://schemas.openxmlformats.org/officeDocument/2006/relationships/hyperlink" Target="https://www.psychologytoday.com/us/blog/understanding-addiction/202107/what-exactly-is-the-biopsychosocial-model-addiction" TargetMode="External"/><Relationship Id="rId14" Type="http://schemas.openxmlformats.org/officeDocument/2006/relationships/hyperlink" Target="https://harmreduction.org/about-us/principles-of-harm-reduction/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12C799-75EE-F1E1-6E52-5AC56D755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670D5-B716-8C80-FFF6-F267E5A1D74A}"/>
              </a:ext>
            </a:extLst>
          </p:cNvPr>
          <p:cNvSpPr txBox="1"/>
          <p:nvPr/>
        </p:nvSpPr>
        <p:spPr>
          <a:xfrm>
            <a:off x="2438049" y="4141437"/>
            <a:ext cx="6696470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Jennifer Thomas, MD, FASAM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Family Medicine and Addiction Medicine Physician</a:t>
            </a: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Medical Director of Integrated Behavioral Health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Morris Hospital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Morris, IL</a:t>
            </a: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National Medical Co-Director for Integrated Behavioral Health</a:t>
            </a:r>
          </a:p>
          <a:p>
            <a:pPr marL="0" marR="0" lvl="0" indent="0" algn="ctr" defTabSz="914400" rtl="0" eaLnBrk="1" fontAlgn="base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CFHA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15C5B-B39D-BCA5-8E2F-A7A5D218EE59}"/>
              </a:ext>
            </a:extLst>
          </p:cNvPr>
          <p:cNvSpPr txBox="1"/>
          <p:nvPr/>
        </p:nvSpPr>
        <p:spPr>
          <a:xfrm>
            <a:off x="720715" y="1341013"/>
            <a:ext cx="103953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FFFFFF"/>
                </a:solidFill>
                <a:latin typeface="+mj-lt"/>
              </a:rPr>
              <a:t>Treating Substance Use Disorders in the Collaborative Care Model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46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2e75782925_0_2"/>
          <p:cNvSpPr txBox="1">
            <a:spLocks noGrp="1"/>
          </p:cNvSpPr>
          <p:nvPr>
            <p:ph type="title"/>
          </p:nvPr>
        </p:nvSpPr>
        <p:spPr>
          <a:xfrm>
            <a:off x="1384895" y="2315185"/>
            <a:ext cx="9422250" cy="1295400"/>
          </a:xfrm>
          <a:prstGeom prst="rect">
            <a:avLst/>
          </a:prstGeom>
        </p:spPr>
        <p:txBody>
          <a:bodyPr spcFirstLastPara="1" wrap="square" lIns="45713" tIns="22850" rIns="45713" bIns="2285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" name="Google Shape;83;g32e75782925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850" y="658250"/>
            <a:ext cx="9677050" cy="5432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674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2e75782925_0_8"/>
          <p:cNvSpPr txBox="1">
            <a:spLocks noGrp="1"/>
          </p:cNvSpPr>
          <p:nvPr>
            <p:ph type="title"/>
          </p:nvPr>
        </p:nvSpPr>
        <p:spPr>
          <a:xfrm>
            <a:off x="1384895" y="2315185"/>
            <a:ext cx="9422250" cy="1295400"/>
          </a:xfrm>
          <a:prstGeom prst="rect">
            <a:avLst/>
          </a:prstGeom>
        </p:spPr>
        <p:txBody>
          <a:bodyPr spcFirstLastPara="1" wrap="square" lIns="45713" tIns="22850" rIns="45713" bIns="2285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" name="Google Shape;90;g32e75782925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775" y="803238"/>
            <a:ext cx="10104412" cy="5567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05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 idx="4294967295"/>
          </p:nvPr>
        </p:nvSpPr>
        <p:spPr>
          <a:xfrm>
            <a:off x="143435" y="397343"/>
            <a:ext cx="5394325" cy="22764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3200" u="sng" dirty="0">
                <a:solidFill>
                  <a:schemeClr val="tx1"/>
                </a:solidFill>
              </a:rPr>
              <a:t>Collaborative Care Model (CoCM)</a:t>
            </a:r>
            <a:endParaRPr sz="3200" u="sng" dirty="0">
              <a:solidFill>
                <a:schemeClr val="tx1"/>
              </a:solidFill>
            </a:endParaRPr>
          </a:p>
        </p:txBody>
      </p:sp>
      <p:sp>
        <p:nvSpPr>
          <p:cNvPr id="122" name="Google Shape;122;p26"/>
          <p:cNvSpPr txBox="1">
            <a:spLocks noGrp="1"/>
          </p:cNvSpPr>
          <p:nvPr>
            <p:ph type="subTitle" idx="4294967295"/>
          </p:nvPr>
        </p:nvSpPr>
        <p:spPr>
          <a:xfrm>
            <a:off x="331694" y="2772148"/>
            <a:ext cx="5394325" cy="18954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/>
              <a:t>Defined group of patients</a:t>
            </a:r>
          </a:p>
          <a:p>
            <a:pPr marL="0" indent="0"/>
            <a:r>
              <a:rPr lang="en" dirty="0"/>
              <a:t>Tracked in a registry</a:t>
            </a:r>
          </a:p>
          <a:p>
            <a:pPr marL="0" indent="0"/>
            <a:r>
              <a:rPr lang="en" dirty="0"/>
              <a:t>Measurement based treatment to target</a:t>
            </a:r>
          </a:p>
          <a:p>
            <a:pPr marL="400050" lvl="1" indent="0"/>
            <a:r>
              <a:rPr lang="en" dirty="0"/>
              <a:t>Validated screening tool: PHQ-9</a:t>
            </a:r>
            <a:endParaRPr dirty="0"/>
          </a:p>
        </p:txBody>
      </p:sp>
      <p:pic>
        <p:nvPicPr>
          <p:cNvPr id="123" name="Google Shape;123;p26" descr="Collaborative Care Team Structur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1" y="0"/>
            <a:ext cx="5901833" cy="636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21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063D-B6F4-0031-772F-466F59F6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05" y="2315185"/>
            <a:ext cx="11227706" cy="1295400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Integrated Behavioral Health Can Address Co-occurring Mental Health and Substance Use Disorders</a:t>
            </a:r>
          </a:p>
        </p:txBody>
      </p:sp>
    </p:spTree>
    <p:extLst>
      <p:ext uri="{BB962C8B-B14F-4D97-AF65-F5344CB8AC3E}">
        <p14:creationId xmlns:p14="http://schemas.microsoft.com/office/powerpoint/2010/main" val="196664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631371" y="1208314"/>
            <a:ext cx="114191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</a:t>
            </a: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Who?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When?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What?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Why?</a:t>
            </a:r>
          </a:p>
        </p:txBody>
      </p:sp>
      <p:pic>
        <p:nvPicPr>
          <p:cNvPr id="9220" name="Picture 4" descr="3,800+ Doctor Thinking Illustrations - iStock">
            <a:extLst>
              <a:ext uri="{FF2B5EF4-FFF2-40B4-BE49-F238E27FC236}">
                <a16:creationId xmlns:a16="http://schemas.microsoft.com/office/drawing/2014/main" id="{4770EE0C-42FC-0080-F1E4-421365C8D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382" y="2649328"/>
            <a:ext cx="3865773" cy="386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1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413657" y="767849"/>
            <a:ext cx="11419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Care:</a:t>
            </a:r>
          </a:p>
          <a:p>
            <a:pPr algn="ctr"/>
            <a:r>
              <a:rPr lang="en-US" sz="3200" b="1" u="sng" dirty="0">
                <a:solidFill>
                  <a:srgbClr val="FFFF99"/>
                </a:solidFill>
              </a:rPr>
              <a:t>Who?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E9A30-024F-88E7-5751-BFFEB86769FF}"/>
              </a:ext>
            </a:extLst>
          </p:cNvPr>
          <p:cNvSpPr txBox="1"/>
          <p:nvPr/>
        </p:nvSpPr>
        <p:spPr>
          <a:xfrm>
            <a:off x="413657" y="2699657"/>
            <a:ext cx="4550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Adolescents: AAP recommendations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0236D9-023C-A4B8-533B-7D05D62F59D0}"/>
              </a:ext>
            </a:extLst>
          </p:cNvPr>
          <p:cNvSpPr txBox="1"/>
          <p:nvPr/>
        </p:nvSpPr>
        <p:spPr>
          <a:xfrm>
            <a:off x="174171" y="5210548"/>
            <a:ext cx="4550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Adults: USPSTF</a:t>
            </a:r>
          </a:p>
        </p:txBody>
      </p:sp>
      <p:pic>
        <p:nvPicPr>
          <p:cNvPr id="15" name="Google Shape;199;p32">
            <a:extLst>
              <a:ext uri="{FF2B5EF4-FFF2-40B4-BE49-F238E27FC236}">
                <a16:creationId xmlns:a16="http://schemas.microsoft.com/office/drawing/2014/main" id="{01CC6F8A-92B4-A1B3-DE4C-75FA19947A03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24468" y="4385244"/>
            <a:ext cx="6196800" cy="22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0;p32">
            <a:extLst>
              <a:ext uri="{FF2B5EF4-FFF2-40B4-BE49-F238E27FC236}">
                <a16:creationId xmlns:a16="http://schemas.microsoft.com/office/drawing/2014/main" id="{C71D9263-8FC9-5CBC-A788-C6503A4F9E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9391" y="2484244"/>
            <a:ext cx="7026955" cy="15592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7BA0F788-CDD9-4BE8-B703-641EECCFEFBD}"/>
              </a:ext>
            </a:extLst>
          </p:cNvPr>
          <p:cNvSpPr/>
          <p:nvPr/>
        </p:nvSpPr>
        <p:spPr>
          <a:xfrm>
            <a:off x="3298371" y="2884322"/>
            <a:ext cx="1284515" cy="4616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D5C11B2-0702-EEA7-5601-E02432819BEB}"/>
              </a:ext>
            </a:extLst>
          </p:cNvPr>
          <p:cNvSpPr/>
          <p:nvPr/>
        </p:nvSpPr>
        <p:spPr>
          <a:xfrm>
            <a:off x="3298371" y="5362948"/>
            <a:ext cx="1284515" cy="4616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0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413657" y="767849"/>
            <a:ext cx="11419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Care:</a:t>
            </a:r>
          </a:p>
          <a:p>
            <a:pPr algn="ctr"/>
            <a:r>
              <a:rPr lang="en-US" sz="3200" b="1" u="sng" dirty="0">
                <a:solidFill>
                  <a:srgbClr val="FFFF99"/>
                </a:solidFill>
              </a:rPr>
              <a:t>When?</a:t>
            </a:r>
            <a:r>
              <a:rPr lang="en-US" sz="3200" b="1" dirty="0">
                <a:solidFill>
                  <a:srgbClr val="FFFF99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E9A30-024F-88E7-5751-BFFEB86769FF}"/>
              </a:ext>
            </a:extLst>
          </p:cNvPr>
          <p:cNvSpPr txBox="1"/>
          <p:nvPr/>
        </p:nvSpPr>
        <p:spPr>
          <a:xfrm>
            <a:off x="3848099" y="2488618"/>
            <a:ext cx="4550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Annually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(Universal Screening)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0236D9-023C-A4B8-533B-7D05D62F59D0}"/>
              </a:ext>
            </a:extLst>
          </p:cNvPr>
          <p:cNvSpPr txBox="1"/>
          <p:nvPr/>
        </p:nvSpPr>
        <p:spPr>
          <a:xfrm>
            <a:off x="4142013" y="5259154"/>
            <a:ext cx="45502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When clinically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appropriate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(Targeted Screening)</a:t>
            </a:r>
          </a:p>
        </p:txBody>
      </p:sp>
      <p:pic>
        <p:nvPicPr>
          <p:cNvPr id="8194" name="Picture 2" descr="The Word And PNG &amp; SVG Design For T-Shirts">
            <a:extLst>
              <a:ext uri="{FF2B5EF4-FFF2-40B4-BE49-F238E27FC236}">
                <a16:creationId xmlns:a16="http://schemas.microsoft.com/office/drawing/2014/main" id="{74B73AF4-401B-826F-F55F-EC61FB93C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2" y="3595717"/>
            <a:ext cx="1420256" cy="14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artoon Calendar Date Stock Illustrations – 25,118 Cartoon Calendar Date  Stock Illustrations, Vectors &amp; Clipart - Dreamstime">
            <a:extLst>
              <a:ext uri="{FF2B5EF4-FFF2-40B4-BE49-F238E27FC236}">
                <a16:creationId xmlns:a16="http://schemas.microsoft.com/office/drawing/2014/main" id="{A32D49F8-BB68-C2B0-B882-B9DE937F9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972" y="2026693"/>
            <a:ext cx="2284127" cy="211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arget icon cartoon 3759506 Vector Art at Vecteezy">
            <a:extLst>
              <a:ext uri="{FF2B5EF4-FFF2-40B4-BE49-F238E27FC236}">
                <a16:creationId xmlns:a16="http://schemas.microsoft.com/office/drawing/2014/main" id="{4F28EB8E-7B27-2953-0D62-2EDEE3DA8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247" y="4737253"/>
            <a:ext cx="1959617" cy="195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63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413657" y="767849"/>
            <a:ext cx="11419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Care:</a:t>
            </a:r>
          </a:p>
          <a:p>
            <a:pPr algn="ctr"/>
            <a:r>
              <a:rPr lang="en-US" sz="3200" b="1" u="sng" dirty="0">
                <a:solidFill>
                  <a:srgbClr val="FFFF99"/>
                </a:solidFill>
              </a:rPr>
              <a:t>What?</a:t>
            </a:r>
            <a:r>
              <a:rPr lang="en-US" sz="3200" b="1" dirty="0">
                <a:solidFill>
                  <a:srgbClr val="FFFF99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E9A30-024F-88E7-5751-BFFEB86769FF}"/>
              </a:ext>
            </a:extLst>
          </p:cNvPr>
          <p:cNvSpPr txBox="1"/>
          <p:nvPr/>
        </p:nvSpPr>
        <p:spPr>
          <a:xfrm>
            <a:off x="255654" y="2117386"/>
            <a:ext cx="4550229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Adolescents: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CRAFFT</a:t>
            </a:r>
          </a:p>
        </p:txBody>
      </p:sp>
      <p:pic>
        <p:nvPicPr>
          <p:cNvPr id="3" name="Google Shape;208;p33">
            <a:extLst>
              <a:ext uri="{FF2B5EF4-FFF2-40B4-BE49-F238E27FC236}">
                <a16:creationId xmlns:a16="http://schemas.microsoft.com/office/drawing/2014/main" id="{27C5874E-A833-D8EA-C7E7-7C571C53CA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97628" y="3136612"/>
            <a:ext cx="5061857" cy="362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6;p33">
            <a:extLst>
              <a:ext uri="{FF2B5EF4-FFF2-40B4-BE49-F238E27FC236}">
                <a16:creationId xmlns:a16="http://schemas.microsoft.com/office/drawing/2014/main" id="{2681A63E-97C8-5CC8-83A2-D35645EEC5E4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06543" y="1845067"/>
            <a:ext cx="2734244" cy="4827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7655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-104399" y="298438"/>
            <a:ext cx="11419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Care:</a:t>
            </a:r>
          </a:p>
          <a:p>
            <a:pPr algn="ctr"/>
            <a:r>
              <a:rPr lang="en-US" sz="3200" b="1" u="sng" dirty="0">
                <a:solidFill>
                  <a:srgbClr val="FFFF99"/>
                </a:solidFill>
              </a:rPr>
              <a:t>What?</a:t>
            </a:r>
            <a:r>
              <a:rPr lang="en-US" sz="3200" b="1" dirty="0">
                <a:solidFill>
                  <a:srgbClr val="FFFF99"/>
                </a:solidFill>
              </a:rPr>
              <a:t> </a:t>
            </a:r>
          </a:p>
        </p:txBody>
      </p:sp>
      <p:pic>
        <p:nvPicPr>
          <p:cNvPr id="10242" name="Picture 2" descr="Argonaut Questionnaire">
            <a:extLst>
              <a:ext uri="{FF2B5EF4-FFF2-40B4-BE49-F238E27FC236}">
                <a16:creationId xmlns:a16="http://schemas.microsoft.com/office/drawing/2014/main" id="{FB2950F3-44C8-1FD9-41AC-DF0D02120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55" y="3817832"/>
            <a:ext cx="4301946" cy="211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D907E4-F299-D492-8F9F-3316ECC5F67F}"/>
              </a:ext>
            </a:extLst>
          </p:cNvPr>
          <p:cNvSpPr txBox="1"/>
          <p:nvPr/>
        </p:nvSpPr>
        <p:spPr>
          <a:xfrm>
            <a:off x="1218214" y="1403114"/>
            <a:ext cx="8524500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Adults: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DAST ( Other illicit substances)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AUDIT-C ( Alcohol)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Five A’s (Tobacco): Ask, Advise, Assess, Assist, Arrange</a:t>
            </a:r>
          </a:p>
        </p:txBody>
      </p:sp>
      <p:pic>
        <p:nvPicPr>
          <p:cNvPr id="10244" name="Picture 4" descr="Alcohol - Pulmonology.weebly.com">
            <a:extLst>
              <a:ext uri="{FF2B5EF4-FFF2-40B4-BE49-F238E27FC236}">
                <a16:creationId xmlns:a16="http://schemas.microsoft.com/office/drawing/2014/main" id="{45676E1E-D46D-F754-D9BB-A172CB7C5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923" y="3699074"/>
            <a:ext cx="3737768" cy="281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67175A-7004-6E0D-2160-DF7DDEDE613E}"/>
              </a:ext>
            </a:extLst>
          </p:cNvPr>
          <p:cNvSpPr txBox="1"/>
          <p:nvPr/>
        </p:nvSpPr>
        <p:spPr>
          <a:xfrm>
            <a:off x="413657" y="3233057"/>
            <a:ext cx="42345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DAST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7E5D08-0E20-BD48-266D-EDFF4469B502}"/>
              </a:ext>
            </a:extLst>
          </p:cNvPr>
          <p:cNvSpPr txBox="1"/>
          <p:nvPr/>
        </p:nvSpPr>
        <p:spPr>
          <a:xfrm>
            <a:off x="8917414" y="3204924"/>
            <a:ext cx="3227213" cy="3293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i="0" dirty="0">
                <a:solidFill>
                  <a:srgbClr val="121212"/>
                </a:solidFill>
                <a:effectLst/>
                <a:latin typeface="+mj-lt"/>
              </a:rPr>
              <a:t>Tobacco Screening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21212"/>
                </a:solidFill>
                <a:effectLst/>
                <a:latin typeface="Red Hat Text"/>
              </a:rPr>
              <a:t>“In the past 30 days, have you smoked cigarettes or used any other forms of tobacco (cigars, pipe, smokeless tobacco, electronic cigarettes)?”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21212"/>
                </a:solidFill>
                <a:effectLst/>
                <a:latin typeface="Red Hat Text"/>
              </a:rPr>
              <a:t>Every day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21212"/>
                </a:solidFill>
                <a:effectLst/>
                <a:latin typeface="Red Hat Text"/>
              </a:rPr>
              <a:t>   Some days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21212"/>
                </a:solidFill>
                <a:effectLst/>
                <a:latin typeface="Red Hat Text"/>
              </a:rPr>
              <a:t>    Not at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9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AC076E-88F7-3F80-A1E6-E1569F596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53741-FF70-7F54-763E-64EF82F48EF4}"/>
              </a:ext>
            </a:extLst>
          </p:cNvPr>
          <p:cNvSpPr txBox="1"/>
          <p:nvPr/>
        </p:nvSpPr>
        <p:spPr>
          <a:xfrm>
            <a:off x="413657" y="767849"/>
            <a:ext cx="11419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Screening for Substance Use in Primary Care:</a:t>
            </a:r>
          </a:p>
          <a:p>
            <a:pPr algn="ctr"/>
            <a:r>
              <a:rPr lang="en-US" sz="3200" b="1" u="sng" dirty="0">
                <a:solidFill>
                  <a:srgbClr val="FFFF99"/>
                </a:solidFill>
              </a:rPr>
              <a:t>Why?</a:t>
            </a:r>
            <a:r>
              <a:rPr lang="en-US" sz="3200" b="1" dirty="0">
                <a:solidFill>
                  <a:srgbClr val="FFFF99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1E9A30-024F-88E7-5751-BFFEB86769FF}"/>
              </a:ext>
            </a:extLst>
          </p:cNvPr>
          <p:cNvSpPr txBox="1"/>
          <p:nvPr/>
        </p:nvSpPr>
        <p:spPr>
          <a:xfrm>
            <a:off x="205855" y="2094171"/>
            <a:ext cx="71436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Approximately </a:t>
            </a:r>
            <a:r>
              <a:rPr lang="en-US" sz="2800" b="1" u="none" strike="noStrike" dirty="0">
                <a:solidFill>
                  <a:schemeClr val="bg1"/>
                </a:solidFill>
                <a:effectLst/>
                <a:latin typeface="Google Sans"/>
              </a:rPr>
              <a:t>20% to 36%</a:t>
            </a:r>
            <a:r>
              <a:rPr lang="en-US" sz="2800" b="1" dirty="0">
                <a:solidFill>
                  <a:schemeClr val="bg1"/>
                </a:solidFill>
              </a:rPr>
              <a:t> of adult primary care patients </a:t>
            </a:r>
            <a:r>
              <a:rPr lang="en-US" sz="2400" dirty="0">
                <a:solidFill>
                  <a:schemeClr val="bg1"/>
                </a:solidFill>
              </a:rPr>
              <a:t>have a substance use disorder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u="none" strike="noStrike" dirty="0">
                <a:solidFill>
                  <a:schemeClr val="bg1"/>
                </a:solidFill>
                <a:effectLst/>
                <a:latin typeface="Google Sans"/>
              </a:rPr>
              <a:t>A multisite study using DSM-5 criteria found that over one in three adult primary care patients met the criteria for a substance use disorder.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u="none" strike="noStrike" dirty="0">
                <a:solidFill>
                  <a:schemeClr val="bg1"/>
                </a:solidFill>
                <a:effectLst/>
                <a:latin typeface="Google Sans"/>
              </a:rPr>
              <a:t>Patients frequently underreport risky or illicit behaviors due to stigma or fear, with biological testing showing significant underreporting for substances like prescription opioids and stimulants.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2D612-7E3D-9AF1-A4FC-71EB66671896}"/>
              </a:ext>
            </a:extLst>
          </p:cNvPr>
          <p:cNvSpPr txBox="1"/>
          <p:nvPr/>
        </p:nvSpPr>
        <p:spPr>
          <a:xfrm>
            <a:off x="279395" y="6515101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l"/>
            <a:r>
              <a:rPr lang="en-US" sz="1000" dirty="0">
                <a:solidFill>
                  <a:schemeClr val="tx1"/>
                </a:solidFill>
              </a:rPr>
              <a:t>https://pubmed.ncbi.nlm.nih.gov/27753718/</a:t>
            </a:r>
          </a:p>
        </p:txBody>
      </p:sp>
      <p:pic>
        <p:nvPicPr>
          <p:cNvPr id="11266" name="Picture 2" descr="More Than 1 in 6 U.S. Adults, Teens Have Substance Use Disorder">
            <a:extLst>
              <a:ext uri="{FF2B5EF4-FFF2-40B4-BE49-F238E27FC236}">
                <a16:creationId xmlns:a16="http://schemas.microsoft.com/office/drawing/2014/main" id="{B86FED91-0FDA-48BC-B15E-F7EFE6DD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746" y="3863886"/>
            <a:ext cx="3872654" cy="237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982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063D-B6F4-0031-772F-466F59F6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05" y="2315185"/>
            <a:ext cx="11227706" cy="1295400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Understanding Substance Use Disorders</a:t>
            </a:r>
          </a:p>
        </p:txBody>
      </p:sp>
    </p:spTree>
    <p:extLst>
      <p:ext uri="{BB962C8B-B14F-4D97-AF65-F5344CB8AC3E}">
        <p14:creationId xmlns:p14="http://schemas.microsoft.com/office/powerpoint/2010/main" val="210645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</a:pPr>
            <a:br>
              <a:rPr lang="en" sz="1850" dirty="0"/>
            </a:br>
            <a:r>
              <a:rPr lang="en" sz="2800" b="1" dirty="0">
                <a:solidFill>
                  <a:schemeClr val="bg1"/>
                </a:solidFill>
              </a:rPr>
              <a:t>“Why is addiction a disease and why does it matter?”</a:t>
            </a:r>
            <a:br>
              <a:rPr lang="en" sz="1850" dirty="0"/>
            </a:br>
            <a:endParaRPr dirty="0"/>
          </a:p>
        </p:txBody>
      </p:sp>
      <p:sp>
        <p:nvSpPr>
          <p:cNvPr id="243" name="Google Shape;243;p37"/>
          <p:cNvSpPr txBox="1">
            <a:spLocks noGrp="1"/>
          </p:cNvSpPr>
          <p:nvPr>
            <p:ph type="body" idx="1"/>
          </p:nvPr>
        </p:nvSpPr>
        <p:spPr>
          <a:xfrm>
            <a:off x="1120317" y="2234045"/>
            <a:ext cx="4818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2400" dirty="0"/>
              <a:t>Substance Use Disorders </a:t>
            </a:r>
            <a:r>
              <a:rPr lang="en" sz="2400" b="1" u="sng" dirty="0"/>
              <a:t>are</a:t>
            </a:r>
            <a:r>
              <a:rPr lang="en" sz="2400" dirty="0"/>
              <a:t> Chronic Medical Conditions</a:t>
            </a:r>
            <a:endParaRPr lang="en-US" sz="2400" dirty="0"/>
          </a:p>
          <a:p>
            <a:pPr marL="285750" lvl="0" indent="-285750" algn="l" rtl="0">
              <a:spcBef>
                <a:spcPts val="1067"/>
              </a:spcBef>
              <a:spcAft>
                <a:spcPts val="0"/>
              </a:spcAft>
              <a:buSzPts val="1200"/>
              <a:buChar char="•"/>
            </a:pPr>
            <a:r>
              <a:rPr lang="en" sz="2400" dirty="0"/>
              <a:t>ASAM defines addiction as a "</a:t>
            </a:r>
            <a:r>
              <a:rPr lang="en" sz="2400" i="1" dirty="0"/>
              <a:t>primary, chronic disease of brain reward, motivation, memory and related circuitry" </a:t>
            </a:r>
            <a:endParaRPr sz="2400" i="1" dirty="0"/>
          </a:p>
        </p:txBody>
      </p:sp>
      <p:pic>
        <p:nvPicPr>
          <p:cNvPr id="244" name="Google Shape;244;p37" descr="Arjunpuri in Qatar: Patients treated by Indian doctors in US have lower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9499" y="4056972"/>
            <a:ext cx="2344355" cy="234435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 descr="American Society of Addiciton Medicin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7" name="Google Shape;24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8765" y="2240179"/>
            <a:ext cx="2617067" cy="33993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78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>
            <a:spLocks noGrp="1"/>
          </p:cNvSpPr>
          <p:nvPr>
            <p:ph type="title"/>
          </p:nvPr>
        </p:nvSpPr>
        <p:spPr>
          <a:xfrm>
            <a:off x="139435" y="339533"/>
            <a:ext cx="10792400" cy="10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</a:pPr>
            <a:r>
              <a:rPr lang="en" sz="3200" b="1" dirty="0">
                <a:solidFill>
                  <a:schemeClr val="bg1"/>
                </a:solidFill>
              </a:rPr>
              <a:t>Bio-psycho-social Model of Addiction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253" name="Google Shape;253;p38"/>
          <p:cNvSpPr txBox="1">
            <a:spLocks noGrp="1"/>
          </p:cNvSpPr>
          <p:nvPr>
            <p:ph type="body" idx="1"/>
          </p:nvPr>
        </p:nvSpPr>
        <p:spPr>
          <a:xfrm>
            <a:off x="1065102" y="1865389"/>
            <a:ext cx="8825600" cy="1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100"/>
              <a:buChar char="•"/>
            </a:pPr>
            <a:r>
              <a:rPr lang="en" sz="2400" dirty="0"/>
              <a:t>Addiction can occur regardless of a person’s character, virtue or moral fiber</a:t>
            </a:r>
            <a:endParaRPr lang="en-US" sz="2400" dirty="0"/>
          </a:p>
          <a:p>
            <a:pPr marL="285750" lvl="0" indent="-285750" algn="l" rtl="0">
              <a:spcBef>
                <a:spcPts val="1067"/>
              </a:spcBef>
              <a:spcAft>
                <a:spcPts val="0"/>
              </a:spcAft>
              <a:buSzPts val="1100"/>
              <a:buChar char="•"/>
            </a:pPr>
            <a:r>
              <a:rPr lang="en" sz="2400" dirty="0"/>
              <a:t>Rather than one cause, numerous biological, psychological and social factors can increase or decrease a person’s risk for developing addiction</a:t>
            </a:r>
            <a:endParaRPr sz="2400" dirty="0"/>
          </a:p>
        </p:txBody>
      </p:sp>
      <p:sp>
        <p:nvSpPr>
          <p:cNvPr id="254" name="Google Shape;254;p38"/>
          <p:cNvSpPr txBox="1"/>
          <p:nvPr/>
        </p:nvSpPr>
        <p:spPr>
          <a:xfrm>
            <a:off x="9771643" y="3540481"/>
            <a:ext cx="2408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Source:   https://www.psychologytoday.com/us/blog/understanding-addiction/202107/what-exactly-is-the-biopsychosocial-model-addiction</a:t>
            </a:r>
            <a:endParaRPr kumimoji="0" sz="14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5" name="Google Shape;255;p38"/>
          <p:cNvSpPr txBox="1"/>
          <p:nvPr/>
        </p:nvSpPr>
        <p:spPr>
          <a:xfrm>
            <a:off x="735571" y="4343180"/>
            <a:ext cx="2058800" cy="379600"/>
          </a:xfrm>
          <a:prstGeom prst="rect">
            <a:avLst/>
          </a:prstGeom>
          <a:gradFill>
            <a:gsLst>
              <a:gs pos="0">
                <a:srgbClr val="E08DA7"/>
              </a:gs>
              <a:gs pos="50000">
                <a:srgbClr val="EABAC8"/>
              </a:gs>
              <a:gs pos="100000">
                <a:srgbClr val="F4DDE4"/>
              </a:gs>
            </a:gsLst>
            <a:lin ang="2700006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67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BIO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38"/>
          <p:cNvSpPr txBox="1"/>
          <p:nvPr/>
        </p:nvSpPr>
        <p:spPr>
          <a:xfrm>
            <a:off x="4850780" y="4272541"/>
            <a:ext cx="2058800" cy="379600"/>
          </a:xfrm>
          <a:prstGeom prst="rect">
            <a:avLst/>
          </a:prstGeom>
          <a:gradFill>
            <a:gsLst>
              <a:gs pos="0">
                <a:srgbClr val="E08DA7"/>
              </a:gs>
              <a:gs pos="50000">
                <a:srgbClr val="EABAC8"/>
              </a:gs>
              <a:gs pos="100000">
                <a:srgbClr val="F4DDE4"/>
              </a:gs>
            </a:gsLst>
            <a:lin ang="2700006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67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PSYCHO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38"/>
          <p:cNvSpPr txBox="1"/>
          <p:nvPr/>
        </p:nvSpPr>
        <p:spPr>
          <a:xfrm>
            <a:off x="9125284" y="4343175"/>
            <a:ext cx="2058800" cy="379600"/>
          </a:xfrm>
          <a:prstGeom prst="rect">
            <a:avLst/>
          </a:prstGeom>
          <a:gradFill>
            <a:gsLst>
              <a:gs pos="0">
                <a:srgbClr val="E08DA7"/>
              </a:gs>
              <a:gs pos="50000">
                <a:srgbClr val="EABAC8"/>
              </a:gs>
              <a:gs pos="100000">
                <a:srgbClr val="F4DDE4"/>
              </a:gs>
            </a:gsLst>
            <a:lin ang="2700006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67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SOCIAL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58" name="Google Shape;258;p38"/>
          <p:cNvCxnSpPr/>
          <p:nvPr/>
        </p:nvCxnSpPr>
        <p:spPr>
          <a:xfrm>
            <a:off x="3815971" y="4652140"/>
            <a:ext cx="13200" cy="2030400"/>
          </a:xfrm>
          <a:prstGeom prst="straightConnector1">
            <a:avLst/>
          </a:prstGeom>
          <a:noFill/>
          <a:ln w="95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9" name="Google Shape;259;p38"/>
          <p:cNvCxnSpPr/>
          <p:nvPr/>
        </p:nvCxnSpPr>
        <p:spPr>
          <a:xfrm>
            <a:off x="8164912" y="4712507"/>
            <a:ext cx="13200" cy="2030400"/>
          </a:xfrm>
          <a:prstGeom prst="straightConnector1">
            <a:avLst/>
          </a:prstGeom>
          <a:noFill/>
          <a:ln w="95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0" name="Google Shape;260;p38"/>
          <p:cNvSpPr txBox="1"/>
          <p:nvPr/>
        </p:nvSpPr>
        <p:spPr>
          <a:xfrm>
            <a:off x="1306933" y="4990436"/>
            <a:ext cx="2118400" cy="1077600"/>
          </a:xfrm>
          <a:prstGeom prst="rect">
            <a:avLst/>
          </a:prstGeom>
          <a:solidFill>
            <a:srgbClr val="F9D7E1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Genetics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While there is no “addiction gene”, some people can be genetically predisposed to developing addiction</a:t>
            </a:r>
            <a:endParaRPr kumimoji="0" sz="1067" b="1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5484823" y="4831661"/>
            <a:ext cx="2169200" cy="913200"/>
          </a:xfrm>
          <a:prstGeom prst="rect">
            <a:avLst/>
          </a:prstGeom>
          <a:solidFill>
            <a:srgbClr val="F9D7E1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Personality traits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Mental health conditions (ex: anxiety, depression)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Life experiences ( ex: trauma)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9938885" y="4979861"/>
            <a:ext cx="1714400" cy="749200"/>
          </a:xfrm>
          <a:prstGeom prst="rect">
            <a:avLst/>
          </a:prstGeom>
          <a:solidFill>
            <a:srgbClr val="F9D7E1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Social norms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Availability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Modeling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69329" marR="0" lvl="0" indent="-16932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800"/>
              <a:buFont typeface="Arial"/>
              <a:buChar char="•"/>
              <a:tabLst/>
              <a:defRPr/>
            </a:pPr>
            <a:r>
              <a:rPr kumimoji="0" lang="en" sz="1067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Cultural beliefs</a:t>
            </a:r>
            <a:endParaRPr kumimoji="0" sz="1467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63" name="Google Shape;263;p38" descr="DNA Online Learning • FamilySear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78" y="5360854"/>
            <a:ext cx="1400119" cy="1012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8" descr="Multi-Modal Perception | Nob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3737" y="5355791"/>
            <a:ext cx="1344194" cy="1050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8" descr="Friends Talking Free Stock Photo - Public Domain Pictur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35781" y="5357106"/>
            <a:ext cx="1741962" cy="10598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026B3D-7680-63CB-5A8D-E8D8F7C87119}"/>
              </a:ext>
            </a:extLst>
          </p:cNvPr>
          <p:cNvSpPr txBox="1"/>
          <p:nvPr/>
        </p:nvSpPr>
        <p:spPr>
          <a:xfrm>
            <a:off x="35778" y="6461126"/>
            <a:ext cx="83787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/>
                <a:ea typeface="+mn-lt"/>
                <a:cs typeface="Arial"/>
                <a:hlinkClick r:id="rId6"/>
              </a:rPr>
              <a:t>https://pmc.ncbi.nlm.nih.gov/articles/PMC3767415/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https://www.psychologytoday.com/us/blog/understanding-addiction/202107/what-exactly-is-the-biopsychosocial-model-addiction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123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9"/>
          <p:cNvSpPr txBox="1">
            <a:spLocks noGrp="1"/>
          </p:cNvSpPr>
          <p:nvPr>
            <p:ph type="title"/>
          </p:nvPr>
        </p:nvSpPr>
        <p:spPr>
          <a:xfrm>
            <a:off x="2835879" y="6877413"/>
            <a:ext cx="8277200" cy="10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2700"/>
            </a:pPr>
            <a:endParaRPr dirty="0"/>
          </a:p>
        </p:txBody>
      </p:sp>
      <p:sp>
        <p:nvSpPr>
          <p:cNvPr id="271" name="Google Shape;271;p39"/>
          <p:cNvSpPr txBox="1">
            <a:spLocks noGrp="1"/>
          </p:cNvSpPr>
          <p:nvPr>
            <p:ph type="body" idx="1"/>
          </p:nvPr>
        </p:nvSpPr>
        <p:spPr>
          <a:xfrm>
            <a:off x="6019799" y="1811128"/>
            <a:ext cx="5649057" cy="243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85000" lnSpcReduction="10000"/>
          </a:bodyPr>
          <a:lstStyle/>
          <a:p>
            <a:pPr marL="338658" indent="-338658">
              <a:spcBef>
                <a:spcPts val="0"/>
              </a:spcBef>
              <a:buSzPts val="1400"/>
              <a:buFont typeface="Century Gothic"/>
              <a:buAutoNum type="arabicPeriod"/>
            </a:pPr>
            <a:r>
              <a:rPr lang="en" sz="2800" dirty="0"/>
              <a:t>Some characteristics of addiction are similar to other chronic diseases.</a:t>
            </a:r>
            <a:endParaRPr sz="2800" dirty="0"/>
          </a:p>
          <a:p>
            <a:pPr marL="338658" indent="-338658">
              <a:buSzPts val="1400"/>
              <a:buFont typeface="Century Gothic"/>
              <a:buAutoNum type="arabicPeriod"/>
            </a:pPr>
            <a:r>
              <a:rPr lang="en" sz="2800" dirty="0"/>
              <a:t>Substance use alters the brain’s reward system.</a:t>
            </a:r>
            <a:endParaRPr sz="2800" dirty="0"/>
          </a:p>
          <a:p>
            <a:pPr marL="338658" indent="-338658">
              <a:buSzPts val="1400"/>
              <a:buFont typeface="Century Gothic"/>
              <a:buAutoNum type="arabicPeriod"/>
            </a:pPr>
            <a:r>
              <a:rPr lang="en" sz="2800" dirty="0"/>
              <a:t>The brain can recover- but it takes time.</a:t>
            </a:r>
            <a:endParaRPr sz="2800" dirty="0"/>
          </a:p>
          <a:p>
            <a:pPr marL="338658" indent="-220128">
              <a:buSzPts val="1400"/>
              <a:buNone/>
            </a:pPr>
            <a:endParaRPr sz="2400" dirty="0"/>
          </a:p>
        </p:txBody>
      </p:sp>
      <p:sp>
        <p:nvSpPr>
          <p:cNvPr id="272" name="Google Shape;272;p39"/>
          <p:cNvSpPr txBox="1"/>
          <p:nvPr/>
        </p:nvSpPr>
        <p:spPr>
          <a:xfrm>
            <a:off x="6886427" y="6510723"/>
            <a:ext cx="5144400" cy="256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en" sz="1067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https://www.recoveryanswers.org/recovery-101/brain-in-recovery/</a:t>
            </a:r>
            <a:endParaRPr sz="1467" dirty="0"/>
          </a:p>
        </p:txBody>
      </p:sp>
      <p:sp>
        <p:nvSpPr>
          <p:cNvPr id="2" name="Google Shape;242;p37">
            <a:extLst>
              <a:ext uri="{FF2B5EF4-FFF2-40B4-BE49-F238E27FC236}">
                <a16:creationId xmlns:a16="http://schemas.microsoft.com/office/drawing/2014/main" id="{B160BFD3-FE7B-C0AC-1629-556915031853}"/>
              </a:ext>
            </a:extLst>
          </p:cNvPr>
          <p:cNvSpPr txBox="1">
            <a:spLocks/>
          </p:cNvSpPr>
          <p:nvPr/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  <a:buFont typeface="Century Gothic"/>
              <a:buNone/>
            </a:pPr>
            <a:br>
              <a:rPr lang="en-US" sz="1850" kern="0" dirty="0"/>
            </a:br>
            <a:r>
              <a:rPr lang="en-US" sz="2800" b="1" kern="0" dirty="0">
                <a:solidFill>
                  <a:schemeClr val="bg1"/>
                </a:solidFill>
              </a:rPr>
              <a:t>3 Key Points to Understand the Brain and Addiction</a:t>
            </a:r>
            <a:br>
              <a:rPr lang="en-US" sz="1850" kern="0" dirty="0"/>
            </a:br>
            <a:endParaRPr lang="en-US" kern="0" dirty="0"/>
          </a:p>
        </p:txBody>
      </p:sp>
      <p:pic>
        <p:nvPicPr>
          <p:cNvPr id="5124" name="Picture 4" descr="Substance Use Disorder Treatment in Kansas City">
            <a:extLst>
              <a:ext uri="{FF2B5EF4-FFF2-40B4-BE49-F238E27FC236}">
                <a16:creationId xmlns:a16="http://schemas.microsoft.com/office/drawing/2014/main" id="{E8465466-0BF4-0760-F108-91BEA7F4F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57" y="4262827"/>
            <a:ext cx="5027114" cy="224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problem with data in India's healthcare system | IDR">
            <a:extLst>
              <a:ext uri="{FF2B5EF4-FFF2-40B4-BE49-F238E27FC236}">
                <a16:creationId xmlns:a16="http://schemas.microsoft.com/office/drawing/2014/main" id="{A9064242-7988-46DF-F559-0C931B1BC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66" y="1652957"/>
            <a:ext cx="4526636" cy="45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"/>
          <p:cNvSpPr txBox="1">
            <a:spLocks noGrp="1"/>
          </p:cNvSpPr>
          <p:nvPr>
            <p:ph type="title"/>
          </p:nvPr>
        </p:nvSpPr>
        <p:spPr>
          <a:xfrm>
            <a:off x="720108" y="5779585"/>
            <a:ext cx="7053600" cy="10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2700"/>
            </a:pPr>
            <a:endParaRPr dirty="0"/>
          </a:p>
        </p:txBody>
      </p:sp>
      <p:pic>
        <p:nvPicPr>
          <p:cNvPr id="288" name="Google Shape;288;p41" descr="https://www.recoveryanswers.org/assets/Brain-Image-2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19092" y="2544295"/>
            <a:ext cx="445280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1"/>
          <p:cNvSpPr/>
          <p:nvPr/>
        </p:nvSpPr>
        <p:spPr>
          <a:xfrm>
            <a:off x="7291200" y="6583585"/>
            <a:ext cx="49008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sz="8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Source: https://www.recoveryanswers.org/recovery-101/brain-in-recovery</a:t>
            </a:r>
            <a:endParaRPr sz="800" dirty="0">
              <a:latin typeface="+mj-lt"/>
            </a:endParaRPr>
          </a:p>
        </p:txBody>
      </p:sp>
      <p:sp>
        <p:nvSpPr>
          <p:cNvPr id="290" name="Google Shape;290;p41"/>
          <p:cNvSpPr txBox="1"/>
          <p:nvPr/>
        </p:nvSpPr>
        <p:spPr>
          <a:xfrm>
            <a:off x="720108" y="1663683"/>
            <a:ext cx="6137600" cy="411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r>
              <a:rPr lang="en" sz="1867" dirty="0">
                <a:ea typeface="Century Gothic"/>
                <a:cs typeface="Century Gothic"/>
                <a:sym typeface="Century Gothic"/>
              </a:rPr>
              <a:t>Brain experiences pleasure by releasing </a:t>
            </a:r>
            <a:r>
              <a:rPr lang="en" sz="1867" b="1" dirty="0">
                <a:solidFill>
                  <a:srgbClr val="FFC000"/>
                </a:solidFill>
                <a:ea typeface="Century Gothic"/>
                <a:cs typeface="Century Gothic"/>
                <a:sym typeface="Century Gothic"/>
              </a:rPr>
              <a:t>dopamine</a:t>
            </a:r>
            <a:r>
              <a:rPr lang="en" sz="1867" dirty="0">
                <a:solidFill>
                  <a:srgbClr val="FFC000"/>
                </a:solidFill>
                <a:ea typeface="Century Gothic"/>
                <a:cs typeface="Century Gothic"/>
                <a:sym typeface="Century Gothic"/>
              </a:rPr>
              <a:t> </a:t>
            </a:r>
            <a:r>
              <a:rPr lang="en" sz="1867" dirty="0">
                <a:ea typeface="Century Gothic"/>
                <a:cs typeface="Century Gothic"/>
                <a:sym typeface="Century Gothic"/>
              </a:rPr>
              <a:t>into the </a:t>
            </a:r>
            <a:r>
              <a:rPr lang="en" sz="1867" b="1" dirty="0">
                <a:solidFill>
                  <a:srgbClr val="FFC000"/>
                </a:solidFill>
                <a:ea typeface="Century Gothic"/>
                <a:cs typeface="Century Gothic"/>
                <a:sym typeface="Century Gothic"/>
              </a:rPr>
              <a:t>nucleus accumbens</a:t>
            </a:r>
            <a:endParaRPr sz="1867" b="1" dirty="0">
              <a:solidFill>
                <a:srgbClr val="FFC000"/>
              </a:solidFill>
              <a:ea typeface="Century Gothic"/>
              <a:cs typeface="Century Gothic"/>
              <a:sym typeface="Century Gothic"/>
            </a:endParaRPr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endParaRPr lang="en" sz="1867" dirty="0">
              <a:ea typeface="Century Gothic"/>
              <a:cs typeface="Century Gothic"/>
              <a:sym typeface="Century Gothic"/>
            </a:endParaRPr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r>
              <a:rPr lang="en" sz="1867" dirty="0">
                <a:ea typeface="Century Gothic"/>
                <a:cs typeface="Century Gothic"/>
                <a:sym typeface="Century Gothic"/>
              </a:rPr>
              <a:t>Naturally, dopamine is released by pleasurable activities, (eating dessert or watching a funny movie)</a:t>
            </a:r>
            <a:endParaRPr sz="1467" dirty="0"/>
          </a:p>
          <a:p>
            <a:pPr>
              <a:buClr>
                <a:schemeClr val="lt1"/>
              </a:buClr>
              <a:buSzPts val="1400"/>
            </a:pPr>
            <a:endParaRPr lang="en" sz="1867" dirty="0">
              <a:ea typeface="Century Gothic"/>
              <a:cs typeface="Century Gothic"/>
              <a:sym typeface="Century Gothic"/>
            </a:endParaRPr>
          </a:p>
          <a:p>
            <a:pPr marL="342900" indent="-342900"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67" dirty="0">
                <a:ea typeface="Century Gothic"/>
                <a:cs typeface="Century Gothic"/>
                <a:sym typeface="Century Gothic"/>
              </a:rPr>
              <a:t>Using large amounts of substances for long periods of time floods the nucleus accumbens with dopamine</a:t>
            </a:r>
            <a:endParaRPr sz="1467" dirty="0"/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endParaRPr lang="en" sz="1867" dirty="0">
              <a:ea typeface="Century Gothic"/>
              <a:cs typeface="Century Gothic"/>
              <a:sym typeface="Century Gothic"/>
            </a:endParaRPr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r>
              <a:rPr lang="en" sz="1867" dirty="0">
                <a:ea typeface="Century Gothic"/>
                <a:cs typeface="Century Gothic"/>
                <a:sym typeface="Century Gothic"/>
              </a:rPr>
              <a:t>Overtime, people may not experience pleasure with everyday activities </a:t>
            </a:r>
            <a:endParaRPr sz="1467" dirty="0"/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endParaRPr lang="en" sz="1867" dirty="0">
              <a:ea typeface="Century Gothic"/>
              <a:cs typeface="Century Gothic"/>
              <a:sym typeface="Century Gothic"/>
            </a:endParaRPr>
          </a:p>
          <a:p>
            <a:pPr marL="342900" indent="-342900">
              <a:buClr>
                <a:schemeClr val="lt1"/>
              </a:buClr>
              <a:buSzPts val="1400"/>
              <a:buFont typeface="Wingdings" panose="05000000000000000000" pitchFamily="2" charset="2"/>
              <a:buChar char="Ø"/>
            </a:pPr>
            <a:r>
              <a:rPr lang="en" sz="1867" dirty="0">
                <a:ea typeface="Century Gothic"/>
                <a:cs typeface="Century Gothic"/>
                <a:sym typeface="Century Gothic"/>
              </a:rPr>
              <a:t>Brain becomes tolerant to dopamine over time, cravings increase</a:t>
            </a:r>
            <a:endParaRPr sz="1867" dirty="0"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1" name="Google Shape;291;p41" descr="Beaker Laboratory Lab · Free vector graphic on Pixaba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6475" y="3424238"/>
            <a:ext cx="19051" cy="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1"/>
          <p:cNvSpPr/>
          <p:nvPr/>
        </p:nvSpPr>
        <p:spPr>
          <a:xfrm>
            <a:off x="7025671" y="4749617"/>
            <a:ext cx="236800" cy="263200"/>
          </a:xfrm>
          <a:prstGeom prst="star5">
            <a:avLst>
              <a:gd name="adj" fmla="val 25882"/>
              <a:gd name="hf" fmla="val 105146"/>
              <a:gd name="vf" fmla="val 110557"/>
            </a:avLst>
          </a:prstGeom>
          <a:solidFill>
            <a:srgbClr val="FFC000"/>
          </a:solidFill>
          <a:ln w="19050" cap="rnd" cmpd="sng">
            <a:solidFill>
              <a:srgbClr val="820C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Google Shape;242;p37">
            <a:extLst>
              <a:ext uri="{FF2B5EF4-FFF2-40B4-BE49-F238E27FC236}">
                <a16:creationId xmlns:a16="http://schemas.microsoft.com/office/drawing/2014/main" id="{EB3EA92F-8AD8-F3C6-36E3-3FF6DC6C6239}"/>
              </a:ext>
            </a:extLst>
          </p:cNvPr>
          <p:cNvSpPr txBox="1">
            <a:spLocks/>
          </p:cNvSpPr>
          <p:nvPr/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  <a:buFont typeface="Century Gothic"/>
              <a:buNone/>
            </a:pPr>
            <a:br>
              <a:rPr lang="en-US" sz="1850" kern="0" dirty="0"/>
            </a:br>
            <a:r>
              <a:rPr lang="en-US" sz="2800" b="1" kern="0" dirty="0">
                <a:solidFill>
                  <a:schemeClr val="bg1"/>
                </a:solidFill>
              </a:rPr>
              <a:t>Brain and Addiction</a:t>
            </a:r>
            <a:br>
              <a:rPr lang="en-US" sz="1850" kern="0" dirty="0"/>
            </a:br>
            <a:endParaRPr lang="en-US" kern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2"/>
          <p:cNvSpPr txBox="1">
            <a:spLocks noGrp="1"/>
          </p:cNvSpPr>
          <p:nvPr>
            <p:ph type="title"/>
          </p:nvPr>
        </p:nvSpPr>
        <p:spPr>
          <a:xfrm>
            <a:off x="615785" y="1979307"/>
            <a:ext cx="9641600" cy="7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2700"/>
            </a:pPr>
            <a:br>
              <a:rPr lang="en" dirty="0"/>
            </a:br>
            <a:br>
              <a:rPr lang="en" dirty="0"/>
            </a:br>
            <a:endParaRPr dirty="0"/>
          </a:p>
        </p:txBody>
      </p:sp>
      <p:sp>
        <p:nvSpPr>
          <p:cNvPr id="298" name="Google Shape;298;p42"/>
          <p:cNvSpPr/>
          <p:nvPr/>
        </p:nvSpPr>
        <p:spPr>
          <a:xfrm>
            <a:off x="6900759" y="6451165"/>
            <a:ext cx="4900800" cy="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sz="1067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https://www.recoveryanswers.org/recovery-101/brain-in-recovery</a:t>
            </a:r>
            <a:endParaRPr sz="1467">
              <a:solidFill>
                <a:schemeClr val="lt1"/>
              </a:solidFill>
            </a:endParaRPr>
          </a:p>
        </p:txBody>
      </p:sp>
      <p:pic>
        <p:nvPicPr>
          <p:cNvPr id="299" name="Google Shape;299;p42" descr="https://www.recoveryanswers.org/assets/Patient-with-methamphetamine-use-disorder-I-month-of-abstinence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45057" y="3034865"/>
            <a:ext cx="514120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2"/>
          <p:cNvSpPr txBox="1"/>
          <p:nvPr/>
        </p:nvSpPr>
        <p:spPr>
          <a:xfrm>
            <a:off x="7282308" y="2636880"/>
            <a:ext cx="4430721" cy="954067"/>
          </a:xfrm>
          <a:prstGeom prst="rect">
            <a:avLst/>
          </a:prstGeom>
          <a:gradFill>
            <a:gsLst>
              <a:gs pos="0">
                <a:srgbClr val="E08DA7"/>
              </a:gs>
              <a:gs pos="50000">
                <a:srgbClr val="EABAC8"/>
              </a:gs>
              <a:gs pos="100000">
                <a:srgbClr val="F4DDE4"/>
              </a:gs>
            </a:gsLst>
            <a:lin ang="2700006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en" sz="2800" b="1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Red= greater activity= healing</a:t>
            </a:r>
            <a:endParaRPr sz="2800" dirty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01" name="Google Shape;301;p42"/>
          <p:cNvCxnSpPr/>
          <p:nvPr/>
        </p:nvCxnSpPr>
        <p:spPr>
          <a:xfrm flipH="1">
            <a:off x="5775908" y="2966867"/>
            <a:ext cx="1506400" cy="1032800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242;p37">
            <a:extLst>
              <a:ext uri="{FF2B5EF4-FFF2-40B4-BE49-F238E27FC236}">
                <a16:creationId xmlns:a16="http://schemas.microsoft.com/office/drawing/2014/main" id="{A6A26166-478B-DDBA-E528-117C1073E802}"/>
              </a:ext>
            </a:extLst>
          </p:cNvPr>
          <p:cNvSpPr txBox="1">
            <a:spLocks/>
          </p:cNvSpPr>
          <p:nvPr/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  <a:buFont typeface="Century Gothic"/>
              <a:buNone/>
            </a:pPr>
            <a:br>
              <a:rPr lang="en-US" sz="1850" kern="0" dirty="0"/>
            </a:br>
            <a:r>
              <a:rPr lang="en-US" sz="2800" b="1" kern="0" dirty="0">
                <a:solidFill>
                  <a:schemeClr val="bg1"/>
                </a:solidFill>
              </a:rPr>
              <a:t>The Brain Can Recover- But it Takes Time</a:t>
            </a:r>
            <a:br>
              <a:rPr lang="en-US" sz="1850" kern="0" dirty="0"/>
            </a:br>
            <a:endParaRPr lang="en-US" kern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04645-5407-E604-6A5C-BF4EC9F0F445}"/>
              </a:ext>
            </a:extLst>
          </p:cNvPr>
          <p:cNvSpPr txBox="1"/>
          <p:nvPr/>
        </p:nvSpPr>
        <p:spPr>
          <a:xfrm>
            <a:off x="7105864" y="6490644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dirty="0">
                <a:latin typeface="+mj-lt"/>
                <a:ea typeface="Century Gothic"/>
                <a:cs typeface="Century Gothic"/>
                <a:sym typeface="Century Gothic"/>
              </a:rPr>
              <a:t>Source: https://www.recoveryanswers.org/recovery-101/brain-in-recovery</a:t>
            </a:r>
            <a:endParaRPr lang="fr-FR" sz="800"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3"/>
          <p:cNvSpPr txBox="1">
            <a:spLocks noGrp="1"/>
          </p:cNvSpPr>
          <p:nvPr>
            <p:ph type="title"/>
          </p:nvPr>
        </p:nvSpPr>
        <p:spPr>
          <a:xfrm>
            <a:off x="100237" y="519365"/>
            <a:ext cx="7053600" cy="105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2700"/>
            </a:pPr>
            <a:r>
              <a:rPr lang="en-US" sz="3200" b="1" dirty="0">
                <a:solidFill>
                  <a:schemeClr val="bg1"/>
                </a:solidFill>
              </a:rPr>
              <a:t>Word Choice Matters…</a:t>
            </a:r>
            <a:endParaRPr sz="3200" b="1" dirty="0">
              <a:solidFill>
                <a:schemeClr val="bg1"/>
              </a:solidFill>
            </a:endParaRPr>
          </a:p>
        </p:txBody>
      </p:sp>
      <p:pic>
        <p:nvPicPr>
          <p:cNvPr id="307" name="Google Shape;307;p43" descr="الصورة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153837" y="0"/>
            <a:ext cx="5038400" cy="609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949" y="3921113"/>
            <a:ext cx="6657975" cy="25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6948" y="3625839"/>
            <a:ext cx="6619875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2269671" y="2788468"/>
            <a:ext cx="88773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8658" indent="-338658">
              <a:spcBef>
                <a:spcPts val="0"/>
              </a:spcBef>
              <a:buSzPts val="2200"/>
            </a:pPr>
            <a:r>
              <a:rPr lang="en-US" sz="4000" dirty="0">
                <a:solidFill>
                  <a:schemeClr val="bg1"/>
                </a:solidFill>
              </a:rPr>
              <a:t>Loss of </a:t>
            </a:r>
            <a:r>
              <a:rPr lang="en-US" sz="4000" b="1" u="sng" dirty="0">
                <a:solidFill>
                  <a:srgbClr val="FFFF99"/>
                </a:solidFill>
              </a:rPr>
              <a:t>C</a:t>
            </a:r>
            <a:r>
              <a:rPr lang="en-US" sz="4000" dirty="0">
                <a:solidFill>
                  <a:schemeClr val="bg1"/>
                </a:solidFill>
              </a:rPr>
              <a:t>ontrol </a:t>
            </a:r>
          </a:p>
          <a:p>
            <a:pPr marL="338658" indent="-338658">
              <a:buSzPts val="2200"/>
            </a:pPr>
            <a:r>
              <a:rPr lang="en-US" sz="4000" b="1" u="sng" dirty="0">
                <a:solidFill>
                  <a:srgbClr val="FFFF99"/>
                </a:solidFill>
              </a:rPr>
              <a:t>C</a:t>
            </a:r>
            <a:r>
              <a:rPr lang="en-US" sz="4000" dirty="0">
                <a:solidFill>
                  <a:schemeClr val="bg1"/>
                </a:solidFill>
              </a:rPr>
              <a:t>ontinued use despite adverse consequences</a:t>
            </a:r>
          </a:p>
          <a:p>
            <a:pPr marL="338658" indent="-338658">
              <a:buSzPts val="2200"/>
            </a:pPr>
            <a:r>
              <a:rPr lang="en-US" sz="4000" b="1" u="sng" dirty="0">
                <a:solidFill>
                  <a:srgbClr val="FFFF99"/>
                </a:solidFill>
              </a:rPr>
              <a:t>C</a:t>
            </a:r>
            <a:r>
              <a:rPr lang="en-US" sz="4000" dirty="0">
                <a:solidFill>
                  <a:schemeClr val="bg1"/>
                </a:solidFill>
              </a:rPr>
              <a:t>ravings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95410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Keep in Mind the 3 C’s</a:t>
            </a:r>
            <a:br>
              <a:rPr lang="en" sz="2800" dirty="0">
                <a:solidFill>
                  <a:schemeClr val="bg1"/>
                </a:solidFill>
                <a:latin typeface="+mj-lt"/>
              </a:rPr>
            </a:br>
            <a:r>
              <a:rPr lang="en" sz="2800" dirty="0">
                <a:solidFill>
                  <a:schemeClr val="bg1"/>
                </a:solidFill>
                <a:latin typeface="+mj-lt"/>
              </a:rPr>
              <a:t> when discussing substance use/ at risk use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8302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873835" y="312581"/>
            <a:ext cx="9404800" cy="14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en" sz="2800">
                <a:solidFill>
                  <a:schemeClr val="bg1"/>
                </a:solidFill>
              </a:rPr>
              <a:t>DSM-5 Criteria for Substance Use Disorders</a:t>
            </a:r>
            <a:endParaRPr sz="2800">
              <a:solidFill>
                <a:schemeClr val="bg1"/>
              </a:solidFill>
            </a:endParaRPr>
          </a:p>
        </p:txBody>
      </p:sp>
      <p:sp>
        <p:nvSpPr>
          <p:cNvPr id="235" name="Google Shape;235;p36"/>
          <p:cNvSpPr txBox="1">
            <a:spLocks noGrp="1"/>
          </p:cNvSpPr>
          <p:nvPr>
            <p:ph type="body" idx="1"/>
          </p:nvPr>
        </p:nvSpPr>
        <p:spPr>
          <a:xfrm>
            <a:off x="1103312" y="2060575"/>
            <a:ext cx="4396400" cy="4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8658" lvl="0" indent="-340139" algn="l" rtl="0">
              <a:spcBef>
                <a:spcPts val="0"/>
              </a:spcBef>
              <a:spcAft>
                <a:spcPts val="0"/>
              </a:spcAft>
              <a:buSzPct val="78571"/>
              <a:buChar char="►"/>
            </a:pPr>
            <a:r>
              <a:rPr lang="en" dirty="0"/>
              <a:t>Taken </a:t>
            </a:r>
            <a:r>
              <a:rPr lang="en" b="1" dirty="0"/>
              <a:t>in </a:t>
            </a:r>
            <a:r>
              <a:rPr lang="en" b="1" u="sng" dirty="0"/>
              <a:t>larger amounts </a:t>
            </a:r>
            <a:r>
              <a:rPr lang="en" dirty="0"/>
              <a:t>or </a:t>
            </a:r>
            <a:r>
              <a:rPr lang="en" b="1" dirty="0"/>
              <a:t>for </a:t>
            </a:r>
            <a:r>
              <a:rPr lang="en" b="1" u="sng" dirty="0"/>
              <a:t>longer period of time</a:t>
            </a:r>
            <a:r>
              <a:rPr lang="en" dirty="0"/>
              <a:t> than intended</a:t>
            </a:r>
            <a:endParaRPr dirty="0"/>
          </a:p>
          <a:p>
            <a:pPr marL="338658" lvl="0" indent="-340139" algn="l" rtl="0">
              <a:spcBef>
                <a:spcPts val="1067"/>
              </a:spcBef>
              <a:spcAft>
                <a:spcPts val="0"/>
              </a:spcAft>
              <a:buSzPct val="78571"/>
              <a:buChar char="►"/>
            </a:pPr>
            <a:r>
              <a:rPr lang="en" b="1" u="sng" dirty="0"/>
              <a:t>Unsuccessful</a:t>
            </a:r>
            <a:r>
              <a:rPr lang="en" dirty="0"/>
              <a:t> efforts to </a:t>
            </a:r>
            <a:r>
              <a:rPr lang="en" b="1" u="sng" dirty="0"/>
              <a:t>cut down</a:t>
            </a:r>
            <a:endParaRPr dirty="0"/>
          </a:p>
          <a:p>
            <a:pPr marL="338658" lvl="0" indent="-340139" algn="l" rtl="0">
              <a:spcBef>
                <a:spcPts val="1067"/>
              </a:spcBef>
              <a:spcAft>
                <a:spcPts val="0"/>
              </a:spcAft>
              <a:buSzPct val="78571"/>
              <a:buChar char="►"/>
            </a:pPr>
            <a:r>
              <a:rPr lang="en" dirty="0"/>
              <a:t>Great deal of </a:t>
            </a:r>
            <a:r>
              <a:rPr lang="en" b="1" u="sng" dirty="0"/>
              <a:t>time obtaining </a:t>
            </a:r>
            <a:r>
              <a:rPr lang="en" dirty="0"/>
              <a:t>substance or </a:t>
            </a:r>
            <a:r>
              <a:rPr lang="en" b="1" u="sng" dirty="0"/>
              <a:t>recovering</a:t>
            </a:r>
            <a:r>
              <a:rPr lang="en" dirty="0"/>
              <a:t> from its effects</a:t>
            </a:r>
            <a:endParaRPr dirty="0"/>
          </a:p>
          <a:p>
            <a:pPr marL="338658" lvl="0" indent="-340139" algn="l" rtl="0">
              <a:spcBef>
                <a:spcPts val="1067"/>
              </a:spcBef>
              <a:spcAft>
                <a:spcPts val="0"/>
              </a:spcAft>
              <a:buSzPct val="78571"/>
              <a:buChar char="►"/>
            </a:pPr>
            <a:r>
              <a:rPr lang="en" b="1" u="sng" dirty="0"/>
              <a:t>Cravings</a:t>
            </a:r>
            <a:r>
              <a:rPr lang="en" dirty="0"/>
              <a:t> to use substance</a:t>
            </a:r>
            <a:endParaRPr dirty="0"/>
          </a:p>
          <a:p>
            <a:pPr marL="338658" lvl="0" indent="-340139" algn="l" rtl="0">
              <a:spcBef>
                <a:spcPts val="1067"/>
              </a:spcBef>
              <a:spcAft>
                <a:spcPts val="0"/>
              </a:spcAft>
              <a:buSzPct val="78571"/>
              <a:buChar char="►"/>
            </a:pPr>
            <a:r>
              <a:rPr lang="en" dirty="0"/>
              <a:t>Recurrent use despite </a:t>
            </a:r>
            <a:r>
              <a:rPr lang="en" b="1" u="sng" dirty="0"/>
              <a:t>failing to meet obligations </a:t>
            </a:r>
            <a:r>
              <a:rPr lang="en" dirty="0"/>
              <a:t>at work, school or home</a:t>
            </a:r>
            <a:endParaRPr dirty="0"/>
          </a:p>
          <a:p>
            <a:pPr marL="338658" lvl="0" indent="-340139" algn="l" rtl="0">
              <a:spcBef>
                <a:spcPts val="1067"/>
              </a:spcBef>
              <a:spcAft>
                <a:spcPts val="0"/>
              </a:spcAft>
              <a:buSzPct val="78571"/>
              <a:buChar char="►"/>
            </a:pPr>
            <a:r>
              <a:rPr lang="en" dirty="0"/>
              <a:t>Continued use despite </a:t>
            </a:r>
            <a:r>
              <a:rPr lang="en" b="1" u="sng" dirty="0"/>
              <a:t>social or interpersonal problems</a:t>
            </a:r>
            <a:r>
              <a:rPr lang="en" dirty="0"/>
              <a:t> due to use </a:t>
            </a:r>
            <a:endParaRPr dirty="0"/>
          </a:p>
          <a:p>
            <a:pPr marL="338658" lvl="0" indent="-253994" algn="l" rtl="0">
              <a:spcBef>
                <a:spcPts val="1067"/>
              </a:spcBef>
              <a:spcAft>
                <a:spcPts val="0"/>
              </a:spcAft>
              <a:buSzPct val="78571"/>
              <a:buNone/>
            </a:pPr>
            <a:endParaRPr dirty="0"/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2"/>
          </p:nvPr>
        </p:nvSpPr>
        <p:spPr>
          <a:xfrm>
            <a:off x="5654493" y="2056092"/>
            <a:ext cx="4396400" cy="4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8658" lvl="0" indent="-347125" algn="l" rtl="0">
              <a:spcBef>
                <a:spcPts val="0"/>
              </a:spcBef>
              <a:spcAft>
                <a:spcPts val="0"/>
              </a:spcAft>
              <a:buSzPts val="1100"/>
              <a:buChar char="►"/>
            </a:pPr>
            <a:r>
              <a:rPr lang="en"/>
              <a:t>Social, occupational or recreational </a:t>
            </a:r>
            <a:r>
              <a:rPr lang="en" b="1" u="sng"/>
              <a:t>activities given up </a:t>
            </a:r>
            <a:r>
              <a:rPr lang="en"/>
              <a:t>due to use</a:t>
            </a:r>
            <a:endParaRPr/>
          </a:p>
          <a:p>
            <a:pPr marL="338658" lvl="0" indent="-347125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</a:pPr>
            <a:r>
              <a:rPr lang="en"/>
              <a:t>Recurrent use in </a:t>
            </a:r>
            <a:r>
              <a:rPr lang="en" b="1" u="sng"/>
              <a:t>physically hazardous </a:t>
            </a:r>
            <a:r>
              <a:rPr lang="en"/>
              <a:t>situations</a:t>
            </a:r>
            <a:endParaRPr/>
          </a:p>
          <a:p>
            <a:pPr marL="338658" lvl="0" indent="-347125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</a:pPr>
            <a:r>
              <a:rPr lang="en"/>
              <a:t>Continued use despite knowledge of having a persistent or recurrent </a:t>
            </a:r>
            <a:r>
              <a:rPr lang="en" b="1" u="sng"/>
              <a:t>physical or psychological problem </a:t>
            </a:r>
            <a:r>
              <a:rPr lang="en"/>
              <a:t>that is likely to have been caused or exacerbated by the substance</a:t>
            </a:r>
            <a:endParaRPr/>
          </a:p>
          <a:p>
            <a:pPr marL="338658" lvl="0" indent="-347125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</a:pPr>
            <a:r>
              <a:rPr lang="en" b="1" u="sng"/>
              <a:t>Tolerance</a:t>
            </a:r>
            <a:r>
              <a:rPr lang="en" u="sng"/>
              <a:t> </a:t>
            </a:r>
            <a:endParaRPr/>
          </a:p>
          <a:p>
            <a:pPr marL="338658" lvl="0" indent="-347125" algn="l" rtl="0">
              <a:spcBef>
                <a:spcPts val="1067"/>
              </a:spcBef>
              <a:spcAft>
                <a:spcPts val="0"/>
              </a:spcAft>
              <a:buSzPts val="1100"/>
              <a:buChar char="►"/>
            </a:pPr>
            <a:r>
              <a:rPr lang="en" b="1" u="sng"/>
              <a:t>Withdrawal</a:t>
            </a:r>
            <a:r>
              <a:rPr lang="en" u="sng"/>
              <a:t> </a:t>
            </a:r>
            <a:endParaRPr u="sng"/>
          </a:p>
          <a:p>
            <a:pPr marL="338658" lvl="0" indent="-253994" algn="l" rtl="0">
              <a:spcBef>
                <a:spcPts val="1067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D3D3D2-3F19-46D6-AA46-42A8CF528D13}"/>
              </a:ext>
            </a:extLst>
          </p:cNvPr>
          <p:cNvSpPr txBox="1"/>
          <p:nvPr/>
        </p:nvSpPr>
        <p:spPr>
          <a:xfrm>
            <a:off x="242359" y="6266732"/>
            <a:ext cx="8378725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https://pmc.ncbi.nlm.nih.gov/articles/PMC3767415/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</a:pPr>
            <a:br>
              <a:rPr lang="en" sz="1850" dirty="0"/>
            </a:br>
            <a:r>
              <a:rPr lang="en" sz="2800" b="1" dirty="0">
                <a:solidFill>
                  <a:schemeClr val="bg1"/>
                </a:solidFill>
              </a:rPr>
              <a:t>Classes of Substances</a:t>
            </a:r>
            <a:br>
              <a:rPr lang="en" sz="1850" dirty="0"/>
            </a:br>
            <a:endParaRPr dirty="0"/>
          </a:p>
        </p:txBody>
      </p:sp>
      <p:sp>
        <p:nvSpPr>
          <p:cNvPr id="243" name="Google Shape;243;p37"/>
          <p:cNvSpPr txBox="1">
            <a:spLocks noGrp="1"/>
          </p:cNvSpPr>
          <p:nvPr>
            <p:ph type="body" idx="1"/>
          </p:nvPr>
        </p:nvSpPr>
        <p:spPr>
          <a:xfrm>
            <a:off x="902603" y="2767445"/>
            <a:ext cx="4818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400" b="1" dirty="0"/>
              <a:t>T</a:t>
            </a:r>
            <a:r>
              <a:rPr lang="en-US" sz="2400" dirty="0"/>
              <a:t>obacco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400" b="1" dirty="0"/>
              <a:t>A</a:t>
            </a:r>
            <a:r>
              <a:rPr lang="en-US" sz="2400" dirty="0"/>
              <a:t>lcohol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400" b="1" dirty="0"/>
              <a:t>C</a:t>
            </a:r>
            <a:r>
              <a:rPr lang="en-US" sz="2400" dirty="0"/>
              <a:t>annabis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-US" sz="2400" b="1" dirty="0"/>
              <a:t>O</a:t>
            </a:r>
            <a:r>
              <a:rPr lang="en-US" sz="2400" dirty="0"/>
              <a:t>pioids</a:t>
            </a:r>
          </a:p>
          <a:p>
            <a:pPr marL="285750" indent="-285750">
              <a:buSzPts val="1200"/>
              <a:buFont typeface="Arial"/>
              <a:buChar char="•"/>
            </a:pPr>
            <a:r>
              <a:rPr lang="en-US" sz="2400" b="1" dirty="0"/>
              <a:t>B</a:t>
            </a:r>
            <a:r>
              <a:rPr lang="en-US" sz="2400" dirty="0"/>
              <a:t>enzodiazepines</a:t>
            </a:r>
          </a:p>
          <a:p>
            <a:pPr marL="285750" indent="-285750">
              <a:buSzPts val="1200"/>
              <a:buFont typeface="Arial"/>
              <a:buChar char="•"/>
            </a:pPr>
            <a:r>
              <a:rPr lang="en-US" sz="2400" b="1" dirty="0"/>
              <a:t>I</a:t>
            </a:r>
            <a:r>
              <a:rPr lang="en-US" sz="2400" dirty="0"/>
              <a:t>nhalants</a:t>
            </a:r>
          </a:p>
          <a:p>
            <a:pPr marL="285750" indent="-285750">
              <a:buSzPts val="1200"/>
              <a:buFont typeface="Arial"/>
              <a:buChar char="•"/>
            </a:pPr>
            <a:r>
              <a:rPr lang="en-US" sz="2400" b="1" dirty="0"/>
              <a:t>S</a:t>
            </a:r>
            <a:r>
              <a:rPr lang="en-US" sz="2400" dirty="0"/>
              <a:t>timulants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endParaRPr lang="en-US" sz="2400" dirty="0"/>
          </a:p>
        </p:txBody>
      </p:sp>
      <p:sp>
        <p:nvSpPr>
          <p:cNvPr id="245" name="Google Shape;245;p37" descr="American Society of Addiciton Medicin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D46ED-2BF8-76CF-B4D2-5E7457994F0B}"/>
              </a:ext>
            </a:extLst>
          </p:cNvPr>
          <p:cNvSpPr txBox="1"/>
          <p:nvPr/>
        </p:nvSpPr>
        <p:spPr>
          <a:xfrm>
            <a:off x="783771" y="1741714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TACO- BIS</a:t>
            </a:r>
          </a:p>
        </p:txBody>
      </p:sp>
      <p:pic>
        <p:nvPicPr>
          <p:cNvPr id="1026" name="Picture 2" descr="Cartoon Tacos Images – Browse 59,566 Stock Photos, Vectors ...">
            <a:extLst>
              <a:ext uri="{FF2B5EF4-FFF2-40B4-BE49-F238E27FC236}">
                <a16:creationId xmlns:a16="http://schemas.microsoft.com/office/drawing/2014/main" id="{277EE4E4-5FFB-438A-9F2B-A1C5F0770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67445"/>
            <a:ext cx="2880128" cy="228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5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7"/>
          <p:cNvSpPr txBox="1">
            <a:spLocks noGrp="1"/>
          </p:cNvSpPr>
          <p:nvPr>
            <p:ph type="title"/>
          </p:nvPr>
        </p:nvSpPr>
        <p:spPr>
          <a:xfrm>
            <a:off x="-1618117" y="5016983"/>
            <a:ext cx="9404800" cy="1400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dirty="0"/>
          </a:p>
        </p:txBody>
      </p:sp>
      <p:sp>
        <p:nvSpPr>
          <p:cNvPr id="336" name="Google Shape;336;p47"/>
          <p:cNvSpPr txBox="1">
            <a:spLocks noGrp="1"/>
          </p:cNvSpPr>
          <p:nvPr>
            <p:ph type="body" idx="1"/>
          </p:nvPr>
        </p:nvSpPr>
        <p:spPr>
          <a:xfrm>
            <a:off x="477272" y="1569167"/>
            <a:ext cx="4576400" cy="4156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u="none" strike="noStrike" dirty="0">
                <a:effectLst/>
                <a:latin typeface="+mn-lt"/>
              </a:rPr>
              <a:t>Tobacco use prevalence in primary care settings generally mirrors national adult rates (around 11.5% to 12% in the U.S.), though screening and intervention gaps remain common.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Vaping ( e-cigarette use) in on the rise, especially in adolescents and teens</a:t>
            </a:r>
            <a:endParaRPr lang="en-US" sz="2000" b="0" u="none" strike="noStrike" dirty="0">
              <a:effectLst/>
              <a:latin typeface="+mn-lt"/>
            </a:endParaRPr>
          </a:p>
          <a:p>
            <a:pPr marL="0" indent="0">
              <a:buNone/>
            </a:pPr>
            <a:endParaRPr dirty="0"/>
          </a:p>
        </p:txBody>
      </p:sp>
      <p:pic>
        <p:nvPicPr>
          <p:cNvPr id="338" name="Google Shape;33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818" y="3429000"/>
            <a:ext cx="3446400" cy="33636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2;p37">
            <a:extLst>
              <a:ext uri="{FF2B5EF4-FFF2-40B4-BE49-F238E27FC236}">
                <a16:creationId xmlns:a16="http://schemas.microsoft.com/office/drawing/2014/main" id="{07F69554-CF41-7BC4-8092-30502644FDE1}"/>
              </a:ext>
            </a:extLst>
          </p:cNvPr>
          <p:cNvSpPr txBox="1">
            <a:spLocks/>
          </p:cNvSpPr>
          <p:nvPr/>
        </p:nvSpPr>
        <p:spPr>
          <a:xfrm>
            <a:off x="397149" y="62731"/>
            <a:ext cx="659148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-US" sz="1850" kern="0" dirty="0"/>
            </a:br>
            <a:r>
              <a:rPr lang="en-US" sz="3200" b="1" kern="0" dirty="0">
                <a:solidFill>
                  <a:schemeClr val="bg1"/>
                </a:solidFill>
              </a:rPr>
              <a:t>Tobacco</a:t>
            </a:r>
            <a:br>
              <a:rPr lang="en-US" sz="1850" kern="0" dirty="0"/>
            </a:br>
            <a:endParaRPr lang="en-US" kern="0" dirty="0"/>
          </a:p>
        </p:txBody>
      </p:sp>
      <p:pic>
        <p:nvPicPr>
          <p:cNvPr id="3" name="Google Shape;33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3660" y="0"/>
            <a:ext cx="4138340" cy="41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7"/>
          <p:cNvSpPr txBox="1">
            <a:spLocks noGrp="1"/>
          </p:cNvSpPr>
          <p:nvPr>
            <p:ph type="title"/>
          </p:nvPr>
        </p:nvSpPr>
        <p:spPr>
          <a:xfrm>
            <a:off x="-355374" y="6798158"/>
            <a:ext cx="9404800" cy="1400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/>
          <a:p>
            <a:endParaRPr dirty="0"/>
          </a:p>
        </p:txBody>
      </p:sp>
      <p:sp>
        <p:nvSpPr>
          <p:cNvPr id="336" name="Google Shape;336;p47"/>
          <p:cNvSpPr txBox="1">
            <a:spLocks noGrp="1"/>
          </p:cNvSpPr>
          <p:nvPr>
            <p:ph type="body" idx="1"/>
          </p:nvPr>
        </p:nvSpPr>
        <p:spPr>
          <a:xfrm>
            <a:off x="477272" y="1569167"/>
            <a:ext cx="4576400" cy="4156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Prevalence of alcohol use disorder (AUD) in primary care settings ranges widely from </a:t>
            </a:r>
            <a:r>
              <a:rPr lang="en-US" sz="2000" b="0" u="none" strike="noStrike" dirty="0">
                <a:effectLst/>
                <a:latin typeface="+mj-lt"/>
              </a:rPr>
              <a:t>11.8% to 25%</a:t>
            </a:r>
            <a:r>
              <a:rPr lang="en-US" sz="2000" dirty="0">
                <a:latin typeface="+mj-lt"/>
              </a:rPr>
              <a:t> when using active screening and diagnostic interviews, though provider-documented rates in electronic health records are often much lower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Unhealthy alcohol use in adult primary care settings generally ranges from </a:t>
            </a:r>
            <a:r>
              <a:rPr lang="en-US" sz="2200" b="0" u="none" strike="noStrike" dirty="0">
                <a:effectLst/>
                <a:latin typeface="+mj-lt"/>
              </a:rPr>
              <a:t>10% to over 30%</a:t>
            </a:r>
            <a:endParaRPr sz="2200" dirty="0">
              <a:latin typeface="+mj-lt"/>
            </a:endParaRPr>
          </a:p>
        </p:txBody>
      </p:sp>
      <p:pic>
        <p:nvPicPr>
          <p:cNvPr id="2050" name="Picture 2" descr="Understanding Adult Alcohol Use - 3rdmil - Blog">
            <a:extLst>
              <a:ext uri="{FF2B5EF4-FFF2-40B4-BE49-F238E27FC236}">
                <a16:creationId xmlns:a16="http://schemas.microsoft.com/office/drawing/2014/main" id="{1CA676AB-D5CB-2B90-CB31-1FE2E3E6A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749" y="667106"/>
            <a:ext cx="5990908" cy="336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rstanding Alcohol Drinking Patterns | National Institute on Alcohol  Abuse and Alcoholism (NIAAA)">
            <a:extLst>
              <a:ext uri="{FF2B5EF4-FFF2-40B4-BE49-F238E27FC236}">
                <a16:creationId xmlns:a16="http://schemas.microsoft.com/office/drawing/2014/main" id="{682589D2-7789-6AC2-9F6E-7446A4D8A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944" y="3562350"/>
            <a:ext cx="4048125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42;p37">
            <a:extLst>
              <a:ext uri="{FF2B5EF4-FFF2-40B4-BE49-F238E27FC236}">
                <a16:creationId xmlns:a16="http://schemas.microsoft.com/office/drawing/2014/main" id="{07F69554-CF41-7BC4-8092-30502644FDE1}"/>
              </a:ext>
            </a:extLst>
          </p:cNvPr>
          <p:cNvSpPr txBox="1">
            <a:spLocks/>
          </p:cNvSpPr>
          <p:nvPr/>
        </p:nvSpPr>
        <p:spPr>
          <a:xfrm>
            <a:off x="397149" y="62731"/>
            <a:ext cx="659148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-US" sz="1850" kern="0" dirty="0"/>
            </a:br>
            <a:r>
              <a:rPr lang="en-US" sz="3200" b="1" kern="0" dirty="0">
                <a:solidFill>
                  <a:schemeClr val="bg1"/>
                </a:solidFill>
              </a:rPr>
              <a:t>Alcohol</a:t>
            </a:r>
            <a:br>
              <a:rPr lang="en-US" sz="1850" kern="0" dirty="0"/>
            </a:b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12171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5"/>
          <p:cNvSpPr txBox="1">
            <a:spLocks noGrp="1"/>
          </p:cNvSpPr>
          <p:nvPr>
            <p:ph type="body" idx="1"/>
          </p:nvPr>
        </p:nvSpPr>
        <p:spPr>
          <a:xfrm>
            <a:off x="486600" y="1499667"/>
            <a:ext cx="5719600" cy="50512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498290" indent="-285750">
              <a:buSzPct val="81338"/>
              <a:buFont typeface="Arial" panose="020B0604020202020204" pitchFamily="34" charset="0"/>
              <a:buChar char="•"/>
            </a:pPr>
            <a:r>
              <a:rPr lang="en" sz="2000" dirty="0">
                <a:latin typeface="+mn-lt"/>
              </a:rPr>
              <a:t>The term “cannabis” refers to all products derived from the plant, Cannabis sativa</a:t>
            </a:r>
          </a:p>
          <a:p>
            <a:pPr marL="1107875" lvl="1" indent="-285750">
              <a:buSzPct val="81338"/>
              <a:buFont typeface="Arial" panose="020B0604020202020204" pitchFamily="34" charset="0"/>
              <a:buChar char="•"/>
            </a:pPr>
            <a:r>
              <a:rPr lang="en" sz="2000" b="1" u="sng" dirty="0">
                <a:latin typeface="+mn-lt"/>
              </a:rPr>
              <a:t>THC</a:t>
            </a:r>
            <a:r>
              <a:rPr lang="en" sz="2000" dirty="0">
                <a:latin typeface="+mn-lt"/>
              </a:rPr>
              <a:t> : Tetrahydrocannabinol</a:t>
            </a:r>
          </a:p>
          <a:p>
            <a:pPr marL="1717459" lvl="2" indent="-285750">
              <a:buSzPct val="81338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</a:t>
            </a:r>
            <a:r>
              <a:rPr lang="en" sz="2000" dirty="0">
                <a:latin typeface="+mn-lt"/>
              </a:rPr>
              <a:t>he more psychoactive substance</a:t>
            </a:r>
          </a:p>
          <a:p>
            <a:pPr marL="1107875" lvl="1" indent="-285750">
              <a:buSzPct val="81338"/>
              <a:buFont typeface="Arial" panose="020B0604020202020204" pitchFamily="34" charset="0"/>
              <a:buChar char="•"/>
            </a:pPr>
            <a:r>
              <a:rPr lang="en" sz="2000" b="1" u="sng" dirty="0">
                <a:latin typeface="+mn-lt"/>
              </a:rPr>
              <a:t>CBD </a:t>
            </a:r>
            <a:r>
              <a:rPr lang="en" sz="2000" dirty="0">
                <a:latin typeface="+mn-lt"/>
              </a:rPr>
              <a:t>: Cannabinol</a:t>
            </a:r>
          </a:p>
          <a:p>
            <a:pPr marL="1717459" lvl="2" indent="-285750">
              <a:buSzPct val="81338"/>
              <a:buFont typeface="Arial" panose="020B0604020202020204" pitchFamily="34" charset="0"/>
              <a:buChar char="•"/>
            </a:pPr>
            <a:r>
              <a:rPr lang="en" sz="2000" dirty="0">
                <a:latin typeface="+mn-lt"/>
              </a:rPr>
              <a:t>chemically similar to THC but does not have the same psychoactive properties as THC</a:t>
            </a:r>
          </a:p>
          <a:p>
            <a:pPr marL="498290" indent="-285750">
              <a:buSzPct val="81338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Century Gothic"/>
                <a:cs typeface="Century Gothic"/>
                <a:sym typeface="Century Gothic"/>
              </a:rPr>
              <a:t>Cannabis legality varies by state</a:t>
            </a:r>
          </a:p>
          <a:p>
            <a:pPr marL="498290" indent="-285750">
              <a:buSzPct val="81338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Century Gothic"/>
                <a:cs typeface="Century Gothic"/>
                <a:sym typeface="Century Gothic"/>
              </a:rPr>
              <a:t>Recreational vs. Medical use laws vary as well</a:t>
            </a:r>
          </a:p>
          <a:p>
            <a:pPr marL="669740" indent="-457200">
              <a:buSzPct val="81338"/>
              <a:buFont typeface="Arial" panose="020B0604020202020204" pitchFamily="34" charset="0"/>
              <a:buChar char="•"/>
            </a:pPr>
            <a:endParaRPr sz="3016" dirty="0"/>
          </a:p>
          <a:p>
            <a:pPr marL="0" indent="0">
              <a:buNone/>
            </a:pPr>
            <a:endParaRPr sz="3016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403" name="Google Shape;40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7333" y="0"/>
            <a:ext cx="4174664" cy="2782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8784" y="2263463"/>
            <a:ext cx="2607600" cy="389403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5"/>
          <p:cNvSpPr txBox="1"/>
          <p:nvPr/>
        </p:nvSpPr>
        <p:spPr>
          <a:xfrm>
            <a:off x="7017367" y="6382100"/>
            <a:ext cx="2689200" cy="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3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Cannabis sativa plant</a:t>
            </a:r>
            <a:endParaRPr sz="133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26C0F6D-7DE1-1BB8-125F-75218359E4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017" y="99492"/>
            <a:ext cx="7390126" cy="1400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Cannabis</a:t>
            </a:r>
            <a:endParaRPr lang="en-US" sz="3200" b="1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D9A31B-B413-293E-705F-9707CE08D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812" y="2484594"/>
            <a:ext cx="11386328" cy="32290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Prescribed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Hydrocodone ( Norco), oxycodone (Oxycontin, Percocet), morphine, fentanyl, tramadol</a:t>
            </a:r>
          </a:p>
          <a:p>
            <a:r>
              <a:rPr lang="en-US" sz="2000" dirty="0">
                <a:solidFill>
                  <a:schemeClr val="tx1"/>
                </a:solidFill>
              </a:rPr>
              <a:t>Non-prescribed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Heroin, illicit fentanyl, kratom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AF81B3-5BE5-CA68-B3DB-0612D178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7" y="326023"/>
            <a:ext cx="6427420" cy="1080316"/>
          </a:xfrm>
          <a:solidFill>
            <a:srgbClr val="0070C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Opioids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30383-6E3B-CD7A-B274-BB21E7D5A75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Close-up of a white pill&#10;&#10;AI-generated content may be incorrect.">
            <a:extLst>
              <a:ext uri="{FF2B5EF4-FFF2-40B4-BE49-F238E27FC236}">
                <a16:creationId xmlns:a16="http://schemas.microsoft.com/office/drawing/2014/main" id="{A0C8D351-BD5F-3A41-1F77-F411EB015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461" y="730904"/>
            <a:ext cx="2047315" cy="1350870"/>
          </a:xfrm>
          <a:prstGeom prst="rect">
            <a:avLst/>
          </a:prstGeom>
        </p:spPr>
      </p:pic>
      <p:pic>
        <p:nvPicPr>
          <p:cNvPr id="6" name="Picture 5" descr="A syringe being filled with powder&#10;&#10;AI-generated content may be incorrect.">
            <a:extLst>
              <a:ext uri="{FF2B5EF4-FFF2-40B4-BE49-F238E27FC236}">
                <a16:creationId xmlns:a16="http://schemas.microsoft.com/office/drawing/2014/main" id="{06E29538-4578-832F-A23A-C1AF8CA10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332" y="498102"/>
            <a:ext cx="2223808" cy="1345826"/>
          </a:xfrm>
          <a:prstGeom prst="rect">
            <a:avLst/>
          </a:prstGeom>
        </p:spPr>
      </p:pic>
      <p:pic>
        <p:nvPicPr>
          <p:cNvPr id="7" name="Picture 6" descr="A close-up of a vial&#10;&#10;AI-generated content may be incorrect.">
            <a:extLst>
              <a:ext uri="{FF2B5EF4-FFF2-40B4-BE49-F238E27FC236}">
                <a16:creationId xmlns:a16="http://schemas.microsoft.com/office/drawing/2014/main" id="{A7E5632E-8F2F-DE33-6AED-7A70DD9AE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7725" y="1742515"/>
            <a:ext cx="2315697" cy="1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85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9983A6-A856-E862-F8F1-6EB01BDB4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CCD45-C841-0EB2-D5BA-F886A1F871E0}"/>
              </a:ext>
            </a:extLst>
          </p:cNvPr>
          <p:cNvSpPr txBox="1"/>
          <p:nvPr/>
        </p:nvSpPr>
        <p:spPr>
          <a:xfrm>
            <a:off x="4724400" y="3200400"/>
            <a:ext cx="2743200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>
                <a:solidFill>
                  <a:schemeClr val="lt1"/>
                </a:solidFill>
                <a:latin typeface="Century Gothic"/>
              </a:rPr>
              <a:t> to Southeast As</a:t>
            </a:r>
            <a:endParaRPr lang="en-US" sz="1500" i="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D2F07-D9CB-9DB4-633C-875DEE821740}"/>
              </a:ext>
            </a:extLst>
          </p:cNvPr>
          <p:cNvSpPr txBox="1"/>
          <p:nvPr/>
        </p:nvSpPr>
        <p:spPr>
          <a:xfrm>
            <a:off x="653441" y="2135688"/>
            <a:ext cx="5321473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err="1"/>
              <a:t>Mitragyna</a:t>
            </a:r>
            <a:r>
              <a:rPr lang="en-US" sz="2400" dirty="0"/>
              <a:t> Speciosa </a:t>
            </a:r>
            <a:endParaRPr lang="en-US" sz="24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2 main psychoactive alkaloids: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u="sng" dirty="0" err="1"/>
              <a:t>mitragynine</a:t>
            </a:r>
            <a:r>
              <a:rPr lang="en-US" sz="2400" u="sng" dirty="0"/>
              <a:t> 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u="sng" dirty="0"/>
              <a:t>7-OH </a:t>
            </a:r>
            <a:r>
              <a:rPr lang="en-US" sz="2400" u="sng" dirty="0" err="1"/>
              <a:t>mitragynine</a:t>
            </a:r>
            <a:r>
              <a:rPr lang="en-US" sz="2400" u="sng" dirty="0"/>
              <a:t> </a:t>
            </a:r>
            <a:endParaRPr lang="en-US" sz="2400" u="sng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Tropical tree from the coffee family native to Southeast Asia </a:t>
            </a:r>
            <a:endParaRPr lang="en-US" sz="2400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Sold in tablet, capsule, loose raw leaves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Arial"/>
              </a:rPr>
              <a:t>7-OH kratom can be known as </a:t>
            </a:r>
            <a:br>
              <a:rPr lang="en-US" sz="2400" dirty="0">
                <a:cs typeface="Arial"/>
              </a:rPr>
            </a:br>
            <a:r>
              <a:rPr lang="en-US" sz="2400" dirty="0">
                <a:cs typeface="Arial"/>
              </a:rPr>
              <a:t>“gas station heroin” or “gas station oxy”</a:t>
            </a:r>
          </a:p>
        </p:txBody>
      </p:sp>
      <p:sp>
        <p:nvSpPr>
          <p:cNvPr id="8" name="Google Shape;314;p44">
            <a:extLst>
              <a:ext uri="{FF2B5EF4-FFF2-40B4-BE49-F238E27FC236}">
                <a16:creationId xmlns:a16="http://schemas.microsoft.com/office/drawing/2014/main" id="{5D410FA9-91BD-FCC6-9DA9-C9C97D623F20}"/>
              </a:ext>
            </a:extLst>
          </p:cNvPr>
          <p:cNvSpPr txBox="1">
            <a:spLocks/>
          </p:cNvSpPr>
          <p:nvPr/>
        </p:nvSpPr>
        <p:spPr>
          <a:xfrm>
            <a:off x="651961" y="115117"/>
            <a:ext cx="4841559" cy="1067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3200"/>
            </a:pPr>
            <a:r>
              <a:rPr lang="en" sz="3200" b="1" kern="0" dirty="0">
                <a:solidFill>
                  <a:schemeClr val="bg1"/>
                </a:solidFill>
              </a:rPr>
              <a:t>What is Kratom?</a:t>
            </a:r>
            <a:r>
              <a:rPr lang="en" sz="2400" b="1" kern="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8" descr="A close up of a leaf&#10;&#10;AI-generated content may be incorrect.">
            <a:extLst>
              <a:ext uri="{FF2B5EF4-FFF2-40B4-BE49-F238E27FC236}">
                <a16:creationId xmlns:a16="http://schemas.microsoft.com/office/drawing/2014/main" id="{591C86FF-D5F0-CFB0-5461-111E11A0F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000" y="411271"/>
            <a:ext cx="3895725" cy="2590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EE2A25-41BB-D63E-4C24-99A62024049C}"/>
              </a:ext>
            </a:extLst>
          </p:cNvPr>
          <p:cNvSpPr txBox="1"/>
          <p:nvPr/>
        </p:nvSpPr>
        <p:spPr>
          <a:xfrm>
            <a:off x="6648545" y="3366481"/>
            <a:ext cx="5280751" cy="2677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19075" indent="-219075" algn="l" rtl="0">
              <a:buFont typeface="Arial"/>
              <a:buChar char="•"/>
            </a:pP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At low doses</a:t>
            </a:r>
          </a:p>
          <a:p>
            <a:pPr marL="557530" indent="-219075" algn="l" rtl="0"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Stimulating</a:t>
            </a: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, energizing, uplifting </a:t>
            </a:r>
          </a:p>
          <a:p>
            <a:pPr marL="219075" indent="-219075" algn="l" rtl="0">
              <a:buFont typeface="Arial"/>
              <a:buChar char="•"/>
            </a:pP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At </a:t>
            </a:r>
            <a:r>
              <a:rPr lang="en-US" sz="2400" b="1" i="0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highe</a:t>
            </a:r>
            <a:r>
              <a:rPr lang="en-US" sz="2400" b="1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r</a:t>
            </a: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 doses</a:t>
            </a:r>
          </a:p>
          <a:p>
            <a:pPr marL="557530" indent="-219075" algn="l" rtl="0"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Acts</a:t>
            </a: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 like an </a:t>
            </a:r>
            <a:r>
              <a:rPr lang="en-US" sz="2400" b="1" i="0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opiate</a:t>
            </a:r>
            <a:r>
              <a:rPr lang="en-US" sz="2400" b="0" i="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 causing drowsiness and euphoria</a:t>
            </a:r>
          </a:p>
          <a:p>
            <a:pPr marL="557530" indent="-219075"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entury Gothic"/>
                <a:cs typeface="Arial"/>
              </a:rPr>
              <a:t>Can cause opioid withdrawal </a:t>
            </a:r>
          </a:p>
        </p:txBody>
      </p:sp>
    </p:spTree>
    <p:extLst>
      <p:ext uri="{BB962C8B-B14F-4D97-AF65-F5344CB8AC3E}">
        <p14:creationId xmlns:p14="http://schemas.microsoft.com/office/powerpoint/2010/main" val="219912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82D8-8D8D-C62B-23C7-9852A5970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0E89C2-7C76-E79C-7822-1CCF4A8EA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6C5815-F43E-7B56-7612-D685A40FA2DF}"/>
              </a:ext>
            </a:extLst>
          </p:cNvPr>
          <p:cNvSpPr txBox="1"/>
          <p:nvPr/>
        </p:nvSpPr>
        <p:spPr>
          <a:xfrm>
            <a:off x="4724400" y="3200400"/>
            <a:ext cx="2743200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>
                <a:solidFill>
                  <a:schemeClr val="lt1"/>
                </a:solidFill>
                <a:latin typeface="Century Gothic"/>
              </a:rPr>
              <a:t> to Southeast As</a:t>
            </a:r>
            <a:endParaRPr lang="en-US" sz="1500" i="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8" name="Google Shape;314;p44">
            <a:extLst>
              <a:ext uri="{FF2B5EF4-FFF2-40B4-BE49-F238E27FC236}">
                <a16:creationId xmlns:a16="http://schemas.microsoft.com/office/drawing/2014/main" id="{F268885D-45D5-8C5D-D729-7C6943DEF3B4}"/>
              </a:ext>
            </a:extLst>
          </p:cNvPr>
          <p:cNvSpPr txBox="1">
            <a:spLocks/>
          </p:cNvSpPr>
          <p:nvPr/>
        </p:nvSpPr>
        <p:spPr>
          <a:xfrm>
            <a:off x="651961" y="115117"/>
            <a:ext cx="8293735" cy="1067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3200"/>
            </a:pPr>
            <a:r>
              <a:rPr lang="en-US" sz="3200" b="1" dirty="0">
                <a:solidFill>
                  <a:srgbClr val="EBEBEB"/>
                </a:solidFill>
                <a:latin typeface="Century Gothic"/>
                <a:ea typeface="Century Gothic"/>
                <a:cs typeface="Century Gothic"/>
              </a:rPr>
              <a:t>Kratom is sold legally in many states </a:t>
            </a:r>
            <a:endParaRPr lang="en" sz="2400" b="1" kern="0" dirty="0">
              <a:solidFill>
                <a:schemeClr val="bg1"/>
              </a:solidFill>
            </a:endParaRPr>
          </a:p>
        </p:txBody>
      </p:sp>
      <p:pic>
        <p:nvPicPr>
          <p:cNvPr id="3" name="Picture 2" descr="A screenshot of a store&#10;&#10;AI-generated content may be incorrect.">
            <a:extLst>
              <a:ext uri="{FF2B5EF4-FFF2-40B4-BE49-F238E27FC236}">
                <a16:creationId xmlns:a16="http://schemas.microsoft.com/office/drawing/2014/main" id="{71AD550D-CD7E-649C-C901-21827A18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07" y="1931988"/>
            <a:ext cx="9505950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46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A4B88-1D40-08D2-C903-B2C8C05BC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E8177F-72A6-57F0-2C31-17BFA0ED6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860" y="6512626"/>
            <a:ext cx="11656951" cy="363538"/>
          </a:xfrm>
        </p:spPr>
        <p:txBody>
          <a:bodyPr/>
          <a:lstStyle/>
          <a:p>
            <a:pPr marL="342900" indent="-228600" algn="l">
              <a:buAutoNum type="arabicPeriod"/>
            </a:pPr>
            <a:r>
              <a:rPr lang="en-US" sz="800" dirty="0">
                <a:solidFill>
                  <a:schemeClr val="tx1"/>
                </a:solidFill>
              </a:rPr>
              <a:t>www.dea.gov/sites/default/files/2022-12/DEA-OPCK_FactSheet_December_2022.pdf</a:t>
            </a:r>
            <a:r>
              <a:rPr lang="en-US" sz="800" dirty="0">
                <a:solidFill>
                  <a:schemeClr val="tx1"/>
                </a:solidFill>
                <a:latin typeface="Century Gothic"/>
              </a:rPr>
              <a:t>DEA Fact Sheet</a:t>
            </a:r>
            <a:endParaRPr lang="en-US" dirty="0">
              <a:solidFill>
                <a:schemeClr val="tx1"/>
              </a:solidFill>
            </a:endParaRPr>
          </a:p>
          <a:p>
            <a:pPr marL="342900" indent="-228600" algn="l">
              <a:buAutoNum type="arabicPeriod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29CD51-CF62-AA7F-DD8C-E1F809C1203F}"/>
              </a:ext>
            </a:extLst>
          </p:cNvPr>
          <p:cNvSpPr txBox="1"/>
          <p:nvPr/>
        </p:nvSpPr>
        <p:spPr>
          <a:xfrm>
            <a:off x="4724400" y="3200400"/>
            <a:ext cx="2743200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>
                <a:solidFill>
                  <a:schemeClr val="lt1"/>
                </a:solidFill>
                <a:latin typeface="Century Gothic"/>
              </a:rPr>
              <a:t> to Southeast As</a:t>
            </a:r>
            <a:endParaRPr lang="en-US" sz="1500" i="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8" name="Google Shape;314;p44">
            <a:extLst>
              <a:ext uri="{FF2B5EF4-FFF2-40B4-BE49-F238E27FC236}">
                <a16:creationId xmlns:a16="http://schemas.microsoft.com/office/drawing/2014/main" id="{4678F2BB-5523-E780-132E-7849D9C73481}"/>
              </a:ext>
            </a:extLst>
          </p:cNvPr>
          <p:cNvSpPr txBox="1">
            <a:spLocks/>
          </p:cNvSpPr>
          <p:nvPr/>
        </p:nvSpPr>
        <p:spPr>
          <a:xfrm>
            <a:off x="651961" y="115117"/>
            <a:ext cx="5457882" cy="1067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>
                <a:solidFill>
                  <a:srgbClr val="EBEBEB"/>
                </a:solidFill>
                <a:latin typeface="Century Gothic"/>
              </a:rPr>
              <a:t>Opioids: The Fentanyl Era</a:t>
            </a:r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E9E55-7625-CD64-114F-A367AE27F262}"/>
              </a:ext>
            </a:extLst>
          </p:cNvPr>
          <p:cNvSpPr txBox="1"/>
          <p:nvPr/>
        </p:nvSpPr>
        <p:spPr>
          <a:xfrm>
            <a:off x="7140466" y="1428092"/>
            <a:ext cx="502932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latin typeface="Century Gothic"/>
              </a:rPr>
              <a:t>Fentanyl is a potent synthetic opioid </a:t>
            </a:r>
            <a:endParaRPr lang="en-US" sz="2400">
              <a:latin typeface="Arial"/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>
                <a:latin typeface="Century Gothic"/>
              </a:rPr>
              <a:t>100 x more potent than morphine </a:t>
            </a:r>
            <a:endParaRPr lang="en-US" sz="2400">
              <a:latin typeface="Arial"/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>
                <a:latin typeface="Century Gothic"/>
              </a:rPr>
              <a:t>50 x more potent than heroin as an analgesic</a:t>
            </a:r>
            <a:endParaRPr lang="en-US" sz="24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entury Gothic"/>
              </a:rPr>
              <a:t>Other contaminants such xylazine are common in the current opioid drug supply </a:t>
            </a:r>
            <a:r>
              <a:rPr lang="en-US" sz="900">
                <a:latin typeface="Century Gothic"/>
              </a:rPr>
              <a:t>1</a:t>
            </a:r>
            <a:endParaRPr lang="en-US" sz="900">
              <a:cs typeface="Arial"/>
            </a:endParaRPr>
          </a:p>
          <a:p>
            <a:pPr algn="l"/>
            <a:endParaRPr lang="en-US">
              <a:cs typeface="Arial"/>
            </a:endParaRPr>
          </a:p>
        </p:txBody>
      </p:sp>
      <p:pic>
        <p:nvPicPr>
          <p:cNvPr id="6" name="Picture 5" descr="A pile of colorful pills&#10;&#10;AI-generated content may be incorrect.">
            <a:extLst>
              <a:ext uri="{FF2B5EF4-FFF2-40B4-BE49-F238E27FC236}">
                <a16:creationId xmlns:a16="http://schemas.microsoft.com/office/drawing/2014/main" id="{95AC2BBE-D675-DBBE-8874-D6B63AE11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79" y="1429030"/>
            <a:ext cx="3009900" cy="5210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C504F9-8390-0635-DA10-6AD8D73DC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75" y="1424549"/>
            <a:ext cx="5815852" cy="2473698"/>
          </a:xfrm>
          <a:prstGeom prst="rect">
            <a:avLst/>
          </a:prstGeom>
        </p:spPr>
      </p:pic>
      <p:pic>
        <p:nvPicPr>
          <p:cNvPr id="9" name="Picture 8" descr="Close-up of a pencil tip with a blue circle and white text&#10;&#10;AI-generated content may be incorrect.">
            <a:extLst>
              <a:ext uri="{FF2B5EF4-FFF2-40B4-BE49-F238E27FC236}">
                <a16:creationId xmlns:a16="http://schemas.microsoft.com/office/drawing/2014/main" id="{174AFC96-2278-6B1F-184C-91F14C9A0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394" y="3518087"/>
            <a:ext cx="39909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53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"/>
          <p:cNvSpPr txBox="1">
            <a:spLocks noGrp="1"/>
          </p:cNvSpPr>
          <p:nvPr>
            <p:ph type="title"/>
          </p:nvPr>
        </p:nvSpPr>
        <p:spPr>
          <a:xfrm>
            <a:off x="651961" y="115117"/>
            <a:ext cx="4841559" cy="1067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en" sz="3200" b="1" dirty="0">
                <a:solidFill>
                  <a:schemeClr val="bg1"/>
                </a:solidFill>
              </a:rPr>
              <a:t>Counterfeit pills are very common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15" name="Google Shape;315;p44"/>
          <p:cNvSpPr txBox="1">
            <a:spLocks noGrp="1"/>
          </p:cNvSpPr>
          <p:nvPr>
            <p:ph type="body" idx="1"/>
          </p:nvPr>
        </p:nvSpPr>
        <p:spPr>
          <a:xfrm>
            <a:off x="791585" y="1529484"/>
            <a:ext cx="4396400" cy="4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8455" indent="-346710">
              <a:buChar char="•"/>
            </a:pPr>
            <a:r>
              <a:rPr lang="en" sz="1800" dirty="0"/>
              <a:t>A significant number of people purchase Adderall and Xanax on dark web markets and/or social media referrals </a:t>
            </a:r>
            <a:r>
              <a:rPr lang="en" sz="900" dirty="0"/>
              <a:t>(1)</a:t>
            </a:r>
            <a:endParaRPr lang="en-US" sz="900" dirty="0"/>
          </a:p>
          <a:p>
            <a:pPr marL="338455" lvl="0" indent="-346710" algn="l" rtl="0">
              <a:spcBef>
                <a:spcPts val="1067"/>
              </a:spcBef>
              <a:spcAft>
                <a:spcPts val="0"/>
              </a:spcAft>
              <a:buSzPts val="1100"/>
              <a:buChar char="•"/>
            </a:pPr>
            <a:r>
              <a:rPr lang="en" sz="1800" dirty="0"/>
              <a:t>These pills are often contaminated with fentanyl and/or methamphetamine </a:t>
            </a:r>
            <a:endParaRPr sz="1800" dirty="0"/>
          </a:p>
          <a:p>
            <a:pPr marL="285750" indent="-285750">
              <a:spcBef>
                <a:spcPts val="1067"/>
              </a:spcBef>
              <a:buChar char="•"/>
            </a:pPr>
            <a:r>
              <a:rPr lang="en" sz="1800" dirty="0"/>
              <a:t>Some students begin using stimulants as “study drugs” with the belief that these meds will boost academic performance</a:t>
            </a:r>
          </a:p>
        </p:txBody>
      </p:sp>
      <p:sp>
        <p:nvSpPr>
          <p:cNvPr id="316" name="Google Shape;316;p44"/>
          <p:cNvSpPr/>
          <p:nvPr/>
        </p:nvSpPr>
        <p:spPr>
          <a:xfrm>
            <a:off x="0" y="6182200"/>
            <a:ext cx="2524000" cy="2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DEA Fact Sheet, Fake  Pills</a:t>
            </a:r>
            <a:endParaRPr sz="1467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CDBDE-0E1C-C170-0026-5CDEA802708C}"/>
              </a:ext>
            </a:extLst>
          </p:cNvPr>
          <p:cNvSpPr txBox="1"/>
          <p:nvPr/>
        </p:nvSpPr>
        <p:spPr>
          <a:xfrm>
            <a:off x="495876" y="6552622"/>
            <a:ext cx="51054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00" dirty="0">
                <a:cs typeface="Arial"/>
              </a:rPr>
              <a:t>  </a:t>
            </a:r>
            <a:r>
              <a:rPr lang="en-US" sz="700" dirty="0">
                <a:ea typeface="+mn-lt"/>
                <a:cs typeface="+mn-lt"/>
                <a:hlinkClick r:id="rId3"/>
              </a:rPr>
              <a:t>https://www.dea.gov/sites/default/files/2022-12/DEA-OPCK_FactSheet_December_2022.pdf</a:t>
            </a:r>
            <a:endParaRPr lang="en-US" sz="700" dirty="0">
              <a:ea typeface="+mn-lt"/>
              <a:cs typeface="+mn-lt"/>
            </a:endParaRPr>
          </a:p>
          <a:p>
            <a:r>
              <a:rPr lang="en-US" sz="700" dirty="0">
                <a:cs typeface="Arial"/>
              </a:rPr>
              <a:t> </a:t>
            </a:r>
            <a:r>
              <a:rPr lang="en-US" sz="700" dirty="0">
                <a:ea typeface="+mn-lt"/>
                <a:cs typeface="+mn-lt"/>
              </a:rPr>
              <a:t>https://www.dea.gov/sites/default/files/2021-12/Emoji%20Decoded.pdf</a:t>
            </a:r>
            <a:endParaRPr lang="en-US" sz="700" dirty="0"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BBDAC4-77ED-3FD8-9D1E-ED0B285129CF}"/>
              </a:ext>
            </a:extLst>
          </p:cNvPr>
          <p:cNvSpPr txBox="1"/>
          <p:nvPr/>
        </p:nvSpPr>
        <p:spPr>
          <a:xfrm>
            <a:off x="8857593" y="2832756"/>
            <a:ext cx="419100" cy="200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700">
                <a:cs typeface="Arial"/>
              </a:rPr>
              <a:t>3</a:t>
            </a:r>
            <a:endParaRPr lang="en-US" sz="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0ABE2B-CBD3-5E69-93ED-B24AF29FEEA3}"/>
              </a:ext>
            </a:extLst>
          </p:cNvPr>
          <p:cNvSpPr txBox="1"/>
          <p:nvPr/>
        </p:nvSpPr>
        <p:spPr>
          <a:xfrm>
            <a:off x="10102193" y="6178331"/>
            <a:ext cx="168166" cy="200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00">
                <a:cs typeface="Arial"/>
              </a:rPr>
              <a:t>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F5F7E0-6F0A-C344-D4F6-28B72E2BDC2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952865" y="1977931"/>
            <a:ext cx="4396400" cy="4200400"/>
          </a:xfrm>
        </p:spPr>
        <p:txBody>
          <a:bodyPr/>
          <a:lstStyle/>
          <a:p>
            <a:pPr marL="211662" indent="0">
              <a:buNone/>
            </a:pPr>
            <a:endParaRPr lang="en-US" i="1" dirty="0"/>
          </a:p>
        </p:txBody>
      </p:sp>
      <p:pic>
        <p:nvPicPr>
          <p:cNvPr id="6148" name="Picture 4" descr="One Pill Can Kill - Arkansas Attorney General">
            <a:extLst>
              <a:ext uri="{FF2B5EF4-FFF2-40B4-BE49-F238E27FC236}">
                <a16:creationId xmlns:a16="http://schemas.microsoft.com/office/drawing/2014/main" id="{E3BECF1C-BF6C-BAF5-B517-09E382088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635" y="18759"/>
            <a:ext cx="5274489" cy="683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793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35974-0A3B-A815-0A98-55A038183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516892" y="1820470"/>
            <a:ext cx="790302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Class of prescription central nervous system depressants used to treat anxiety, seizures, insomnia, and alcohol withdrawal</a:t>
            </a:r>
          </a:p>
          <a:p>
            <a:pPr marL="457200" indent="-4572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Examples: </a:t>
            </a:r>
          </a:p>
          <a:p>
            <a:pPr marL="914400" lvl="1" indent="-457200"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Alprazolam</a:t>
            </a:r>
          </a:p>
          <a:p>
            <a:pPr marL="914400" lvl="1" indent="-457200"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Lorazepam</a:t>
            </a:r>
          </a:p>
          <a:p>
            <a:pPr marL="914400" lvl="1" indent="-457200"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Diazepam</a:t>
            </a:r>
          </a:p>
          <a:p>
            <a:pPr marL="914400" lvl="1" indent="-457200">
              <a:buSzPts val="2200"/>
              <a:buFont typeface="Arial" panose="020B0604020202020204" pitchFamily="34" charset="0"/>
              <a:buChar char="•"/>
            </a:pPr>
            <a:r>
              <a:rPr lang="en-US" sz="2000" dirty="0"/>
              <a:t>Clonazepam</a:t>
            </a:r>
          </a:p>
        </p:txBody>
      </p:sp>
      <p:sp>
        <p:nvSpPr>
          <p:cNvPr id="3" name="Google Shape;242;p37">
            <a:extLst>
              <a:ext uri="{FF2B5EF4-FFF2-40B4-BE49-F238E27FC236}">
                <a16:creationId xmlns:a16="http://schemas.microsoft.com/office/drawing/2014/main" id="{550F0409-CA12-DC00-72EC-52D601A4E01B}"/>
              </a:ext>
            </a:extLst>
          </p:cNvPr>
          <p:cNvSpPr txBox="1">
            <a:spLocks/>
          </p:cNvSpPr>
          <p:nvPr/>
        </p:nvSpPr>
        <p:spPr>
          <a:xfrm>
            <a:off x="516892" y="513215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-US" sz="1850" kern="0" dirty="0"/>
            </a:br>
            <a:r>
              <a:rPr lang="en-US" sz="3200" b="1" kern="0" dirty="0">
                <a:solidFill>
                  <a:schemeClr val="bg1"/>
                </a:solidFill>
              </a:rPr>
              <a:t>Benzodiazepines</a:t>
            </a:r>
            <a:br>
              <a:rPr lang="en-US" sz="1850" kern="0" dirty="0"/>
            </a:br>
            <a:endParaRPr lang="en-US" kern="0" dirty="0"/>
          </a:p>
        </p:txBody>
      </p:sp>
      <p:pic>
        <p:nvPicPr>
          <p:cNvPr id="12294" name="Picture 6" descr="Endo Expands Voluntary Recall of Clonazepam Orally Disintegrating Tablets, USP (C-IV) Due to Potential Product Carton Strength Mislabeling - Nov 18, 2024">
            <a:extLst>
              <a:ext uri="{FF2B5EF4-FFF2-40B4-BE49-F238E27FC236}">
                <a16:creationId xmlns:a16="http://schemas.microsoft.com/office/drawing/2014/main" id="{8952546E-1DED-CDB1-5AD8-1D2D44BEF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3547208"/>
            <a:ext cx="4326892" cy="331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lprazolam (Xanax): Drug Whys">
            <a:extLst>
              <a:ext uri="{FF2B5EF4-FFF2-40B4-BE49-F238E27FC236}">
                <a16:creationId xmlns:a16="http://schemas.microsoft.com/office/drawing/2014/main" id="{C2AC96B6-866C-0FAA-68FE-BE8682841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919" y="2588477"/>
            <a:ext cx="4506686" cy="253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7"/>
          <p:cNvSpPr txBox="1">
            <a:spLocks noGrp="1"/>
          </p:cNvSpPr>
          <p:nvPr>
            <p:ph type="title"/>
          </p:nvPr>
        </p:nvSpPr>
        <p:spPr>
          <a:xfrm>
            <a:off x="996295" y="1565066"/>
            <a:ext cx="9404800" cy="1400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dirty="0"/>
          </a:p>
        </p:txBody>
      </p:sp>
      <p:sp>
        <p:nvSpPr>
          <p:cNvPr id="417" name="Google Shape;417;p57"/>
          <p:cNvSpPr txBox="1">
            <a:spLocks noGrp="1"/>
          </p:cNvSpPr>
          <p:nvPr>
            <p:ph type="body" idx="1"/>
          </p:nvPr>
        </p:nvSpPr>
        <p:spPr>
          <a:xfrm>
            <a:off x="5898573" y="1473098"/>
            <a:ext cx="5805200" cy="43952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1800" dirty="0"/>
              <a:t>In 2021, 0.8% of persons age 12 and older reported inhalant use in the past 12 months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1800" dirty="0"/>
              <a:t>Accessible, cheap, easy to hide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1800" dirty="0"/>
              <a:t>Can produce a rapid high, similar to alcohol intoxication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1800" dirty="0"/>
              <a:t>Use can cause impaired judgement, nausea and vomiting, slurred speech, lethargy, stupor</a:t>
            </a:r>
            <a:endParaRPr sz="1800" dirty="0"/>
          </a:p>
        </p:txBody>
      </p:sp>
      <p:pic>
        <p:nvPicPr>
          <p:cNvPr id="418" name="Google Shape;41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831" y="2334003"/>
            <a:ext cx="5358864" cy="416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267" y="4226101"/>
            <a:ext cx="3959300" cy="24882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2;p37">
            <a:extLst>
              <a:ext uri="{FF2B5EF4-FFF2-40B4-BE49-F238E27FC236}">
                <a16:creationId xmlns:a16="http://schemas.microsoft.com/office/drawing/2014/main" id="{77E3495F-2AED-E778-0E80-B03FBCD0BFF4}"/>
              </a:ext>
            </a:extLst>
          </p:cNvPr>
          <p:cNvSpPr txBox="1">
            <a:spLocks/>
          </p:cNvSpPr>
          <p:nvPr/>
        </p:nvSpPr>
        <p:spPr>
          <a:xfrm>
            <a:off x="397149" y="62731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-US" sz="1850" kern="0" dirty="0"/>
            </a:br>
            <a:r>
              <a:rPr lang="en-US" sz="3200" b="1" kern="0" dirty="0">
                <a:solidFill>
                  <a:schemeClr val="bg1"/>
                </a:solidFill>
              </a:rPr>
              <a:t>Inhalants</a:t>
            </a:r>
            <a:br>
              <a:rPr lang="en-US" sz="1850" kern="0" dirty="0"/>
            </a:br>
            <a:endParaRPr lang="en-US" kern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4"/>
          <p:cNvSpPr txBox="1">
            <a:spLocks noGrp="1"/>
          </p:cNvSpPr>
          <p:nvPr>
            <p:ph type="body" idx="1"/>
          </p:nvPr>
        </p:nvSpPr>
        <p:spPr>
          <a:xfrm>
            <a:off x="463433" y="1454733"/>
            <a:ext cx="5971200" cy="45696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2000" dirty="0">
                <a:latin typeface="+mj-lt"/>
              </a:rPr>
              <a:t>Stimulants can include prescription stimulants (Ritalin, Adderall) and illegal stimulants (cocaine, methamphetamine)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2000" dirty="0">
                <a:latin typeface="+mj-lt"/>
              </a:rPr>
              <a:t>Stimulant misuse: taking without a prescription or taking in a way other than prescribed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sz="2000" dirty="0">
                <a:latin typeface="+mj-lt"/>
              </a:rPr>
              <a:t>When taken at higher than recommended doses, stimulants can cause dangerous elevations in body temp, seizures, cardiac events</a:t>
            </a:r>
            <a:endParaRPr sz="2000" dirty="0">
              <a:latin typeface="+mj-lt"/>
            </a:endParaRPr>
          </a:p>
        </p:txBody>
      </p:sp>
      <p:pic>
        <p:nvPicPr>
          <p:cNvPr id="394" name="Google Shape;394;p54"/>
          <p:cNvPicPr preferRelativeResize="0"/>
          <p:nvPr/>
        </p:nvPicPr>
        <p:blipFill rotWithShape="1">
          <a:blip r:embed="rId3">
            <a:alphaModFix/>
          </a:blip>
          <a:srcRect l="14210" t="4060" r="-14209" b="-4060"/>
          <a:stretch/>
        </p:blipFill>
        <p:spPr>
          <a:xfrm>
            <a:off x="7486901" y="4153667"/>
            <a:ext cx="4705103" cy="2451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28267" y="1"/>
            <a:ext cx="3163731" cy="1977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5300" y="1454734"/>
            <a:ext cx="2764667" cy="262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A3348F17-DD31-2B36-9823-9DFFF455CFAF}"/>
              </a:ext>
            </a:extLst>
          </p:cNvPr>
          <p:cNvSpPr txBox="1">
            <a:spLocks/>
          </p:cNvSpPr>
          <p:nvPr/>
        </p:nvSpPr>
        <p:spPr>
          <a:xfrm>
            <a:off x="572094" y="293509"/>
            <a:ext cx="4547848" cy="10803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 kern="0" dirty="0">
                <a:solidFill>
                  <a:schemeClr val="bg1"/>
                </a:solidFill>
              </a:rPr>
              <a:t>Stimulants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8"/>
          <p:cNvSpPr txBox="1">
            <a:spLocks noGrp="1"/>
          </p:cNvSpPr>
          <p:nvPr>
            <p:ph type="title"/>
          </p:nvPr>
        </p:nvSpPr>
        <p:spPr>
          <a:xfrm>
            <a:off x="724814" y="-575434"/>
            <a:ext cx="8825600" cy="1915600"/>
          </a:xfrm>
          <a:prstGeom prst="rect">
            <a:avLst/>
          </a:prstGeom>
        </p:spPr>
        <p:txBody>
          <a:bodyPr spcFirstLastPara="1" wrap="square" lIns="91433" tIns="45700" rIns="91433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bg1"/>
                </a:solidFill>
              </a:rPr>
              <a:t>Medications to treat SUDs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425" name="Google Shape;425;p58"/>
          <p:cNvSpPr txBox="1">
            <a:spLocks noGrp="1"/>
          </p:cNvSpPr>
          <p:nvPr>
            <p:ph type="body" idx="1"/>
          </p:nvPr>
        </p:nvSpPr>
        <p:spPr>
          <a:xfrm>
            <a:off x="1680634" y="2896400"/>
            <a:ext cx="8825600" cy="860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1067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bg1"/>
                </a:solidFill>
              </a:rPr>
              <a:t>Are there FDA-approved medications?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426" name="Google Shape;426;p58"/>
          <p:cNvSpPr txBox="1"/>
          <p:nvPr/>
        </p:nvSpPr>
        <p:spPr>
          <a:xfrm>
            <a:off x="728500" y="4067813"/>
            <a:ext cx="3130400" cy="2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Tobacco</a:t>
            </a:r>
            <a:endParaRPr kumimoji="0" sz="22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Alcohol</a:t>
            </a:r>
            <a:endParaRPr kumimoji="0" sz="22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Opioids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7" name="Google Shape;427;p58"/>
          <p:cNvSpPr txBox="1"/>
          <p:nvPr/>
        </p:nvSpPr>
        <p:spPr>
          <a:xfrm>
            <a:off x="8667833" y="3987333"/>
            <a:ext cx="3315200" cy="1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Stimulants</a:t>
            </a:r>
            <a:endParaRPr kumimoji="0" sz="22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Benzodiazepines</a:t>
            </a:r>
          </a:p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Cannabis</a:t>
            </a:r>
            <a:endParaRPr kumimoji="0" sz="22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marR="0" lvl="0" indent="-4487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entury Gothic"/>
              <a:buChar char="●"/>
              <a:tabLst/>
              <a:defRPr/>
            </a:pPr>
            <a:r>
              <a:rPr kumimoji="0" lang="en" sz="22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Inhalants</a:t>
            </a:r>
            <a:endParaRPr kumimoji="0" sz="22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58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28" name="Google Shape;42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7357" y="3875950"/>
            <a:ext cx="4974072" cy="24753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9" name="Google Shape;429;p58"/>
          <p:cNvCxnSpPr/>
          <p:nvPr/>
        </p:nvCxnSpPr>
        <p:spPr>
          <a:xfrm>
            <a:off x="2748900" y="4701000"/>
            <a:ext cx="825200" cy="327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0" name="Google Shape;430;p58"/>
          <p:cNvCxnSpPr/>
          <p:nvPr/>
        </p:nvCxnSpPr>
        <p:spPr>
          <a:xfrm rot="10800000" flipH="1">
            <a:off x="8070233" y="4729633"/>
            <a:ext cx="597600" cy="384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39130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9"/>
          <p:cNvSpPr txBox="1">
            <a:spLocks noGrp="1"/>
          </p:cNvSpPr>
          <p:nvPr>
            <p:ph type="body" idx="1"/>
          </p:nvPr>
        </p:nvSpPr>
        <p:spPr>
          <a:xfrm>
            <a:off x="5997824" y="2059893"/>
            <a:ext cx="5767600" cy="16920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" sz="1800" b="1" u="sng" dirty="0"/>
              <a:t>Varenicline</a:t>
            </a:r>
            <a:r>
              <a:rPr lang="en" sz="1800" dirty="0"/>
              <a:t> ( Chantix)</a:t>
            </a:r>
            <a:endParaRPr sz="18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b="1" u="sng" dirty="0"/>
              <a:t>Bupropion</a:t>
            </a:r>
            <a:r>
              <a:rPr lang="en" sz="1800" dirty="0"/>
              <a:t> ( Zyban, Wellbutrin)</a:t>
            </a:r>
            <a:endParaRPr sz="18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800" b="1" u="sng" dirty="0"/>
              <a:t>Nicotine Replacement Therapy </a:t>
            </a:r>
            <a:r>
              <a:rPr lang="en" sz="1800" dirty="0"/>
              <a:t>( NRT), available OTC</a:t>
            </a:r>
            <a:endParaRPr sz="1800" dirty="0"/>
          </a:p>
        </p:txBody>
      </p:sp>
      <p:pic>
        <p:nvPicPr>
          <p:cNvPr id="437" name="Google Shape;43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753" y="1903501"/>
            <a:ext cx="3201294" cy="2694532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9"/>
          <p:cNvSpPr txBox="1"/>
          <p:nvPr/>
        </p:nvSpPr>
        <p:spPr>
          <a:xfrm>
            <a:off x="8955400" y="5115555"/>
            <a:ext cx="3969202" cy="265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u="sng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FDA-approved age ranges:</a:t>
            </a:r>
            <a:endParaRPr sz="2400" u="sng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2400" u="sng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en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Chantix: 16 and older</a:t>
            </a:r>
            <a:endParaRPr sz="24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24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en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Bupropion: 18 and older</a:t>
            </a:r>
            <a:endParaRPr sz="24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24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en" sz="24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NRT:  18 and older</a:t>
            </a:r>
            <a:endParaRPr sz="24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07C51F23-1180-AC6D-9509-23ABF0AE8D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6207" y="118549"/>
            <a:ext cx="10326687" cy="14001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Medication to Treat Tobacco Use Disorder</a:t>
            </a:r>
            <a:endParaRPr lang="en-US" sz="3200" b="1" kern="0" dirty="0">
              <a:solidFill>
                <a:schemeClr val="bg1"/>
              </a:solidFill>
            </a:endParaRPr>
          </a:p>
        </p:txBody>
      </p:sp>
      <p:pic>
        <p:nvPicPr>
          <p:cNvPr id="7170" name="Picture 2" descr="Smoking Cessation Products - Tobacco Insider">
            <a:extLst>
              <a:ext uri="{FF2B5EF4-FFF2-40B4-BE49-F238E27FC236}">
                <a16:creationId xmlns:a16="http://schemas.microsoft.com/office/drawing/2014/main" id="{0E1C64A8-BE2A-0B02-C2DE-008D57203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679" y="3644930"/>
            <a:ext cx="6110008" cy="321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Varenicline - Mayo Clinic">
            <a:extLst>
              <a:ext uri="{FF2B5EF4-FFF2-40B4-BE49-F238E27FC236}">
                <a16:creationId xmlns:a16="http://schemas.microsoft.com/office/drawing/2014/main" id="{A7F11DD6-0D3C-29C9-187C-F87C1797C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85" y="4376398"/>
            <a:ext cx="3201294" cy="206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>
          <a:extLst>
            <a:ext uri="{FF2B5EF4-FFF2-40B4-BE49-F238E27FC236}">
              <a16:creationId xmlns:a16="http://schemas.microsoft.com/office/drawing/2014/main" id="{86E100CA-10F1-8AB3-E564-708A6912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8">
            <a:extLst>
              <a:ext uri="{FF2B5EF4-FFF2-40B4-BE49-F238E27FC236}">
                <a16:creationId xmlns:a16="http://schemas.microsoft.com/office/drawing/2014/main" id="{D3A56E79-1D11-D432-81A7-DF72146005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635" y="228081"/>
            <a:ext cx="8825600" cy="1369820"/>
          </a:xfrm>
          <a:prstGeom prst="rect">
            <a:avLst/>
          </a:prstGeom>
          <a:solidFill>
            <a:srgbClr val="0070C0"/>
          </a:solidFill>
        </p:spPr>
        <p:txBody>
          <a:bodyPr spcFirstLastPara="1" wrap="square" lIns="91433" tIns="45700" rIns="91433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b="1" dirty="0">
                <a:solidFill>
                  <a:srgbClr val="EBEBEB"/>
                </a:solidFill>
                <a:latin typeface="Century Gothic"/>
              </a:rPr>
              <a:t>Medication for Alcohol Use Disorder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25" name="Google Shape;425;p58">
            <a:extLst>
              <a:ext uri="{FF2B5EF4-FFF2-40B4-BE49-F238E27FC236}">
                <a16:creationId xmlns:a16="http://schemas.microsoft.com/office/drawing/2014/main" id="{F91C8667-C20A-FE23-B33D-10E99FFB7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83145" y="2065127"/>
            <a:ext cx="5116453" cy="4564792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8965" indent="-304165">
              <a:buChar char="•"/>
            </a:pPr>
            <a:r>
              <a:rPr lang="en" sz="2000" b="1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Naltrexone</a:t>
            </a:r>
            <a:endParaRPr lang="en" sz="2000" b="1" dirty="0">
              <a:solidFill>
                <a:schemeClr val="tx1"/>
              </a:solidFill>
              <a:ea typeface="Roboto"/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20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Oral 50 mg daily, common dose</a:t>
            </a: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20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May decrease risk of binge drinking</a:t>
            </a:r>
            <a:endParaRPr lang="en" sz="2000" dirty="0">
              <a:solidFill>
                <a:schemeClr val="tx1"/>
              </a:solidFill>
              <a:ea typeface="Roboto"/>
            </a:endParaRPr>
          </a:p>
          <a:p>
            <a:pPr marL="608965" indent="-304165">
              <a:buFont typeface="Arial"/>
              <a:buChar char="•"/>
            </a:pPr>
            <a:r>
              <a:rPr lang="en" sz="2000" b="1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Disulfiram</a:t>
            </a:r>
            <a:r>
              <a:rPr lang="en" sz="2000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( Antabuse)</a:t>
            </a:r>
            <a:endParaRPr lang="en" sz="2000" dirty="0">
              <a:solidFill>
                <a:schemeClr val="tx1"/>
              </a:solidFill>
              <a:ea typeface="Roboto"/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20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Blocks the breakdown of alcohol in the body, alcohol use while on disulfiram will cause severe nausea and vomiting</a:t>
            </a:r>
            <a:endParaRPr lang="en" sz="2000" dirty="0">
              <a:solidFill>
                <a:schemeClr val="tx1"/>
              </a:solidFill>
              <a:ea typeface="Roboto"/>
            </a:endParaRPr>
          </a:p>
          <a:p>
            <a:pPr marL="608965" indent="-304165">
              <a:buFont typeface="Arial"/>
              <a:buChar char="•"/>
            </a:pPr>
            <a:r>
              <a:rPr lang="en" sz="2000" b="1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Acamprosate </a:t>
            </a:r>
            <a:r>
              <a:rPr lang="en" sz="2000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( </a:t>
            </a:r>
            <a:r>
              <a:rPr lang="en" sz="2000" u="sng" dirty="0" err="1">
                <a:solidFill>
                  <a:schemeClr val="tx1"/>
                </a:solidFill>
                <a:latin typeface="Roboto"/>
                <a:ea typeface="Roboto"/>
                <a:cs typeface="Roboto"/>
              </a:rPr>
              <a:t>Campral</a:t>
            </a:r>
            <a:r>
              <a:rPr lang="en" sz="2000" u="sng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)</a:t>
            </a:r>
            <a:endParaRPr lang="en" sz="2000" dirty="0">
              <a:solidFill>
                <a:schemeClr val="tx1"/>
              </a:solidFill>
              <a:ea typeface="Roboto"/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20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May help decrease alcohol cravings; may help patients remain in remission</a:t>
            </a:r>
            <a:endParaRPr lang="en" sz="2000" dirty="0">
              <a:solidFill>
                <a:schemeClr val="tx1"/>
              </a:solidFill>
            </a:endParaRPr>
          </a:p>
          <a:p>
            <a:pPr marL="608965" indent="-304165"/>
            <a:endParaRPr lang="en" sz="20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608965" indent="-304165"/>
            <a:endParaRPr lang="en" sz="2000" dirty="0">
              <a:solidFill>
                <a:schemeClr val="bg1"/>
              </a:solidFill>
              <a:latin typeface="Century Gothic"/>
            </a:endParaRPr>
          </a:p>
          <a:p>
            <a:pPr marL="0" lvl="0" indent="0" algn="ctr">
              <a:spcBef>
                <a:spcPts val="1067"/>
              </a:spcBef>
              <a:spcAft>
                <a:spcPts val="0"/>
              </a:spcAft>
              <a:buNone/>
            </a:pPr>
            <a:endParaRPr lang="en" sz="2400" dirty="0">
              <a:solidFill>
                <a:schemeClr val="bg1"/>
              </a:solidFill>
            </a:endParaRPr>
          </a:p>
        </p:txBody>
      </p:sp>
      <p:pic>
        <p:nvPicPr>
          <p:cNvPr id="2" name="Picture 1" descr="A box of pills next to a package of pills&#10;&#10;AI-generated content may be incorrect.">
            <a:extLst>
              <a:ext uri="{FF2B5EF4-FFF2-40B4-BE49-F238E27FC236}">
                <a16:creationId xmlns:a16="http://schemas.microsoft.com/office/drawing/2014/main" id="{D29361DA-E496-052D-845C-F105C9D2F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975" y="1716461"/>
            <a:ext cx="4333875" cy="2371725"/>
          </a:xfrm>
          <a:prstGeom prst="rect">
            <a:avLst/>
          </a:prstGeom>
        </p:spPr>
      </p:pic>
      <p:pic>
        <p:nvPicPr>
          <p:cNvPr id="3" name="Picture 2" descr="A box of medicine on a counter&#10;&#10;AI-generated content may be incorrect.">
            <a:extLst>
              <a:ext uri="{FF2B5EF4-FFF2-40B4-BE49-F238E27FC236}">
                <a16:creationId xmlns:a16="http://schemas.microsoft.com/office/drawing/2014/main" id="{BF2B8771-859C-00DE-1C09-07A5E8FC9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427" y="3854018"/>
            <a:ext cx="4333875" cy="2428875"/>
          </a:xfrm>
          <a:prstGeom prst="rect">
            <a:avLst/>
          </a:prstGeom>
        </p:spPr>
      </p:pic>
      <p:pic>
        <p:nvPicPr>
          <p:cNvPr id="4" name="Picture 3" descr="Naltrexone Pill Images - What does naltrexone look like ...">
            <a:extLst>
              <a:ext uri="{FF2B5EF4-FFF2-40B4-BE49-F238E27FC236}">
                <a16:creationId xmlns:a16="http://schemas.microsoft.com/office/drawing/2014/main" id="{D6FBA66E-C972-5B77-4748-7B2E403B6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1071" y="4100317"/>
            <a:ext cx="19240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64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>
          <a:extLst>
            <a:ext uri="{FF2B5EF4-FFF2-40B4-BE49-F238E27FC236}">
              <a16:creationId xmlns:a16="http://schemas.microsoft.com/office/drawing/2014/main" id="{26231EAF-3D99-45D9-59EF-B0061FFB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8">
            <a:extLst>
              <a:ext uri="{FF2B5EF4-FFF2-40B4-BE49-F238E27FC236}">
                <a16:creationId xmlns:a16="http://schemas.microsoft.com/office/drawing/2014/main" id="{FA82C265-A28E-D831-19E1-E5D7B376D9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5519" y="250370"/>
            <a:ext cx="8825600" cy="1101001"/>
          </a:xfrm>
          <a:prstGeom prst="rect">
            <a:avLst/>
          </a:prstGeom>
          <a:solidFill>
            <a:srgbClr val="0070C0"/>
          </a:solidFill>
        </p:spPr>
        <p:txBody>
          <a:bodyPr spcFirstLastPara="1" wrap="square" lIns="91433" tIns="45700" rIns="91433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b="1" dirty="0">
                <a:solidFill>
                  <a:schemeClr val="bg1"/>
                </a:solidFill>
                <a:latin typeface="Century Gothic"/>
              </a:rPr>
              <a:t>Medication for Opioid Use Disorder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25" name="Google Shape;425;p58">
            <a:extLst>
              <a:ext uri="{FF2B5EF4-FFF2-40B4-BE49-F238E27FC236}">
                <a16:creationId xmlns:a16="http://schemas.microsoft.com/office/drawing/2014/main" id="{D21663A5-3E3C-9D86-FCEC-92C8C57163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5618" y="2146760"/>
            <a:ext cx="5676747" cy="3908399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8965" indent="-304165">
              <a:buChar char="•"/>
            </a:pPr>
            <a:r>
              <a:rPr lang="en" sz="1800" b="1" u="sng" dirty="0">
                <a:solidFill>
                  <a:schemeClr val="tx1"/>
                </a:solidFill>
                <a:latin typeface="Century Gothic"/>
              </a:rPr>
              <a:t>Methadone</a:t>
            </a:r>
            <a:endParaRPr lang="en" sz="1800" b="1" dirty="0">
              <a:solidFill>
                <a:schemeClr val="tx1"/>
              </a:solidFill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Can only be prescribed my clinicians at opioid treatment programs ( OTPs)</a:t>
            </a: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Federally regulated by SAMHSA and DEA</a:t>
            </a:r>
          </a:p>
          <a:p>
            <a:pPr marL="608965" indent="-304165">
              <a:buFont typeface="Arial"/>
              <a:buChar char="•"/>
            </a:pPr>
            <a:r>
              <a:rPr lang="en" sz="1800" b="1" u="sng" dirty="0">
                <a:solidFill>
                  <a:schemeClr val="tx1"/>
                </a:solidFill>
                <a:latin typeface="+mj-lt"/>
              </a:rPr>
              <a:t>Naltrexone</a:t>
            </a:r>
            <a:endParaRPr lang="en" sz="1800" b="1" dirty="0">
              <a:solidFill>
                <a:schemeClr val="tx1"/>
              </a:solidFill>
              <a:latin typeface="+mj-lt"/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Vivitrol- IM injection monthly</a:t>
            </a:r>
          </a:p>
          <a:p>
            <a:pPr marL="608965" indent="-304165">
              <a:buFont typeface="Arial"/>
              <a:buChar char="•"/>
            </a:pPr>
            <a:r>
              <a:rPr lang="en" sz="1800" b="1" u="sng" dirty="0">
                <a:solidFill>
                  <a:schemeClr val="tx1"/>
                </a:solidFill>
                <a:latin typeface="+mj-lt"/>
              </a:rPr>
              <a:t>Buprenorphine</a:t>
            </a:r>
            <a:endParaRPr lang="en" sz="1800" b="1" dirty="0">
              <a:solidFill>
                <a:schemeClr val="tx1"/>
              </a:solidFill>
              <a:latin typeface="+mj-lt"/>
            </a:endParaRP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Suboxone, Zubsolv: sublingual film or tab</a:t>
            </a: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Sublocade: SQ injection monthly</a:t>
            </a: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DEA </a:t>
            </a:r>
            <a:r>
              <a:rPr lang="en" sz="1800" u="sng" dirty="0">
                <a:solidFill>
                  <a:schemeClr val="tx1"/>
                </a:solidFill>
                <a:latin typeface="+mj-lt"/>
              </a:rPr>
              <a:t>eliminated </a:t>
            </a:r>
            <a:r>
              <a:rPr lang="en" sz="1800" dirty="0">
                <a:solidFill>
                  <a:schemeClr val="tx1"/>
                </a:solidFill>
                <a:latin typeface="+mj-lt"/>
              </a:rPr>
              <a:t>x-waiver in Jan. 2023 (special licensure for providers to prescribe)</a:t>
            </a:r>
          </a:p>
          <a:p>
            <a:pPr marL="1218565" lvl="1" indent="-304165">
              <a:buSzPts val="1200"/>
              <a:buFont typeface="Courier New"/>
              <a:buChar char="o"/>
            </a:pPr>
            <a:r>
              <a:rPr lang="en" sz="1800" dirty="0">
                <a:solidFill>
                  <a:schemeClr val="tx1"/>
                </a:solidFill>
                <a:latin typeface="+mj-lt"/>
              </a:rPr>
              <a:t>Currently, any provider with a standard DEA registration number can prescribe buprenorphine</a:t>
            </a:r>
          </a:p>
          <a:p>
            <a:pPr marL="608965" indent="-304165"/>
            <a:endParaRPr lang="en" sz="1600" dirty="0">
              <a:solidFill>
                <a:srgbClr val="86D1D8"/>
              </a:solidFill>
            </a:endParaRPr>
          </a:p>
          <a:p>
            <a:pPr marL="0" indent="0" algn="ctr">
              <a:spcBef>
                <a:spcPts val="1067"/>
              </a:spcBef>
            </a:pPr>
            <a:endParaRPr lang="en" sz="2400" dirty="0">
              <a:solidFill>
                <a:schemeClr val="bg1"/>
              </a:solidFill>
            </a:endParaRPr>
          </a:p>
        </p:txBody>
      </p:sp>
      <p:pic>
        <p:nvPicPr>
          <p:cNvPr id="2" name="Picture 1" descr="A close-up of a pill bottle&#10;&#10;AI-generated content may be incorrect.">
            <a:extLst>
              <a:ext uri="{FF2B5EF4-FFF2-40B4-BE49-F238E27FC236}">
                <a16:creationId xmlns:a16="http://schemas.microsoft.com/office/drawing/2014/main" id="{A529FA7A-AA8F-65E1-5741-DE8F6AA4F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532" y="1347932"/>
            <a:ext cx="2990850" cy="2000250"/>
          </a:xfrm>
          <a:prstGeom prst="rect">
            <a:avLst/>
          </a:prstGeom>
        </p:spPr>
      </p:pic>
      <p:pic>
        <p:nvPicPr>
          <p:cNvPr id="3" name="Picture 2" descr="A person holding a band aid&#10;&#10;AI-generated content may be incorrect.">
            <a:extLst>
              <a:ext uri="{FF2B5EF4-FFF2-40B4-BE49-F238E27FC236}">
                <a16:creationId xmlns:a16="http://schemas.microsoft.com/office/drawing/2014/main" id="{3A8114C8-AB85-651F-31E0-025E39614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082" y="3141807"/>
            <a:ext cx="3886200" cy="2190750"/>
          </a:xfrm>
          <a:prstGeom prst="rect">
            <a:avLst/>
          </a:prstGeom>
        </p:spPr>
      </p:pic>
      <p:pic>
        <p:nvPicPr>
          <p:cNvPr id="4" name="Picture 3" descr="A bottle of medicine on a box&#10;&#10;AI-generated content may be incorrect.">
            <a:extLst>
              <a:ext uri="{FF2B5EF4-FFF2-40B4-BE49-F238E27FC236}">
                <a16:creationId xmlns:a16="http://schemas.microsoft.com/office/drawing/2014/main" id="{0E5369B0-79EC-EBB2-3AB7-200E844FA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4249" y="3712297"/>
            <a:ext cx="2356140" cy="234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24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3"/>
          <p:cNvSpPr txBox="1">
            <a:spLocks noGrp="1"/>
          </p:cNvSpPr>
          <p:nvPr>
            <p:ph type="title"/>
          </p:nvPr>
        </p:nvSpPr>
        <p:spPr>
          <a:xfrm>
            <a:off x="110168" y="420795"/>
            <a:ext cx="11314323" cy="1915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SzPts val="3200"/>
            </a:pPr>
            <a:r>
              <a:rPr lang="en" sz="3733" b="1" dirty="0">
                <a:solidFill>
                  <a:schemeClr val="bg1"/>
                </a:solidFill>
              </a:rPr>
              <a:t>Primary care is a great place to engage patients in substance use conversationions</a:t>
            </a:r>
            <a:endParaRPr sz="3733" b="1" dirty="0">
              <a:solidFill>
                <a:schemeClr val="bg1"/>
              </a:solidFill>
            </a:endParaRPr>
          </a:p>
        </p:txBody>
      </p:sp>
      <p:sp>
        <p:nvSpPr>
          <p:cNvPr id="471" name="Google Shape;471;p63"/>
          <p:cNvSpPr txBox="1"/>
          <p:nvPr/>
        </p:nvSpPr>
        <p:spPr>
          <a:xfrm>
            <a:off x="6229367" y="3791466"/>
            <a:ext cx="4763600" cy="420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457189"/>
            <a:endParaRPr sz="2133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324" name="Picture 12" descr="7 Things You Must Know Before Visiting a PCP Doctor - Palm Primary Care Texas">
            <a:extLst>
              <a:ext uri="{FF2B5EF4-FFF2-40B4-BE49-F238E27FC236}">
                <a16:creationId xmlns:a16="http://schemas.microsoft.com/office/drawing/2014/main" id="{934760E1-099F-71E9-7F63-AFA7BB0A2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462" y="4431453"/>
            <a:ext cx="4315284" cy="214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47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168" y="4211990"/>
            <a:ext cx="4370371" cy="2646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Maintain Your Health With Primary Care Physician Visits">
            <a:extLst>
              <a:ext uri="{FF2B5EF4-FFF2-40B4-BE49-F238E27FC236}">
                <a16:creationId xmlns:a16="http://schemas.microsoft.com/office/drawing/2014/main" id="{9371DC07-9386-246F-314C-F5F1E4578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023" y="2555858"/>
            <a:ext cx="4975954" cy="30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</a:pPr>
            <a:br>
              <a:rPr lang="en" sz="1850" dirty="0"/>
            </a:br>
            <a:r>
              <a:rPr lang="en" sz="2800" b="1" dirty="0">
                <a:solidFill>
                  <a:schemeClr val="bg1"/>
                </a:solidFill>
              </a:rPr>
              <a:t>Team-Based CoCM Can Work Well for Co-occurring Mental Health and SUDs</a:t>
            </a:r>
            <a:endParaRPr dirty="0"/>
          </a:p>
        </p:txBody>
      </p:sp>
      <p:sp>
        <p:nvSpPr>
          <p:cNvPr id="243" name="Google Shape;243;p37"/>
          <p:cNvSpPr txBox="1">
            <a:spLocks noGrp="1"/>
          </p:cNvSpPr>
          <p:nvPr>
            <p:ph type="body" idx="1"/>
          </p:nvPr>
        </p:nvSpPr>
        <p:spPr>
          <a:xfrm>
            <a:off x="902603" y="2767445"/>
            <a:ext cx="4818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SzPts val="1200"/>
              <a:buFont typeface="Arial"/>
              <a:buChar char="•"/>
            </a:pPr>
            <a:r>
              <a:rPr lang="en-US" sz="2400" dirty="0"/>
              <a:t>Behavioral Activation ( BA)</a:t>
            </a:r>
          </a:p>
          <a:p>
            <a:pPr marL="285750" indent="-285750">
              <a:buSzPts val="1200"/>
              <a:buFont typeface="Arial"/>
              <a:buChar char="•"/>
            </a:pPr>
            <a:r>
              <a:rPr lang="en-US" sz="2400" dirty="0"/>
              <a:t>Cognitive Behavioral Therapy (CBT)</a:t>
            </a:r>
          </a:p>
          <a:p>
            <a:pPr marL="285750" indent="-285750">
              <a:buSzPts val="1200"/>
              <a:buFont typeface="Arial"/>
              <a:buChar char="•"/>
            </a:pPr>
            <a:r>
              <a:rPr lang="en-US" sz="2400" dirty="0"/>
              <a:t>Motivational Interviewing (MI)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endParaRPr lang="en-US" sz="2400" dirty="0"/>
          </a:p>
        </p:txBody>
      </p:sp>
      <p:sp>
        <p:nvSpPr>
          <p:cNvPr id="245" name="Google Shape;245;p37" descr="American Society of Addiciton Medicin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D46ED-2BF8-76CF-B4D2-5E7457994F0B}"/>
              </a:ext>
            </a:extLst>
          </p:cNvPr>
          <p:cNvSpPr txBox="1"/>
          <p:nvPr/>
        </p:nvSpPr>
        <p:spPr>
          <a:xfrm>
            <a:off x="467047" y="1690249"/>
            <a:ext cx="587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Behavioral Interventions with evidence base for primary care:</a:t>
            </a:r>
          </a:p>
        </p:txBody>
      </p:sp>
      <p:pic>
        <p:nvPicPr>
          <p:cNvPr id="3" name="Google Shape;123;p26" descr="Collaborative Care Team Structure">
            <a:extLst>
              <a:ext uri="{FF2B5EF4-FFF2-40B4-BE49-F238E27FC236}">
                <a16:creationId xmlns:a16="http://schemas.microsoft.com/office/drawing/2014/main" id="{5CC93B57-BD96-E5DE-84CA-DB7E8B0FC12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5546" y="1844656"/>
            <a:ext cx="4958056" cy="4700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9952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>
          <a:extLst>
            <a:ext uri="{FF2B5EF4-FFF2-40B4-BE49-F238E27FC236}">
              <a16:creationId xmlns:a16="http://schemas.microsoft.com/office/drawing/2014/main" id="{D68EEEE7-74C8-581E-F3B0-9D9047B7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>
            <a:extLst>
              <a:ext uri="{FF2B5EF4-FFF2-40B4-BE49-F238E27FC236}">
                <a16:creationId xmlns:a16="http://schemas.microsoft.com/office/drawing/2014/main" id="{52E81D6D-F808-9632-0DC8-945CF1F3DE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" sz="1850" dirty="0"/>
            </a:br>
            <a:r>
              <a:rPr lang="en" sz="2400" b="1" dirty="0">
                <a:solidFill>
                  <a:schemeClr val="bg1"/>
                </a:solidFill>
              </a:rPr>
              <a:t>Co-Occurring Mental Health Disorders and SUDs</a:t>
            </a:r>
            <a:br>
              <a:rPr lang="en" sz="1850" dirty="0"/>
            </a:br>
            <a:endParaRPr/>
          </a:p>
        </p:txBody>
      </p:sp>
      <p:sp>
        <p:nvSpPr>
          <p:cNvPr id="243" name="Google Shape;243;p37">
            <a:extLst>
              <a:ext uri="{FF2B5EF4-FFF2-40B4-BE49-F238E27FC236}">
                <a16:creationId xmlns:a16="http://schemas.microsoft.com/office/drawing/2014/main" id="{B63CC9D6-9BE2-4E51-674B-F59C9516D6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562" y="1401844"/>
            <a:ext cx="6103331" cy="5133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1455" indent="0">
              <a:buSzPts val="1200"/>
              <a:buNone/>
            </a:pPr>
            <a:endParaRPr lang="en" sz="1400" dirty="0">
              <a:solidFill>
                <a:srgbClr val="4A4A4A"/>
              </a:solidFill>
              <a:latin typeface="Source Sans Pro"/>
              <a:ea typeface="Source Sans Pro"/>
            </a:endParaRPr>
          </a:p>
          <a:p>
            <a:pPr marL="497205" indent="-285750">
              <a:buSzPts val="1200"/>
              <a:buChar char="•"/>
            </a:pPr>
            <a:r>
              <a:rPr lang="en" sz="2000" dirty="0">
                <a:solidFill>
                  <a:srgbClr val="4A4A4A"/>
                </a:solidFill>
                <a:ea typeface="Source Sans Pro"/>
              </a:rPr>
              <a:t>Certain substances can cause people with an addiction to experience one or more symptoms of a mental health problem</a:t>
            </a:r>
            <a:endParaRPr lang="en" sz="2000" dirty="0"/>
          </a:p>
          <a:p>
            <a:pPr marL="497205" indent="-285750">
              <a:buSzPts val="1200"/>
              <a:buChar char="•"/>
            </a:pPr>
            <a:endParaRPr lang="en" sz="2000" dirty="0">
              <a:solidFill>
                <a:srgbClr val="4A4A4A"/>
              </a:solidFill>
              <a:ea typeface="Source Sans Pro"/>
            </a:endParaRPr>
          </a:p>
          <a:p>
            <a:pPr marL="497205" indent="-285750">
              <a:buSzPts val="1200"/>
              <a:buChar char="•"/>
            </a:pPr>
            <a:r>
              <a:rPr lang="en" sz="2000" dirty="0">
                <a:solidFill>
                  <a:srgbClr val="4A4A4A"/>
                </a:solidFill>
                <a:ea typeface="Source Sans Pro"/>
              </a:rPr>
              <a:t>Mental health problems can sometimes lead to alcohol or drug use, as some people with a mental health problem may misuse these substances as a form of self-medication</a:t>
            </a:r>
            <a:endParaRPr lang="en" sz="2000" dirty="0"/>
          </a:p>
          <a:p>
            <a:pPr marL="497205" indent="-285750">
              <a:buSzPts val="1200"/>
              <a:buChar char="•"/>
            </a:pPr>
            <a:endParaRPr lang="en" sz="2000" dirty="0">
              <a:solidFill>
                <a:srgbClr val="4A4A4A"/>
              </a:solidFill>
              <a:ea typeface="Source Sans Pro"/>
            </a:endParaRPr>
          </a:p>
          <a:p>
            <a:pPr marL="497205" indent="-285750">
              <a:buSzPts val="1200"/>
              <a:buChar char="•"/>
            </a:pPr>
            <a:r>
              <a:rPr lang="en" sz="2000" dirty="0">
                <a:solidFill>
                  <a:srgbClr val="4A4A4A"/>
                </a:solidFill>
                <a:ea typeface="Source Sans Pro"/>
              </a:rPr>
              <a:t>Mental health and substance use disorders share some underlying causes, including changes in brain composition, genetic vulnerabilities, and early exposure to stress or trauma</a:t>
            </a:r>
            <a:endParaRPr lang="en" sz="2000" dirty="0"/>
          </a:p>
          <a:p>
            <a:pPr marL="338455" indent="-338455">
              <a:buSzPts val="1200"/>
              <a:buChar char="•"/>
            </a:pPr>
            <a:endParaRPr lang="en" sz="2400" dirty="0">
              <a:solidFill>
                <a:srgbClr val="1B1B1B"/>
              </a:solidFill>
              <a:ea typeface="Cambria"/>
            </a:endParaRPr>
          </a:p>
          <a:p>
            <a:pPr marL="338455" indent="-338455">
              <a:buSzPts val="1200"/>
              <a:buChar char="•"/>
            </a:pPr>
            <a:endParaRPr lang="en" sz="1600" dirty="0"/>
          </a:p>
        </p:txBody>
      </p:sp>
      <p:sp>
        <p:nvSpPr>
          <p:cNvPr id="245" name="Google Shape;245;p37" descr="American Society of Addiciton Medicine">
            <a:extLst>
              <a:ext uri="{FF2B5EF4-FFF2-40B4-BE49-F238E27FC236}">
                <a16:creationId xmlns:a16="http://schemas.microsoft.com/office/drawing/2014/main" id="{7CA62B01-86AA-A623-AD75-5802B4A74A4E}"/>
              </a:ext>
            </a:extLst>
          </p:cNvPr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>
            <a:extLst>
              <a:ext uri="{FF2B5EF4-FFF2-40B4-BE49-F238E27FC236}">
                <a16:creationId xmlns:a16="http://schemas.microsoft.com/office/drawing/2014/main" id="{15616A90-9931-D22D-887C-9D7E2F92635F}"/>
              </a:ext>
            </a:extLst>
          </p:cNvPr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" name="Picture 9" descr="Sad Woman Sorrow · Free photo on Pixabay">
            <a:extLst>
              <a:ext uri="{FF2B5EF4-FFF2-40B4-BE49-F238E27FC236}">
                <a16:creationId xmlns:a16="http://schemas.microsoft.com/office/drawing/2014/main" id="{F11A331F-2647-FA40-0CC4-E406813FB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860" y="2087449"/>
            <a:ext cx="2790423" cy="37134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DFDF43-1BC0-F79E-3E43-0B81D4685FA1}"/>
              </a:ext>
            </a:extLst>
          </p:cNvPr>
          <p:cNvSpPr txBox="1"/>
          <p:nvPr/>
        </p:nvSpPr>
        <p:spPr>
          <a:xfrm>
            <a:off x="150254" y="6535425"/>
            <a:ext cx="9144000" cy="31750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https://www.samhsa.gov/mental-health/what-is-mental-health/conditions/co-occurring-disorders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4210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36248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Transtheoretical Model (TTM) is a framework for understanding how people change their behavior. </a:t>
            </a:r>
            <a:endParaRPr lang="en-US" sz="2400" dirty="0">
              <a:solidFill>
                <a:schemeClr val="bg1"/>
              </a:solidFill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Stages of Change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47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814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51226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At this stage, individuals are not yet considering change. They may be unaware of the need for change or resistant to it.</a:t>
            </a: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“There is no way I’m quitting smoking.  I’ve smoked for 30 years, and I seem to be doing just fine.”</a:t>
            </a:r>
            <a:endParaRPr lang="en-US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Precontemplation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47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7636328" y="2577946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86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8802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Individuals start to recognize the need for change and begin to think about it. They weigh the pros and cons but haven’t committed to taking action.</a:t>
            </a: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“I do feel short of breath a lot.  Maybe I should cut down.”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Contemplation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47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10721051" y="2478795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52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8802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</a:rPr>
              <a:t>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ndividuals are planning to take action soon. They may start making small changes and develop a plan.</a:t>
            </a: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“I’m going to talk to my doctor about trying Chantix to help me quit smoking.”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Preparation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47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11282911" y="4693186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08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8802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Individuals actively implement their plan and make significant changes to their behavior.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66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“I started the Chantix last week, and I haven’t smoked for 5 days!”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07027" y="844043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Action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47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9775370" y="6151563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68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8802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After achieving their initial goals, individuals work to sustain the changes and prevent relapse.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66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“I haven’t smoked in 3 months.  My breathing is so much better.  I’m glad I quit.”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40078" y="773606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Maintenance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06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7671148" y="5459246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399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11A4E-1EFF-1DC4-A741-E523C9D6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1F226-3579-4630-C4BF-23D104360FB8}"/>
              </a:ext>
            </a:extLst>
          </p:cNvPr>
          <p:cNvSpPr txBox="1"/>
          <p:nvPr/>
        </p:nvSpPr>
        <p:spPr>
          <a:xfrm>
            <a:off x="1300187" y="2265248"/>
            <a:ext cx="48802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The new behavior becomes a permanent part of the individual’s lifestyle.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  <a:p>
            <a:pPr marL="571500" indent="-571500">
              <a:spcBef>
                <a:spcPts val="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“I’m doing so well.  I can’t imagine ever smoking again.”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2B510-D176-130D-0B59-023CA552A4A3}"/>
              </a:ext>
            </a:extLst>
          </p:cNvPr>
          <p:cNvSpPr txBox="1"/>
          <p:nvPr/>
        </p:nvSpPr>
        <p:spPr>
          <a:xfrm>
            <a:off x="1840078" y="773606"/>
            <a:ext cx="796834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" sz="2800" dirty="0">
                <a:solidFill>
                  <a:schemeClr val="bg1"/>
                </a:solidFill>
                <a:latin typeface="+mj-lt"/>
              </a:rPr>
              <a:t>Termination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9842E37-A2A3-60D1-95E8-C73CAE47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06" y="1733771"/>
            <a:ext cx="4963099" cy="496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FBEE8A7-5AFB-CA8C-05B7-2DA344E39DC9}"/>
              </a:ext>
            </a:extLst>
          </p:cNvPr>
          <p:cNvSpPr/>
          <p:nvPr/>
        </p:nvSpPr>
        <p:spPr>
          <a:xfrm>
            <a:off x="7274541" y="3244603"/>
            <a:ext cx="341523" cy="36353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368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>
          <a:extLst>
            <a:ext uri="{FF2B5EF4-FFF2-40B4-BE49-F238E27FC236}">
              <a16:creationId xmlns:a16="http://schemas.microsoft.com/office/drawing/2014/main" id="{D68EEEE7-74C8-581E-F3B0-9D9047B7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>
            <a:extLst>
              <a:ext uri="{FF2B5EF4-FFF2-40B4-BE49-F238E27FC236}">
                <a16:creationId xmlns:a16="http://schemas.microsoft.com/office/drawing/2014/main" id="{52E81D6D-F808-9632-0DC8-945CF1F3DE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r>
              <a:rPr lang="en" sz="2800" b="1" dirty="0">
                <a:solidFill>
                  <a:schemeClr val="bg1"/>
                </a:solidFill>
              </a:rPr>
              <a:t>ASAM: Harm Reduction Principles</a:t>
            </a:r>
            <a:br>
              <a:rPr lang="en" sz="1850" dirty="0"/>
            </a:br>
            <a:endParaRPr dirty="0"/>
          </a:p>
        </p:txBody>
      </p:sp>
      <p:sp>
        <p:nvSpPr>
          <p:cNvPr id="243" name="Google Shape;243;p37">
            <a:extLst>
              <a:ext uri="{FF2B5EF4-FFF2-40B4-BE49-F238E27FC236}">
                <a16:creationId xmlns:a16="http://schemas.microsoft.com/office/drawing/2014/main" id="{B63CC9D6-9BE2-4E51-674B-F59C9516D6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0374" y="1267532"/>
            <a:ext cx="11731625" cy="213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1455" indent="0">
              <a:buSzPts val="1200"/>
              <a:buNone/>
            </a:pPr>
            <a:endParaRPr lang="en" sz="2000" dirty="0">
              <a:solidFill>
                <a:srgbClr val="4A4A4A"/>
              </a:solidFill>
              <a:latin typeface="+mj-lt"/>
              <a:ea typeface="Source Sans Pro"/>
            </a:endParaRPr>
          </a:p>
          <a:p>
            <a:pPr marL="338455" indent="-338455">
              <a:buSzPts val="1200"/>
              <a:buFont typeface="Arial"/>
              <a:buChar char="•"/>
            </a:pPr>
            <a:r>
              <a:rPr lang="en-US" sz="2000" b="0" u="none" strike="noStrike" dirty="0">
                <a:effectLst/>
                <a:latin typeface="+mj-lt"/>
              </a:rPr>
              <a:t>American Society of Addiction Medicine (ASAM) recommends,  “harm reduction strategies across its clinical guidelines and criteria to minimize the negative health, social, and legal consequences associated with substance use.”</a:t>
            </a:r>
          </a:p>
        </p:txBody>
      </p:sp>
      <p:sp>
        <p:nvSpPr>
          <p:cNvPr id="245" name="Google Shape;245;p37" descr="American Society of Addiciton Medicine">
            <a:extLst>
              <a:ext uri="{FF2B5EF4-FFF2-40B4-BE49-F238E27FC236}">
                <a16:creationId xmlns:a16="http://schemas.microsoft.com/office/drawing/2014/main" id="{7CA62B01-86AA-A623-AD75-5802B4A74A4E}"/>
              </a:ext>
            </a:extLst>
          </p:cNvPr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>
            <a:extLst>
              <a:ext uri="{FF2B5EF4-FFF2-40B4-BE49-F238E27FC236}">
                <a16:creationId xmlns:a16="http://schemas.microsoft.com/office/drawing/2014/main" id="{15616A90-9931-D22D-887C-9D7E2F92635F}"/>
              </a:ext>
            </a:extLst>
          </p:cNvPr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DFDF43-1BC0-F79E-3E43-0B81D4685FA1}"/>
              </a:ext>
            </a:extLst>
          </p:cNvPr>
          <p:cNvSpPr txBox="1"/>
          <p:nvPr/>
        </p:nvSpPr>
        <p:spPr>
          <a:xfrm>
            <a:off x="612775" y="6585692"/>
            <a:ext cx="9144000" cy="31750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https://www.asam.org/advocacy/public-policy-statements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934057-4A92-CBA4-1412-DF340EE6DD12}"/>
              </a:ext>
            </a:extLst>
          </p:cNvPr>
          <p:cNvSpPr txBox="1"/>
          <p:nvPr/>
        </p:nvSpPr>
        <p:spPr>
          <a:xfrm>
            <a:off x="3108425" y="2816941"/>
            <a:ext cx="5632289" cy="400110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SzPts val="1200"/>
            </a:pPr>
            <a:r>
              <a:rPr lang="en-US" sz="2000" b="0" u="none" strike="noStrike" dirty="0">
                <a:effectLst/>
                <a:latin typeface="+mj-lt"/>
              </a:rPr>
              <a:t>Six Core Principles of Harm Reduction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4CB936-E16E-7C9B-D0E3-2B0C8D636FCA}"/>
              </a:ext>
            </a:extLst>
          </p:cNvPr>
          <p:cNvSpPr txBox="1"/>
          <p:nvPr/>
        </p:nvSpPr>
        <p:spPr>
          <a:xfrm>
            <a:off x="481736" y="3572220"/>
            <a:ext cx="503470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Humanism: 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Treating people who use substances with dignity, respect, and compassion, recognizing their inherent human value without moral judgment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Pragmatism: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Accepting that drug use is a reality of our world and focusing on practical strategies to minimize harm rather than demanding total abstinence.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Individualism: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Recognizing that every person's situation is unique, tailoring support to individual needs rather than applying a single rule for everyone. </a:t>
            </a:r>
            <a:br>
              <a:rPr lang="en-US" sz="1600" dirty="0">
                <a:latin typeface="+mj-lt"/>
              </a:rPr>
            </a:br>
            <a:br>
              <a:rPr lang="en-US" sz="1600" dirty="0"/>
            </a:br>
            <a:endParaRPr lang="e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26FA8D-09E1-8CD9-E245-1D88E55787E7}"/>
              </a:ext>
            </a:extLst>
          </p:cNvPr>
          <p:cNvSpPr txBox="1"/>
          <p:nvPr/>
        </p:nvSpPr>
        <p:spPr>
          <a:xfrm>
            <a:off x="6117368" y="3594976"/>
            <a:ext cx="564864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Autonomy: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Empowering individuals to be the primary agents in reducing their own risks and supporting them in making their own informed health choices.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Incrementalism: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Acknowledging that positive behavior change happens in small, manageable steps rather than all at once.</a:t>
            </a:r>
            <a:endParaRPr lang="en-US" sz="1600" dirty="0">
              <a:solidFill>
                <a:srgbClr val="0A0A0A"/>
              </a:solidFill>
              <a:latin typeface="+mj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A0A0A"/>
                </a:solidFill>
                <a:effectLst/>
                <a:latin typeface="+mj-lt"/>
              </a:rPr>
              <a:t>Accountability without termination:</a:t>
            </a:r>
            <a:r>
              <a:rPr lang="en-US" sz="1600" b="0" i="0" dirty="0">
                <a:solidFill>
                  <a:srgbClr val="0A0A0A"/>
                </a:solidFill>
                <a:effectLst/>
                <a:latin typeface="+mj-lt"/>
              </a:rPr>
              <a:t> Maintaining support and care for a person even if they experience a return to use or do not meet specific goals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</a:p>
          <a:p>
            <a:br>
              <a:rPr lang="en-US" dirty="0"/>
            </a:br>
            <a:br>
              <a:rPr lang="en-US" sz="1800" dirty="0"/>
            </a:br>
            <a:endParaRPr lang="en" sz="1800" dirty="0"/>
          </a:p>
        </p:txBody>
      </p:sp>
    </p:spTree>
    <p:extLst>
      <p:ext uri="{BB962C8B-B14F-4D97-AF65-F5344CB8AC3E}">
        <p14:creationId xmlns:p14="http://schemas.microsoft.com/office/powerpoint/2010/main" val="30183062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9"/>
          <p:cNvSpPr txBox="1">
            <a:spLocks noGrp="1"/>
          </p:cNvSpPr>
          <p:nvPr>
            <p:ph type="title"/>
          </p:nvPr>
        </p:nvSpPr>
        <p:spPr>
          <a:xfrm>
            <a:off x="689577" y="235252"/>
            <a:ext cx="9404800" cy="1400400"/>
          </a:xfrm>
          <a:prstGeom prst="rect">
            <a:avLst/>
          </a:prstGeom>
          <a:solidFill>
            <a:srgbClr val="0070C0"/>
          </a:solidFill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sz="3200" dirty="0">
                <a:solidFill>
                  <a:schemeClr val="bg1"/>
                </a:solidFill>
              </a:rPr>
              <a:t>Example Motivational Interviewing (MI) Approach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513" name="Google Shape;513;p69"/>
          <p:cNvSpPr txBox="1">
            <a:spLocks noGrp="1"/>
          </p:cNvSpPr>
          <p:nvPr>
            <p:ph type="body" idx="1"/>
          </p:nvPr>
        </p:nvSpPr>
        <p:spPr>
          <a:xfrm>
            <a:off x="334873" y="1994933"/>
            <a:ext cx="4249600" cy="41956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" sz="2000" dirty="0"/>
              <a:t>MI is a person-centered approach to enhance intrinsic motivation to change and explore and resolve ambivalence </a:t>
            </a:r>
            <a:endParaRPr sz="20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2000" b="1" u="sng" dirty="0"/>
              <a:t>OARS </a:t>
            </a:r>
            <a:r>
              <a:rPr lang="en" sz="2000" dirty="0"/>
              <a:t>of MI:</a:t>
            </a:r>
            <a:endParaRPr sz="2000" dirty="0"/>
          </a:p>
          <a:p>
            <a:pPr lvl="1">
              <a:spcBef>
                <a:spcPts val="0"/>
              </a:spcBef>
            </a:pPr>
            <a:r>
              <a:rPr lang="en" sz="2000" dirty="0"/>
              <a:t>Open ended questions</a:t>
            </a:r>
            <a:endParaRPr sz="2000" dirty="0"/>
          </a:p>
          <a:p>
            <a:pPr lvl="1">
              <a:spcBef>
                <a:spcPts val="0"/>
              </a:spcBef>
            </a:pPr>
            <a:r>
              <a:rPr lang="en" sz="2000" dirty="0"/>
              <a:t>Affirming</a:t>
            </a:r>
            <a:endParaRPr sz="2000" dirty="0"/>
          </a:p>
          <a:p>
            <a:pPr lvl="1">
              <a:spcBef>
                <a:spcPts val="0"/>
              </a:spcBef>
            </a:pPr>
            <a:r>
              <a:rPr lang="en" sz="2000" dirty="0"/>
              <a:t>Reflecting </a:t>
            </a:r>
            <a:endParaRPr sz="2000" dirty="0"/>
          </a:p>
          <a:p>
            <a:pPr lvl="1">
              <a:spcBef>
                <a:spcPts val="0"/>
              </a:spcBef>
            </a:pPr>
            <a:r>
              <a:rPr lang="en" sz="2000" dirty="0"/>
              <a:t>Summarizing</a:t>
            </a:r>
            <a:endParaRPr sz="2000" dirty="0"/>
          </a:p>
          <a:p>
            <a:pPr indent="0">
              <a:buNone/>
            </a:pPr>
            <a:endParaRPr dirty="0"/>
          </a:p>
        </p:txBody>
      </p:sp>
      <p:sp>
        <p:nvSpPr>
          <p:cNvPr id="514" name="Google Shape;514;p69"/>
          <p:cNvSpPr/>
          <p:nvPr/>
        </p:nvSpPr>
        <p:spPr>
          <a:xfrm>
            <a:off x="5193533" y="5210933"/>
            <a:ext cx="3885600" cy="1493600"/>
          </a:xfrm>
          <a:prstGeom prst="wedgeEllipseCallout">
            <a:avLst>
              <a:gd name="adj1" fmla="val -36940"/>
              <a:gd name="adj2" fmla="val -81064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5" name="Google Shape;515;p69"/>
          <p:cNvSpPr txBox="1"/>
          <p:nvPr/>
        </p:nvSpPr>
        <p:spPr>
          <a:xfrm>
            <a:off x="5685031" y="5449585"/>
            <a:ext cx="3059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1067"/>
              </a:spcBef>
            </a:pPr>
            <a:r>
              <a:rPr lang="en" sz="1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“So it’s important to you that we work on ways to help you get a better night’s sleep, is that right?”</a:t>
            </a:r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>
              <a:buClr>
                <a:schemeClr val="dk1"/>
              </a:buClr>
              <a:buSzPts val="1100"/>
            </a:pPr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6" name="Google Shape;516;p69"/>
          <p:cNvSpPr/>
          <p:nvPr/>
        </p:nvSpPr>
        <p:spPr>
          <a:xfrm>
            <a:off x="6440467" y="1046867"/>
            <a:ext cx="3885600" cy="1493600"/>
          </a:xfrm>
          <a:prstGeom prst="wedgeEllipseCallout">
            <a:avLst>
              <a:gd name="adj1" fmla="val -55972"/>
              <a:gd name="adj2" fmla="val 65709"/>
            </a:avLst>
          </a:prstGeom>
          <a:solidFill>
            <a:schemeClr val="tx1">
              <a:lumMod val="10000"/>
              <a:lumOff val="9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7" name="Google Shape;517;p69"/>
          <p:cNvSpPr txBox="1"/>
          <p:nvPr/>
        </p:nvSpPr>
        <p:spPr>
          <a:xfrm>
            <a:off x="6469333" y="1370667"/>
            <a:ext cx="36828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>
              <a:spcBef>
                <a:spcPts val="1067"/>
              </a:spcBef>
            </a:pPr>
            <a:r>
              <a:rPr lang="en" sz="1333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r>
              <a:rPr lang="en" sz="1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think about your marijuana use?  Are there any pros/cons you’re seeing?”</a:t>
            </a:r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1333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8" name="Google Shape;518;p69"/>
          <p:cNvSpPr/>
          <p:nvPr/>
        </p:nvSpPr>
        <p:spPr>
          <a:xfrm>
            <a:off x="7556833" y="2609267"/>
            <a:ext cx="3885600" cy="1648800"/>
          </a:xfrm>
          <a:prstGeom prst="wedgeEllipseCallout">
            <a:avLst>
              <a:gd name="adj1" fmla="val -60456"/>
              <a:gd name="adj2" fmla="val 953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9" name="Google Shape;519;p69"/>
          <p:cNvSpPr txBox="1"/>
          <p:nvPr/>
        </p:nvSpPr>
        <p:spPr>
          <a:xfrm>
            <a:off x="3555133" y="2728700"/>
            <a:ext cx="3117200" cy="7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0" name="Google Shape;520;p69"/>
          <p:cNvSpPr txBox="1"/>
          <p:nvPr/>
        </p:nvSpPr>
        <p:spPr>
          <a:xfrm>
            <a:off x="7136467" y="2745719"/>
            <a:ext cx="4045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algn="ctr">
              <a:spcBef>
                <a:spcPts val="1067"/>
              </a:spcBef>
            </a:pPr>
            <a:r>
              <a:rPr lang="en" sz="1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“So you’re saying you feel marijauna helps you sleep.  When you don’t sleep well, you feel more anxious and irritable the next day.  Do I have that right?”</a:t>
            </a:r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12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1" name="Google Shape;521;p69"/>
          <p:cNvSpPr/>
          <p:nvPr/>
        </p:nvSpPr>
        <p:spPr>
          <a:xfrm>
            <a:off x="8310733" y="4258067"/>
            <a:ext cx="3885600" cy="1493600"/>
          </a:xfrm>
          <a:prstGeom prst="wedgeEllipseCallout">
            <a:avLst>
              <a:gd name="adj1" fmla="val -71641"/>
              <a:gd name="adj2" fmla="val -29888"/>
            </a:avLst>
          </a:prstGeom>
          <a:solidFill>
            <a:schemeClr val="bg1">
              <a:lumMod val="9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2" name="Google Shape;522;p69"/>
          <p:cNvSpPr txBox="1"/>
          <p:nvPr/>
        </p:nvSpPr>
        <p:spPr>
          <a:xfrm>
            <a:off x="7440867" y="4471467"/>
            <a:ext cx="34364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3" name="Google Shape;523;p69"/>
          <p:cNvSpPr txBox="1"/>
          <p:nvPr/>
        </p:nvSpPr>
        <p:spPr>
          <a:xfrm>
            <a:off x="8455733" y="4471467"/>
            <a:ext cx="3189600" cy="7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algn="ctr">
              <a:spcBef>
                <a:spcPts val="1067"/>
              </a:spcBef>
            </a:pPr>
            <a:r>
              <a:rPr lang="en" sz="14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“It must be hard when your mom grounds you from seeing your friends when you use marijuana.”</a:t>
            </a:r>
            <a:endParaRPr sz="14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chemeClr val="dk1"/>
              </a:buClr>
              <a:buSzPts val="1100"/>
            </a:pPr>
            <a:endParaRPr sz="1333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sz="1333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362" name="Picture 2" descr="Teen Therapy | Hyland &amp; Associates Counseling Services | Irvine &amp; Orange  County, CA">
            <a:extLst>
              <a:ext uri="{FF2B5EF4-FFF2-40B4-BE49-F238E27FC236}">
                <a16:creationId xmlns:a16="http://schemas.microsoft.com/office/drawing/2014/main" id="{29187890-9DCE-3DC5-114F-F2683BD14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920" y="2864267"/>
            <a:ext cx="2775969" cy="18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063D-B6F4-0031-772F-466F59F6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44" y="170358"/>
            <a:ext cx="11227706" cy="12954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Behavioral Health is a Powerful Tool for Helping Patients with Mental Health and Substance Use Disorders</a:t>
            </a:r>
          </a:p>
        </p:txBody>
      </p:sp>
      <p:pic>
        <p:nvPicPr>
          <p:cNvPr id="16386" name="Picture 2" descr="California's Whole Person Care improved health care for high-risk Medi-Cal patients | UCLA">
            <a:extLst>
              <a:ext uri="{FF2B5EF4-FFF2-40B4-BE49-F238E27FC236}">
                <a16:creationId xmlns:a16="http://schemas.microsoft.com/office/drawing/2014/main" id="{02DC3480-3289-EF06-27F4-242B47C47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108" y="2101274"/>
            <a:ext cx="8793413" cy="458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9743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>
          <a:extLst>
            <a:ext uri="{FF2B5EF4-FFF2-40B4-BE49-F238E27FC236}">
              <a16:creationId xmlns:a16="http://schemas.microsoft.com/office/drawing/2014/main" id="{D68EEEE7-74C8-581E-F3B0-9D9047B7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7">
            <a:extLst>
              <a:ext uri="{FF2B5EF4-FFF2-40B4-BE49-F238E27FC236}">
                <a16:creationId xmlns:a16="http://schemas.microsoft.com/office/drawing/2014/main" id="{52E81D6D-F808-9632-0DC8-945CF1F3DE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047" y="313258"/>
            <a:ext cx="9635710" cy="107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2700"/>
            </a:pPr>
            <a:br>
              <a:rPr lang="en" sz="1850" dirty="0"/>
            </a:br>
            <a:r>
              <a:rPr lang="en" sz="2400" b="1" dirty="0">
                <a:solidFill>
                  <a:schemeClr val="bg1"/>
                </a:solidFill>
              </a:rPr>
              <a:t>References</a:t>
            </a:r>
            <a:br>
              <a:rPr lang="en" sz="1850" dirty="0"/>
            </a:br>
            <a:endParaRPr dirty="0"/>
          </a:p>
        </p:txBody>
      </p:sp>
      <p:sp>
        <p:nvSpPr>
          <p:cNvPr id="243" name="Google Shape;243;p37">
            <a:extLst>
              <a:ext uri="{FF2B5EF4-FFF2-40B4-BE49-F238E27FC236}">
                <a16:creationId xmlns:a16="http://schemas.microsoft.com/office/drawing/2014/main" id="{B63CC9D6-9BE2-4E51-674B-F59C9516D6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07975" y="1544170"/>
            <a:ext cx="10953436" cy="5133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1455" indent="0">
              <a:buSzPts val="1200"/>
              <a:buNone/>
            </a:pPr>
            <a:endParaRPr lang="en" sz="1400" dirty="0">
              <a:solidFill>
                <a:srgbClr val="4A4A4A"/>
              </a:solidFill>
              <a:latin typeface="Source Sans Pro"/>
              <a:ea typeface="Source Sans Pro"/>
            </a:endParaRPr>
          </a:p>
          <a:p>
            <a:pPr marL="0" indent="0">
              <a:buSzPts val="1200"/>
              <a:buNone/>
            </a:pPr>
            <a:endParaRPr lang="en" sz="2400" dirty="0">
              <a:solidFill>
                <a:srgbClr val="1B1B1B"/>
              </a:solidFill>
              <a:ea typeface="Cambria"/>
            </a:endParaRPr>
          </a:p>
          <a:p>
            <a:pPr marL="0" indent="0">
              <a:buSzPts val="1200"/>
              <a:buNone/>
            </a:pPr>
            <a:endParaRPr lang="en" sz="1600" dirty="0"/>
          </a:p>
        </p:txBody>
      </p:sp>
      <p:sp>
        <p:nvSpPr>
          <p:cNvPr id="245" name="Google Shape;245;p37" descr="American Society of Addiciton Medicine">
            <a:extLst>
              <a:ext uri="{FF2B5EF4-FFF2-40B4-BE49-F238E27FC236}">
                <a16:creationId xmlns:a16="http://schemas.microsoft.com/office/drawing/2014/main" id="{7CA62B01-86AA-A623-AD75-5802B4A74A4E}"/>
              </a:ext>
            </a:extLst>
          </p:cNvPr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7" descr="ASAM (@ASAMorg) / X">
            <a:extLst>
              <a:ext uri="{FF2B5EF4-FFF2-40B4-BE49-F238E27FC236}">
                <a16:creationId xmlns:a16="http://schemas.microsoft.com/office/drawing/2014/main" id="{15616A90-9931-D22D-887C-9D7E2F92635F}"/>
              </a:ext>
            </a:extLst>
          </p:cNvPr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2EC90-4072-B2A2-BF30-70E8D5D97BE8}"/>
              </a:ext>
            </a:extLst>
          </p:cNvPr>
          <p:cNvSpPr txBox="1"/>
          <p:nvPr/>
        </p:nvSpPr>
        <p:spPr>
          <a:xfrm>
            <a:off x="612775" y="1850833"/>
            <a:ext cx="1084476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hlinkClick r:id="rId3"/>
              </a:rPr>
              <a:t>https://aims.uw.edu/</a:t>
            </a: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hlinkClick r:id="rId4"/>
              </a:rPr>
              <a:t>https://crafft.org/</a:t>
            </a: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hlinkClick r:id="rId5"/>
              </a:rPr>
              <a:t>https://oasas.ny.gov/system/files/documents/2019/11/drugabusescreeningtest-10_4-24-18.pdf</a:t>
            </a: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hlinkClick r:id="rId6"/>
              </a:rPr>
              <a:t>https://ctnlibrary.org/instrument/nida-clinical-trials-network-audit-c-questionnaire/</a:t>
            </a: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hlinkClick r:id="rId7"/>
              </a:rPr>
              <a:t>https://www.asam.org/publications-resources/textbooks</a:t>
            </a: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+mj-lt"/>
                <a:ea typeface="+mn-lt"/>
                <a:cs typeface="Arial"/>
                <a:hlinkClick r:id="rId8"/>
              </a:rPr>
              <a:t>https://pmc.ncbi.nlm.nih.gov/articles/PMC3767415/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+mj-lt"/>
                <a:ea typeface="+mn-lt"/>
                <a:cs typeface="Arial"/>
                <a:hlinkClick r:id="rId9"/>
              </a:rPr>
              <a:t>https://www.psychologytoday.com/us/blog/understanding-addiction/202107/what-exactly-is-the-biopsychosocial-model-addiction</a:t>
            </a:r>
            <a:endParaRPr lang="en-US" sz="1600" dirty="0">
              <a:solidFill>
                <a:srgbClr val="242424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  <a:hlinkClick r:id="rId10"/>
              </a:rPr>
              <a:t>https://www.recoveryanswers.org/recovery-101/brain-in-recovery</a:t>
            </a:r>
            <a:endParaRPr lang="fr-FR" sz="1600" dirty="0">
              <a:solidFill>
                <a:schemeClr val="dk1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342900" indent="-342900">
              <a:buFont typeface="+mj-lt"/>
              <a:buAutoNum type="arabi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+mj-lt"/>
                <a:ea typeface="+mn-lt"/>
                <a:cs typeface="Arial"/>
                <a:hlinkClick r:id="rId8"/>
              </a:rPr>
              <a:t>https://pmc.ncbi.nlm.nih.gov/articles/PMC3767415/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www.dea.gov/sites/default/files/2022-12/DEA-OPCK_FactSheet_December_2022.pdfDEA Fact Sheet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+mj-lt"/>
                <a:ea typeface="+mn-lt"/>
                <a:cs typeface="+mn-lt"/>
                <a:hlinkClick r:id="rId11"/>
              </a:rPr>
              <a:t>https://www.dea.gov/sites/default/files/2022-12/DEA-OPCK_FactSheet_December_2022.pdf</a:t>
            </a:r>
            <a:endParaRPr lang="en-US" sz="1600" dirty="0">
              <a:latin typeface="+mj-lt"/>
              <a:ea typeface="+mn-lt"/>
              <a:cs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+mj-lt"/>
                <a:ea typeface="+mn-lt"/>
                <a:cs typeface="Arial"/>
                <a:hlinkClick r:id="rId12"/>
              </a:rPr>
              <a:t>https://www.samhsa.gov/mental-health/what-is-mental-health/conditions/co-occurring-disorders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+mj-lt"/>
                <a:ea typeface="+mn-ea"/>
                <a:cs typeface="Arial"/>
                <a:hlinkClick r:id="rId13"/>
              </a:rPr>
              <a:t>https://mtrcinc.com/stages-of-change/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242424"/>
                </a:solidFill>
                <a:latin typeface="+mj-lt"/>
                <a:ea typeface="+mn-lt"/>
                <a:cs typeface="Arial"/>
                <a:hlinkClick r:id="rId14"/>
              </a:rPr>
              <a:t>https://harmreduction.org/about-us/principles-of-harm-reduction/</a:t>
            </a:r>
            <a:endParaRPr lang="en-US" sz="1600" dirty="0">
              <a:solidFill>
                <a:srgbClr val="242424"/>
              </a:solidFill>
              <a:latin typeface="+mj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242424"/>
                </a:solidFill>
                <a:latin typeface="+mj-lt"/>
                <a:ea typeface="+mn-lt"/>
                <a:cs typeface="Arial"/>
              </a:rPr>
              <a:t>https://www.asam.org/advocacy/public-policy-statements</a:t>
            </a:r>
          </a:p>
          <a:p>
            <a:pPr marL="342900" indent="-342900">
              <a:buFont typeface="+mj-lt"/>
              <a:buAutoNum type="arabicPeriod"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endParaRPr lang="en-US" sz="1600" dirty="0">
              <a:latin typeface="+mj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>
              <a:buFont typeface="+mj-lt"/>
              <a:buAutoNum type="arabicPeriod"/>
            </a:pPr>
            <a:endParaRPr lang="fr-FR" sz="1600" dirty="0">
              <a:latin typeface="+mj-lt"/>
              <a:ea typeface="Century Gothic"/>
              <a:cs typeface="Century Gothic"/>
              <a:sym typeface="Century Gothic"/>
            </a:endParaRPr>
          </a:p>
          <a:p>
            <a:pPr marL="342900" indent="-342900">
              <a:buFont typeface="+mj-lt"/>
              <a:buAutoNum type="arabicPeriod"/>
            </a:pPr>
            <a:endParaRPr lang="fr-FR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fr-FR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+mj-lt"/>
              <a:ea typeface="+mn-lt"/>
              <a:cs typeface="Arial"/>
            </a:endParaRPr>
          </a:p>
          <a:p>
            <a:pPr marL="342900" indent="-342900">
              <a:buFont typeface="+mj-lt"/>
              <a:buAutoNum type="arabicPeriod"/>
            </a:pP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en-US" sz="1600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15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C3A57C-D0A4-E412-7025-4D91FB4D7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683B26-1CF2-A408-1818-A6D4E5CBB362}"/>
              </a:ext>
            </a:extLst>
          </p:cNvPr>
          <p:cNvSpPr txBox="1"/>
          <p:nvPr/>
        </p:nvSpPr>
        <p:spPr>
          <a:xfrm>
            <a:off x="1696598" y="2599981"/>
            <a:ext cx="7711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3062285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1_Office Theme">
  <a:themeElements>
    <a:clrScheme name="TTOR 2021 RGB">
      <a:dk1>
        <a:srgbClr val="242424"/>
      </a:dk1>
      <a:lt1>
        <a:srgbClr val="FFFFFF"/>
      </a:lt1>
      <a:dk2>
        <a:srgbClr val="232423"/>
      </a:dk2>
      <a:lt2>
        <a:srgbClr val="FFFFFF"/>
      </a:lt2>
      <a:accent1>
        <a:srgbClr val="003087"/>
      </a:accent1>
      <a:accent2>
        <a:srgbClr val="005CB9"/>
      </a:accent2>
      <a:accent3>
        <a:srgbClr val="00B3E3"/>
      </a:accent3>
      <a:accent4>
        <a:srgbClr val="691B32"/>
      </a:accent4>
      <a:accent5>
        <a:srgbClr val="AB2328"/>
      </a:accent5>
      <a:accent6>
        <a:srgbClr val="FF3A1E"/>
      </a:accent6>
      <a:hlink>
        <a:srgbClr val="242424"/>
      </a:hlink>
      <a:folHlink>
        <a:srgbClr val="005CB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8714</TotalTime>
  <Words>2619</Words>
  <Application>Microsoft Macintosh PowerPoint</Application>
  <PresentationFormat>Widescreen</PresentationFormat>
  <Paragraphs>333</Paragraphs>
  <Slides>51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71" baseType="lpstr">
      <vt:lpstr>Aptos</vt:lpstr>
      <vt:lpstr>Aptos Display</vt:lpstr>
      <vt:lpstr>Arial</vt:lpstr>
      <vt:lpstr>Calibri</vt:lpstr>
      <vt:lpstr>Cambria</vt:lpstr>
      <vt:lpstr>Century Gothic</vt:lpstr>
      <vt:lpstr>Courier New</vt:lpstr>
      <vt:lpstr>Fira Sans</vt:lpstr>
      <vt:lpstr>Google Sans</vt:lpstr>
      <vt:lpstr>Noto Sans Symbols</vt:lpstr>
      <vt:lpstr>Open Sans</vt:lpstr>
      <vt:lpstr>Red Hat Text</vt:lpstr>
      <vt:lpstr>Roboto</vt:lpstr>
      <vt:lpstr>Segoe UI</vt:lpstr>
      <vt:lpstr>Source Sans Pro</vt:lpstr>
      <vt:lpstr>Wingdings</vt:lpstr>
      <vt:lpstr>Wingdings 3</vt:lpstr>
      <vt:lpstr>1_Office Theme</vt:lpstr>
      <vt:lpstr>Ion Boardroom</vt:lpstr>
      <vt:lpstr>office theme</vt:lpstr>
      <vt:lpstr>PowerPoint Presentation</vt:lpstr>
      <vt:lpstr>PowerPoint Presentation</vt:lpstr>
      <vt:lpstr>PowerPoint Presentation</vt:lpstr>
      <vt:lpstr>Collaborative Care Model (CoCM)</vt:lpstr>
      <vt:lpstr>Integrated Behavioral Health Can Address Co-occurring Mental Health and Substance Use Disorders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Understanding Substance Use Disorders</vt:lpstr>
      <vt:lpstr> “Why is addiction a disease and why does it matter?” </vt:lpstr>
      <vt:lpstr>Bio-psycho-social Model of Addiction</vt:lpstr>
      <vt:lpstr>PowerPoint Presentation</vt:lpstr>
      <vt:lpstr>PowerPoint Presentation</vt:lpstr>
      <vt:lpstr>  </vt:lpstr>
      <vt:lpstr>Word Choice Matters…</vt:lpstr>
      <vt:lpstr>PowerPoint Presentation</vt:lpstr>
      <vt:lpstr>DSM-5 Criteria for Substance Use Disorders</vt:lpstr>
      <vt:lpstr> Classes of Substances </vt:lpstr>
      <vt:lpstr>PowerPoint Presentation</vt:lpstr>
      <vt:lpstr>PowerPoint Presentation</vt:lpstr>
      <vt:lpstr>Cannabis</vt:lpstr>
      <vt:lpstr>Opioids</vt:lpstr>
      <vt:lpstr>PowerPoint Presentation</vt:lpstr>
      <vt:lpstr>PowerPoint Presentation</vt:lpstr>
      <vt:lpstr>PowerPoint Presentation</vt:lpstr>
      <vt:lpstr>Counterfeit pills are very common</vt:lpstr>
      <vt:lpstr>PowerPoint Presentation</vt:lpstr>
      <vt:lpstr>PowerPoint Presentation</vt:lpstr>
      <vt:lpstr>PowerPoint Presentation</vt:lpstr>
      <vt:lpstr>Medications to treat SUDs</vt:lpstr>
      <vt:lpstr>Medication to Treat Tobacco Use Disorder</vt:lpstr>
      <vt:lpstr>Medication for Alcohol Use Disorder</vt:lpstr>
      <vt:lpstr>Medication for Opioid Use Disorder</vt:lpstr>
      <vt:lpstr>Primary care is a great place to engage patients in substance use conversationions</vt:lpstr>
      <vt:lpstr> Team-Based CoCM Can Work Well for Co-occurring Mental Health and SUDs</vt:lpstr>
      <vt:lpstr> Co-Occurring Mental Health Disorders and SUDs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ASAM: Harm Reduction Principles </vt:lpstr>
      <vt:lpstr>Example Motivational Interviewing (MI) Approach</vt:lpstr>
      <vt:lpstr>Integrated Behavioral Health is a Powerful Tool for Helping Patients with Mental Health and Substance Use Disorders</vt:lpstr>
      <vt:lpstr> References </vt:lpstr>
      <vt:lpstr>PowerPoint Presentation</vt:lpstr>
    </vt:vector>
  </TitlesOfParts>
  <Company>Morris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Thomas, Dr. Jennifer</dc:creator>
  <cp:lastModifiedBy>Kimberly Shuler</cp:lastModifiedBy>
  <cp:revision>10</cp:revision>
  <dcterms:created xsi:type="dcterms:W3CDTF">2026-09-02T18:28:55Z</dcterms:created>
  <dcterms:modified xsi:type="dcterms:W3CDTF">2026-09-09T14:32:28Z</dcterms:modified>
</cp:coreProperties>
</file>